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6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109" d="100"/>
          <a:sy n="109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EF955-9D8E-4B83-ABD0-48FFEF76527A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7B1E5-4AD1-4DAF-BDBD-B979DA7C57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7B1E5-4AD1-4DAF-BDBD-B979DA7C573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7B1E5-4AD1-4DAF-BDBD-B979DA7C573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43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3A114-59EA-4E49-B5A3-6C76FB06F454}" type="datetimeFigureOut">
              <a:rPr lang="ru-RU" smtClean="0"/>
              <a:pPr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90AD4-B541-418E-971C-988B80E9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428627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Внутренний/ведомственный контроль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634257"/>
              </p:ext>
            </p:extLst>
          </p:nvPr>
        </p:nvGraphicFramePr>
        <p:xfrm>
          <a:off x="500034" y="1000108"/>
          <a:ext cx="8280920" cy="4929222"/>
        </p:xfrm>
        <a:graphic>
          <a:graphicData uri="http://schemas.openxmlformats.org/drawingml/2006/table">
            <a:tbl>
              <a:tblPr firstRow="1" firstCol="1" bandRow="1"/>
              <a:tblGrid>
                <a:gridCol w="1008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4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5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574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Виды </a:t>
                      </a:r>
                      <a:r>
                        <a:rPr lang="ru-RU" sz="1300" b="1" dirty="0" smtClean="0">
                          <a:effectLst/>
                        </a:rPr>
                        <a:t>контроля </a:t>
                      </a:r>
                      <a:endParaRPr lang="ru-RU" sz="13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Внутренний контроль в </a:t>
                      </a:r>
                      <a:r>
                        <a:rPr lang="ru-RU" sz="1300" dirty="0" smtClean="0">
                          <a:effectLst/>
                        </a:rPr>
                        <a:t>учреждении (органе)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Контроль учредителя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Ведомственный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контроль в сфере закупок  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770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Правовые основания 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Ст. 19 </a:t>
                      </a:r>
                      <a:r>
                        <a:rPr lang="ru-RU" sz="1400" dirty="0">
                          <a:effectLst/>
                        </a:rPr>
                        <a:t>Федерального закона № </a:t>
                      </a:r>
                      <a:r>
                        <a:rPr lang="ru-RU" sz="1400" dirty="0" smtClean="0">
                          <a:effectLst/>
                        </a:rPr>
                        <a:t>402-ФЗ </a:t>
                      </a:r>
                      <a:br>
                        <a:rPr lang="ru-RU" sz="1400" dirty="0" smtClean="0">
                          <a:effectLst/>
                        </a:rPr>
                      </a:br>
                      <a:r>
                        <a:rPr lang="ru-RU" sz="1400" dirty="0" smtClean="0">
                          <a:effectLst/>
                        </a:rPr>
                        <a:t>«</a:t>
                      </a:r>
                      <a:r>
                        <a:rPr lang="ru-RU" sz="1400" dirty="0">
                          <a:effectLst/>
                        </a:rPr>
                        <a:t>О бухгалтерском учете</a:t>
                      </a:r>
                      <a:r>
                        <a:rPr lang="ru-RU" sz="1400" dirty="0" smtClean="0">
                          <a:effectLst/>
                        </a:rPr>
                        <a:t>»;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Пункт 6 Инструкция по применению Единого плана </a:t>
                      </a:r>
                      <a:r>
                        <a:rPr lang="ru-RU" sz="1400" dirty="0" smtClean="0">
                          <a:effectLst/>
                        </a:rPr>
                        <a:t>счетов…..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</a:t>
                      </a:r>
                      <a:r>
                        <a:rPr lang="ru-RU" sz="1400" dirty="0">
                          <a:effectLst/>
                        </a:rPr>
                        <a:t>приказ Минфина </a:t>
                      </a:r>
                      <a:r>
                        <a:rPr lang="ru-RU" sz="1400" dirty="0" smtClean="0">
                          <a:effectLst/>
                        </a:rPr>
                        <a:t>России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от 01.12.2010 № </a:t>
                      </a:r>
                      <a:r>
                        <a:rPr lang="ru-RU" sz="1400" dirty="0">
                          <a:effectLst/>
                        </a:rPr>
                        <a:t>157н)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Пункт 5.1 ст. 32 Федерального закона </a:t>
                      </a:r>
                      <a:r>
                        <a:rPr lang="ru-RU" sz="1400" dirty="0" smtClean="0">
                          <a:effectLst/>
                        </a:rPr>
                        <a:t>  от </a:t>
                      </a:r>
                      <a:r>
                        <a:rPr lang="ru-RU" sz="1400" dirty="0">
                          <a:effectLst/>
                        </a:rPr>
                        <a:t>12.01.1996 </a:t>
                      </a:r>
                      <a:r>
                        <a:rPr lang="ru-RU" sz="1400" b="1" dirty="0">
                          <a:effectLst/>
                        </a:rPr>
                        <a:t>№ 7-ФЗ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            </a:t>
                      </a:r>
                      <a:br>
                        <a:rPr lang="ru-RU" sz="1400" dirty="0" smtClean="0">
                          <a:effectLst/>
                        </a:rPr>
                      </a:br>
                      <a:r>
                        <a:rPr lang="ru-RU" sz="1400" dirty="0" smtClean="0">
                          <a:effectLst/>
                        </a:rPr>
                        <a:t>"</a:t>
                      </a:r>
                      <a:r>
                        <a:rPr lang="ru-RU" sz="1400" dirty="0">
                          <a:effectLst/>
                        </a:rPr>
                        <a:t>О некоммерческих </a:t>
                      </a:r>
                      <a:r>
                        <a:rPr lang="ru-RU" sz="1400" dirty="0" smtClean="0">
                          <a:effectLst/>
                        </a:rPr>
                        <a:t>организациях»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itchFamily="34" charset="0"/>
                        </a:rPr>
                        <a:t>Пункт  3.23 ст. 2 Федерального закона </a:t>
                      </a:r>
                      <a:r>
                        <a:rPr lang="ru-RU" sz="1400" dirty="0" smtClean="0">
                          <a:effectLst/>
                          <a:latin typeface="Arial Narrow" pitchFamily="34" charset="0"/>
                        </a:rPr>
                        <a:t> от </a:t>
                      </a:r>
                      <a:r>
                        <a:rPr lang="ru-RU" sz="1400" dirty="0">
                          <a:effectLst/>
                          <a:latin typeface="Arial Narrow" pitchFamily="34" charset="0"/>
                        </a:rPr>
                        <a:t>03.11.2006 № </a:t>
                      </a:r>
                      <a:r>
                        <a:rPr lang="ru-RU" sz="1400" b="1" dirty="0">
                          <a:effectLst/>
                          <a:latin typeface="Arial Narrow" pitchFamily="34" charset="0"/>
                        </a:rPr>
                        <a:t>174-ФЗ</a:t>
                      </a:r>
                      <a:r>
                        <a:rPr lang="ru-RU" sz="1400" dirty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 Narrow" pitchFamily="34" charset="0"/>
                        </a:rPr>
                        <a:t/>
                      </a:r>
                      <a:br>
                        <a:rPr lang="ru-RU" sz="1400" dirty="0" smtClean="0">
                          <a:effectLst/>
                          <a:latin typeface="Arial Narrow" pitchFamily="34" charset="0"/>
                        </a:rPr>
                      </a:br>
                      <a:r>
                        <a:rPr lang="ru-RU" sz="1400" dirty="0" smtClean="0">
                          <a:effectLst/>
                          <a:latin typeface="Arial Narrow" pitchFamily="34" charset="0"/>
                        </a:rPr>
                        <a:t>"</a:t>
                      </a:r>
                      <a:r>
                        <a:rPr lang="ru-RU" sz="1400" dirty="0">
                          <a:effectLst/>
                          <a:latin typeface="Arial Narrow" pitchFamily="34" charset="0"/>
                        </a:rPr>
                        <a:t>Об автономных </a:t>
                      </a:r>
                      <a:r>
                        <a:rPr lang="ru-RU" sz="1400" dirty="0" smtClean="0">
                          <a:effectLst/>
                          <a:latin typeface="Arial Narrow" pitchFamily="34" charset="0"/>
                        </a:rPr>
                        <a:t>учреждениях«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Arial Narrow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Narrow" pitchFamily="34" charset="0"/>
                          <a:ea typeface="Calibri"/>
                          <a:cs typeface="Arial" panose="020B0604020202020204" pitchFamily="34" charset="0"/>
                        </a:rPr>
                        <a:t>ПП НСО от 21.03.2017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Arial Narrow" pitchFamily="34" charset="0"/>
                          <a:ea typeface="Calibri"/>
                          <a:cs typeface="Arial" panose="020B0604020202020204" pitchFamily="34" charset="0"/>
                        </a:rPr>
                        <a:t>№ 112-п</a:t>
                      </a:r>
                      <a:endParaRPr lang="ru-RU" sz="1400" b="1" dirty="0">
                        <a:effectLst/>
                        <a:latin typeface="Arial Narrow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ПП НСО от  30.12.2013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№  601-п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b="1" baseline="0" dirty="0" smtClean="0">
                          <a:effectLst/>
                        </a:rPr>
                        <a:t>- 44-ФЗ</a:t>
                      </a:r>
                      <a:endParaRPr lang="ru-RU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ПП НСО  от  26.08.2019 № </a:t>
                      </a:r>
                      <a:r>
                        <a:rPr lang="ru-RU" sz="1400" b="1" dirty="0" smtClean="0">
                          <a:effectLst/>
                        </a:rPr>
                        <a:t>354-п</a:t>
                      </a:r>
                      <a:r>
                        <a:rPr lang="ru-RU" sz="1400" dirty="0" smtClean="0">
                          <a:effectLst/>
                        </a:rPr>
                        <a:t>  - </a:t>
                      </a:r>
                      <a:r>
                        <a:rPr lang="ru-RU" sz="1400" b="1" dirty="0" smtClean="0">
                          <a:effectLst/>
                        </a:rPr>
                        <a:t>223-ФЗ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Порядок  осуществления ведомственного контроля в сфере закупок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77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Объекты </a:t>
                      </a:r>
                      <a:r>
                        <a:rPr lang="ru-RU" sz="1300" dirty="0" smtClean="0">
                          <a:effectLst/>
                        </a:rPr>
                        <a:t>контроля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Совершаемые факты хозяйственной жизни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(сделка, событие, </a:t>
                      </a:r>
                      <a:r>
                        <a:rPr lang="ru-RU" sz="1400" dirty="0" smtClean="0">
                          <a:effectLst/>
                        </a:rPr>
                        <a:t>операция и т.п.)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Деятельность подведомственных бюджетных и казенных учреждений, </a:t>
                      </a:r>
                      <a:r>
                        <a:rPr lang="ru-RU" sz="1400" dirty="0" smtClean="0">
                          <a:effectLst/>
                        </a:rPr>
                        <a:t> автономных </a:t>
                      </a:r>
                      <a:r>
                        <a:rPr lang="ru-RU" sz="1400" dirty="0">
                          <a:effectLst/>
                        </a:rPr>
                        <a:t>учреждений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Соблюдение подведомственными заказчиками законодательства </a:t>
                      </a:r>
                      <a:r>
                        <a:rPr lang="ru-RU" sz="1400" dirty="0" smtClean="0">
                          <a:effectLst/>
                        </a:rPr>
                        <a:t>РФ в </a:t>
                      </a:r>
                      <a:r>
                        <a:rPr lang="ru-RU" sz="1400" dirty="0">
                          <a:effectLst/>
                        </a:rPr>
                        <a:t>сфере закупок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510804" cy="5755422"/>
          </a:xfrm>
          <a:prstGeom prst="rect">
            <a:avLst/>
          </a:prstGeom>
          <a:solidFill>
            <a:srgbClr val="007033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ФЕДЕРАЛЬНЫЕ СТАНДАРТЫ ВФА: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-342900" algn="just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«Определения, принципы и задачи осуществления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внутреннего финансового аудита»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-342900" algn="just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«Основания и порядок организации внутреннего финансового аудита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 indent="-342900" algn="just" fontAlgn="ctr">
              <a:spcAft>
                <a:spcPts val="1200"/>
              </a:spcAft>
              <a:buFont typeface="+mj-lt"/>
              <a:buAutoNum type="arabicPeriod"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«Права и обязанности должностных лиц, работников при осуществлении внутреннего финансового аудита»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 indent="-342900" algn="just" fontAlgn="ctr">
              <a:spcAft>
                <a:spcPts val="1200"/>
              </a:spcAft>
              <a:buFont typeface="+mj-lt"/>
              <a:buAutoNum type="arabicPeriod"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«Планирование, определение объема работ и формирование программы аудиторской проверки»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indent="-342900" algn="just" fontAlgn="ctr"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«Проведение внутреннего финансового аудита»</a:t>
            </a:r>
          </a:p>
          <a:p>
            <a:pPr marL="0" marR="0" lvl="0" indent="-342900" algn="just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«Реализация результатов внутреннего финансового аудита»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indent="-342900" algn="just" fontAlgn="ctr">
              <a:spcAft>
                <a:spcPts val="1200"/>
              </a:spcAft>
              <a:buFont typeface="+mj-lt"/>
              <a:buAutoNum type="arabicPeriod"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«Подтверждение достоверности бюджетной отчетности»</a:t>
            </a:r>
          </a:p>
          <a:p>
            <a:pPr lvl="0" indent="-342900" algn="just" fontAlgn="ctr">
              <a:spcAft>
                <a:spcPts val="1200"/>
              </a:spcAft>
              <a:buFont typeface="+mj-lt"/>
              <a:buAutoNum type="arabicPeriod"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«Подготовка предложений по повышению экономности и результативности использования бюджетных средств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lvl="0" indent="-342900" algn="just" fontAlgn="ctr">
              <a:spcAft>
                <a:spcPts val="1200"/>
              </a:spcAft>
              <a:buFont typeface="+mj-lt"/>
              <a:buAutoNum type="arabicPeriod"/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«Порядок передачи полномочий по осуществлению внутреннего финансового аудита» 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7772400" cy="78581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Внутренний финансовый контроль 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п. 1, 2, 3 ст. 160.2-1 БК </a:t>
            </a:r>
            <a:r>
              <a:rPr lang="ru-RU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РФ </a:t>
            </a:r>
            <a:r>
              <a:rPr lang="ru-RU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(действующая редакция)</a:t>
            </a:r>
            <a:endParaRPr lang="ru-RU" sz="18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634257"/>
              </p:ext>
            </p:extLst>
          </p:nvPr>
        </p:nvGraphicFramePr>
        <p:xfrm>
          <a:off x="571472" y="1214422"/>
          <a:ext cx="8280920" cy="5486400"/>
        </p:xfrm>
        <a:graphic>
          <a:graphicData uri="http://schemas.openxmlformats.org/drawingml/2006/table">
            <a:tbl>
              <a:tblPr firstRow="1" firstCol="1" bandRow="1"/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6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>
                        <a:lnSpc>
                          <a:spcPct val="120000"/>
                        </a:lnSpc>
                      </a:pP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Главные распорядители (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распорядители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бюджетных средств, главные администраторы (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администраторы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доходов бюджета, главные администраторы (</a:t>
                      </a:r>
                      <a:r>
                        <a:rPr lang="ru-RU" sz="20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администраторы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источников финансирования дефицита бюджета осуществляют внутренний финансовый контроль, направленный на </a:t>
                      </a:r>
                      <a:r>
                        <a:rPr lang="ru-RU" sz="2000" b="1" u="sng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соблюдение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установленных в соответствии с бюджетным законодательством Российской Федерации, иными нормативными правовыми актами, регулирующими бюджетные правоотношения, </a:t>
                      </a:r>
                      <a:r>
                        <a:rPr lang="ru-RU" sz="2000" b="1" u="sng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внутренних стандартов и процедур составления и исполнения бюджета по доходам, по расходам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включая расходы на закупку товаров, работ, услуг для обеспечения государственных (муниципальных) нужд, </a:t>
                      </a:r>
                      <a:r>
                        <a:rPr lang="ru-RU" sz="2000" b="1" u="sng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источникам финансирования дефицита бюджета; составления бюджетной отчетности и ведения бюджетного учета</a:t>
                      </a:r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ими и их подведомственными распорядителями и администраторами; </a:t>
                      </a:r>
                      <a:r>
                        <a:rPr lang="ru-RU" sz="2000" b="1" u="sng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подготовку и организацию мер по повышению экономности и результативности использования бюджетных средств</a:t>
                      </a:r>
                      <a:endParaRPr lang="ru-RU" sz="2000" b="1" u="sng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Внутренний финансовый аудит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п. 4 ст. 160.2-1 БК </a:t>
            </a:r>
            <a:r>
              <a:rPr lang="ru-RU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РФ </a:t>
            </a:r>
            <a:r>
              <a:rPr lang="ru-RU" sz="1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(действующая редакция)</a:t>
            </a:r>
            <a:endParaRPr lang="ru-RU" sz="18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634257"/>
              </p:ext>
            </p:extLst>
          </p:nvPr>
        </p:nvGraphicFramePr>
        <p:xfrm>
          <a:off x="571472" y="1214422"/>
          <a:ext cx="8280920" cy="5455920"/>
        </p:xfrm>
        <a:graphic>
          <a:graphicData uri="http://schemas.openxmlformats.org/drawingml/2006/table">
            <a:tbl>
              <a:tblPr firstRow="1" firstCol="1" bandRow="1"/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89186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Главные распорядители (</a:t>
                      </a:r>
                      <a:r>
                        <a:rPr lang="ru-RU" sz="20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распорядители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бюджетных средств, главные администраторы (</a:t>
                      </a:r>
                      <a:r>
                        <a:rPr lang="ru-RU" sz="20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администраторы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доходов бюджета, главные администраторы (</a:t>
                      </a:r>
                      <a:r>
                        <a:rPr lang="ru-RU" sz="20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администраторы</a:t>
                      </a: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источников финансирования дефицита бюджета (их уполномоченные должностные лица) осуществляют на основе функциональной независимости внутренний финансовый аудит в целях:</a:t>
                      </a:r>
                    </a:p>
                    <a:p>
                      <a:endParaRPr lang="ru-RU" sz="20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Clr>
                          <a:srgbClr val="FFC000"/>
                        </a:buClr>
                        <a:buFont typeface="Wingdings" pitchFamily="2" charset="2"/>
                        <a:buChar char="Ø"/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оценки надежности внутреннего финансового контроля и подготовки рекомендаций по повышению его эффективности;</a:t>
                      </a:r>
                    </a:p>
                    <a:p>
                      <a:pPr>
                        <a:buClr>
                          <a:srgbClr val="FFC000"/>
                        </a:buClr>
                        <a:buFont typeface="Wingdings" pitchFamily="2" charset="2"/>
                        <a:buChar char="Ø"/>
                      </a:pPr>
                      <a:endParaRPr lang="ru-RU" sz="20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Clr>
                          <a:srgbClr val="FFC000"/>
                        </a:buClr>
                        <a:buFont typeface="Wingdings" pitchFamily="2" charset="2"/>
                        <a:buChar char="Ø"/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-подтверждения достоверности бюджетной отчетности и соответствия порядка ведения бюджетного учета методологии и стандартам бюджетного учета, установленным Министерством финансов Российской Федерации;</a:t>
                      </a:r>
                    </a:p>
                    <a:p>
                      <a:pPr>
                        <a:buClr>
                          <a:srgbClr val="FFC000"/>
                        </a:buClr>
                        <a:buFont typeface="Wingdings" pitchFamily="2" charset="2"/>
                        <a:buChar char="Ø"/>
                      </a:pPr>
                      <a:endParaRPr lang="ru-RU" sz="20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Clr>
                          <a:srgbClr val="FFC000"/>
                        </a:buClr>
                        <a:buFont typeface="Wingdings" pitchFamily="2" charset="2"/>
                        <a:buChar char="Ø"/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-подготовки предложений по повышению экономности и результативности использования бюджетных средств.</a:t>
                      </a:r>
                    </a:p>
                    <a:p>
                      <a:endParaRPr lang="ru-RU" dirty="0"/>
                    </a:p>
                  </a:txBody>
                  <a:tcPr marL="35775" marR="3577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0163" y="1844841"/>
            <a:ext cx="8203686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ctr" defTabSz="913818">
              <a:defRPr sz="2600" i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  <a:lvl2pPr marL="456909" defTabSz="913818"/>
            <a:lvl3pPr marL="913818" defTabSz="913818"/>
            <a:lvl4pPr marL="1370722" defTabSz="913818"/>
            <a:lvl5pPr marL="1827630" defTabSz="913818"/>
            <a:lvl6pPr marL="2284531" defTabSz="913818"/>
            <a:lvl7pPr marL="2741446" defTabSz="913818"/>
            <a:lvl8pPr marL="3198350" defTabSz="913818"/>
            <a:lvl9pPr marL="3655260" defTabSz="913818"/>
          </a:lstStyle>
          <a:p>
            <a:pPr marL="0" marR="0" lvl="0" indent="0" algn="ctr" defTabSz="913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Закон </a:t>
            </a:r>
            <a:r>
              <a:rPr kumimoji="0" lang="ru-RU" sz="2600" b="1" i="0" u="sng" strike="noStrike" kern="1200" cap="none" spc="0" normalizeH="0" baseline="0" noProof="0" dirty="0" smtClean="0">
                <a:ln w="0"/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№ 199-ФЗ</a:t>
            </a:r>
            <a:endParaRPr kumimoji="0" lang="ru-RU" sz="2600" b="1" i="0" u="sng" strike="noStrike" kern="1200" cap="none" spc="0" normalizeH="0" baseline="0" noProof="0" dirty="0">
              <a:ln w="0"/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38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«О внесении изменений в Бюджетный кодекс Российской Федерации </a:t>
            </a:r>
            <a:r>
              <a:rPr kumimoji="0" lang="ru-RU" sz="26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 части совершенствования государственного (муниципального) финансового контроля</a:t>
            </a:r>
            <a:r>
              <a:rPr kumimoji="0" lang="ru-RU" sz="26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ru-RU" sz="26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внутреннего финансового контроля и внутреннего финансового аудита</a:t>
            </a:r>
            <a:r>
              <a:rPr kumimoji="0" lang="ru-RU" sz="26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4572008"/>
            <a:ext cx="448112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Принят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Arial" pitchFamily="34" charset="0"/>
              </a:rPr>
              <a:t>26.07.2019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428627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2800" b="1" dirty="0" smtClean="0">
                <a:solidFill>
                  <a:srgbClr val="0048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статьи 160.2-1 в части 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ВФК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6378" y="980728"/>
            <a:ext cx="8073324" cy="1733892"/>
          </a:xfrm>
          <a:prstGeom prst="rect">
            <a:avLst/>
          </a:prstGeom>
          <a:solidFill>
            <a:srgbClr val="E9E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5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ВФК направлен на соблюдение внутренних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стандартов и процедур составления и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исполнения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бюджета, составления бюджетной отчетности и ведения бюджетного учета, а также на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подготовку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 организацию мер по повышению экономности и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результативности использования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бюджетных средств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52648" y="1012086"/>
            <a:ext cx="47192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БЫЛО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3143248"/>
            <a:ext cx="8072001" cy="2857520"/>
          </a:xfrm>
          <a:prstGeom prst="rect">
            <a:avLst/>
          </a:prstGeom>
          <a:solidFill>
            <a:srgbClr val="E9E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just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ВФК в качестве самостоятельного бюджетного полномочия исключен. </a:t>
            </a:r>
          </a:p>
          <a:p>
            <a:pPr algn="just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Введено определение ВФК без его «выделения» в отдельное бюджетное полномочие </a:t>
            </a:r>
            <a:r>
              <a:rPr lang="ru-RU" sz="24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24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аудитор должен управлять внутренним финансовым контролем.</a:t>
            </a:r>
            <a:endParaRPr lang="ru-RU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лево 9"/>
          <p:cNvSpPr/>
          <p:nvPr/>
        </p:nvSpPr>
        <p:spPr>
          <a:xfrm rot="16200000" flipV="1">
            <a:off x="4258833" y="2758642"/>
            <a:ext cx="428626" cy="340582"/>
          </a:xfrm>
          <a:prstGeom prst="leftArrow">
            <a:avLst>
              <a:gd name="adj1" fmla="val 32845"/>
              <a:gd name="adj2" fmla="val 623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00298" y="3214686"/>
            <a:ext cx="4187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СТАЛО: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428627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2800" b="1" dirty="0" smtClean="0">
                <a:solidFill>
                  <a:srgbClr val="0048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статьи 160.2-1 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целей ВФА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6378" y="714356"/>
            <a:ext cx="8341902" cy="1928826"/>
          </a:xfrm>
          <a:prstGeom prst="rect">
            <a:avLst/>
          </a:prstGeom>
          <a:solidFill>
            <a:srgbClr val="E9E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5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just"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оценки надежности ВФК и подготовки рекомендаций по повышению его эффективности; </a:t>
            </a:r>
          </a:p>
          <a:p>
            <a:pPr lvl="0" algn="just"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подтверждения достоверности бюджетной отчетности и соответствия порядка ведения бюджетного учета …; </a:t>
            </a:r>
          </a:p>
          <a:p>
            <a:pPr lvl="0" algn="just"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подготовки предложений по повышению экономности и результативности использования бюджетных средств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714356"/>
            <a:ext cx="47192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БЫЛО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2928934"/>
            <a:ext cx="8358246" cy="3786214"/>
          </a:xfrm>
          <a:prstGeom prst="rect">
            <a:avLst/>
          </a:prstGeom>
          <a:solidFill>
            <a:srgbClr val="E9E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7660" algn="just">
              <a:lnSpc>
                <a:spcPct val="115000"/>
              </a:lnSpc>
              <a:buClr>
                <a:srgbClr val="FF0000"/>
              </a:buClr>
              <a:buFont typeface="Wingdings" pitchFamily="2" charset="2"/>
              <a:buChar char="q"/>
              <a:defRPr/>
            </a:pPr>
            <a:endParaRPr lang="ru-RU" sz="1600" dirty="0" smtClean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 indent="327660" algn="just">
              <a:lnSpc>
                <a:spcPct val="115000"/>
              </a:lnSpc>
              <a:buClr>
                <a:srgbClr val="FF0000"/>
              </a:buClr>
              <a:defRPr/>
            </a:pPr>
            <a:endParaRPr lang="ru-RU" sz="1600" dirty="0" smtClean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 indent="327660" algn="just">
              <a:lnSpc>
                <a:spcPct val="115000"/>
              </a:lnSpc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оценка надежности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внутреннего процесса ГАБС, АБС, РБС, направленного на соблюдение установленных правовыми актами, регулирующими бюджетные правоотношения, требований к исполнению своих бюджетных полномочий (далее –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внутренний финансовый контроль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),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 подготовки предложений по организации внутреннего финансового контроля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; </a:t>
            </a:r>
          </a:p>
          <a:p>
            <a:pPr indent="327660" algn="just">
              <a:lnSpc>
                <a:spcPct val="115000"/>
              </a:lnSpc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подтверждение достоверности бюджетной отчетности и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соответствия порядка ведения бюджетного учета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единой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методологии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бюджетного учета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составления, представления и утверждения бюджетной отчетности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установленной Министерством финансов Российской Федерации,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 также ведомственным (внутренним) актам, принятым в соответствии с пунктом 5 статьи 264.1 настоящего Кодекса</a:t>
            </a:r>
          </a:p>
          <a:p>
            <a:pPr indent="327660" algn="just">
              <a:lnSpc>
                <a:spcPct val="115000"/>
              </a:lnSpc>
              <a:buClr>
                <a:srgbClr val="FF0000"/>
              </a:buClr>
              <a:buFont typeface="Wingdings" pitchFamily="2" charset="2"/>
              <a:buChar char="q"/>
              <a:defRPr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повышение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качества финансового менеджмента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ru-RU" sz="1600" dirty="0" smtClean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 indent="327660" algn="just">
              <a:lnSpc>
                <a:spcPct val="115000"/>
              </a:lnSpc>
              <a:defRPr/>
            </a:pPr>
            <a:endParaRPr lang="ru-RU" sz="16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0" name="Стрелка влево 9"/>
          <p:cNvSpPr/>
          <p:nvPr/>
        </p:nvSpPr>
        <p:spPr>
          <a:xfrm rot="16200000" flipV="1">
            <a:off x="4393406" y="2607462"/>
            <a:ext cx="285750" cy="357190"/>
          </a:xfrm>
          <a:prstGeom prst="leftArrow">
            <a:avLst>
              <a:gd name="adj1" fmla="val 32845"/>
              <a:gd name="adj2" fmla="val 623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71736" y="2928934"/>
            <a:ext cx="41875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СТАЛО: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28604"/>
            <a:ext cx="9144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8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Правовое </a:t>
            </a:r>
            <a:r>
              <a:rPr kumimoji="0" lang="ru-RU" sz="2500" b="1" i="0" u="none" strike="noStrike" kern="1200" cap="none" spc="0" normalizeH="0" baseline="0" noProof="0" dirty="0">
                <a:ln>
                  <a:noFill/>
                </a:ln>
                <a:solidFill>
                  <a:srgbClr val="0048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регулирование </a:t>
            </a: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8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ВФА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3863" y="980728"/>
            <a:ext cx="8385681" cy="1233826"/>
          </a:xfrm>
          <a:prstGeom prst="rect">
            <a:avLst/>
          </a:prstGeom>
          <a:solidFill>
            <a:srgbClr val="E9E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ВФК и ВФА осуществляются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соответствии с порядком, установленным соответственно Правительством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РФ,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высшим исполнительным органом государственной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власти субъекта РФ, местной администрацией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69630" y="1003039"/>
            <a:ext cx="47192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БЫЛО: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500306"/>
            <a:ext cx="8405074" cy="1357322"/>
          </a:xfrm>
          <a:prstGeom prst="rect">
            <a:avLst/>
          </a:prstGeom>
          <a:solidFill>
            <a:srgbClr val="E9E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ВФК – методическое обеспечение со стороны Минфина России;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ВФА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единые для всех участников бюджетного процесса стандарты ВФА </a:t>
            </a:r>
            <a:b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(приказы Минфина России) +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локальные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акты, необходимые для осуществления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ВФА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00298" y="2500306"/>
            <a:ext cx="41875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СТАЛО: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4000504"/>
            <a:ext cx="8394065" cy="2500330"/>
          </a:xfrm>
          <a:prstGeom prst="rect">
            <a:avLst/>
          </a:prstGeom>
          <a:solidFill>
            <a:srgbClr val="E9E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 Неэффективность децентрализованного регулирования ВФА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ВФК не может являться самостоятельным бюджетным полномочием </a:t>
            </a:r>
            <a:b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&gt;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нормативное регулирование организации и осуществления ВФК не требуется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ВФК является процессом, частью каждого бюджетного полномочия, </a:t>
            </a:r>
            <a:b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т.е. ВФК как контрольный механизм осуществляется всегда в ходе формирования любого юридически значимого документа и (или) совершения операций и действий, направленных на выполнение бюджетного полномочия 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14678" y="4000504"/>
            <a:ext cx="2791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ПРИЧИНЫ: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Стрелка влево 10"/>
          <p:cNvSpPr/>
          <p:nvPr/>
        </p:nvSpPr>
        <p:spPr>
          <a:xfrm rot="16200000" flipV="1">
            <a:off x="4393406" y="2178834"/>
            <a:ext cx="285750" cy="357190"/>
          </a:xfrm>
          <a:prstGeom prst="leftArrow">
            <a:avLst>
              <a:gd name="adj1" fmla="val 32845"/>
              <a:gd name="adj2" fmla="val 623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52847" y="244192"/>
            <a:ext cx="6768752" cy="425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82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Схема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482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ВФК и ВФА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4348" y="785794"/>
            <a:ext cx="7715304" cy="578647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54" y="928670"/>
            <a:ext cx="2938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Субъект ВФА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57290" y="1500174"/>
            <a:ext cx="6786610" cy="8709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Анализ бюджетных процедур (операций) и определение бюджетного риска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2786058"/>
            <a:ext cx="6786610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Определение контрольного действия и (или) мер по повышению качества бюджетных процедур (операций)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3929066"/>
            <a:ext cx="6786610" cy="52821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Ведение Реестра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рисков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85918" y="4786322"/>
            <a:ext cx="5786478" cy="138378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7422" y="4857760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Владелец бюджетного риска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285984" y="5357826"/>
            <a:ext cx="5072098" cy="6876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Осуществление контрольного действия с учетом Реестра рисков</a:t>
            </a:r>
          </a:p>
        </p:txBody>
      </p:sp>
      <p:sp>
        <p:nvSpPr>
          <p:cNvPr id="15" name="Стрелка вниз 10">
            <a:extLst>
              <a:ext uri="{FF2B5EF4-FFF2-40B4-BE49-F238E27FC236}">
                <a16:creationId xmlns:a16="http://schemas.microsoft.com/office/drawing/2014/main" id="{62A94CA5-D4A7-4BB4-B370-F0D03CFC9E32}"/>
              </a:ext>
            </a:extLst>
          </p:cNvPr>
          <p:cNvSpPr/>
          <p:nvPr/>
        </p:nvSpPr>
        <p:spPr>
          <a:xfrm>
            <a:off x="4286248" y="2357430"/>
            <a:ext cx="461258" cy="428628"/>
          </a:xfrm>
          <a:prstGeom prst="downArrow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>
              <a:ln>
                <a:solidFill>
                  <a:srgbClr val="92D050"/>
                </a:solidFill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0">
            <a:extLst>
              <a:ext uri="{FF2B5EF4-FFF2-40B4-BE49-F238E27FC236}">
                <a16:creationId xmlns:a16="http://schemas.microsoft.com/office/drawing/2014/main" id="{62A94CA5-D4A7-4BB4-B370-F0D03CFC9E32}"/>
              </a:ext>
            </a:extLst>
          </p:cNvPr>
          <p:cNvSpPr/>
          <p:nvPr/>
        </p:nvSpPr>
        <p:spPr>
          <a:xfrm>
            <a:off x="4286248" y="3571876"/>
            <a:ext cx="461258" cy="357190"/>
          </a:xfrm>
          <a:prstGeom prst="downArrow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>
              <a:ln>
                <a:solidFill>
                  <a:srgbClr val="92D050"/>
                </a:solidFill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0">
            <a:extLst>
              <a:ext uri="{FF2B5EF4-FFF2-40B4-BE49-F238E27FC236}">
                <a16:creationId xmlns:a16="http://schemas.microsoft.com/office/drawing/2014/main" id="{62A94CA5-D4A7-4BB4-B370-F0D03CFC9E32}"/>
              </a:ext>
            </a:extLst>
          </p:cNvPr>
          <p:cNvSpPr/>
          <p:nvPr/>
        </p:nvSpPr>
        <p:spPr>
          <a:xfrm>
            <a:off x="4286248" y="4429132"/>
            <a:ext cx="461258" cy="35719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>
              <a:ln>
                <a:solidFill>
                  <a:srgbClr val="0070C0"/>
                </a:solidFill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2500" b="1" dirty="0" smtClean="0">
                <a:solidFill>
                  <a:srgbClr val="0048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ВФК и ВФА статья 157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142984"/>
            <a:ext cx="8408319" cy="1137852"/>
          </a:xfrm>
          <a:prstGeom prst="rect">
            <a:avLst/>
          </a:prstGeom>
          <a:solidFill>
            <a:srgbClr val="E9E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ФК, органы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внутреннего Г(М)ФК проводят анализ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осуществления </a:t>
            </a:r>
            <a:b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внутреннего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финансового контроля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 внутреннего финансового аудита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соответствующих ГАБС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4827" y="2604530"/>
            <a:ext cx="8394715" cy="850979"/>
          </a:xfrm>
          <a:prstGeom prst="rect">
            <a:avLst/>
          </a:prstGeom>
          <a:solidFill>
            <a:srgbClr val="E9E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ФК проводит анализ осуществления внутреннего финансового аудита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ГАБС любого публично-правового образования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643314"/>
            <a:ext cx="8408321" cy="2924944"/>
          </a:xfrm>
          <a:prstGeom prst="rect">
            <a:avLst/>
          </a:prstGeom>
          <a:solidFill>
            <a:srgbClr val="E9E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ВФК </a:t>
            </a: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исключен в 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качестве самостоятельного бюджетного </a:t>
            </a: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полномочия</a:t>
            </a:r>
          </a:p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 Анализ осуществления ВФК и его организация возлагаются 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подразделения </a:t>
            </a: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ВФА</a:t>
            </a:r>
          </a:p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Передача в 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ФК полномочий по проведению </a:t>
            </a: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указанного анализа на 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всех уровнях бюджетной системы </a:t>
            </a: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позволит: </a:t>
            </a:r>
          </a:p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а) унифицировать 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результаты </a:t>
            </a: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анализа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endParaRPr kumimoji="0" lang="ru-RU" sz="15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б) обеспечить 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единый механизм «обратной связи» </a:t>
            </a: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Минфина 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России и ГАБС в целях </a:t>
            </a: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правового обеспечения 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ВФА и формирования единых подходов </a:t>
            </a: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 </a:t>
            </a:r>
            <a:r>
              <a:rPr kumimoji="0" lang="ru-RU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осуществлению </a:t>
            </a: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ВФА, </a:t>
            </a:r>
          </a:p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в) исключить дублирование полномочий СП РФ и КСО СРФ (МО) по анализу ВФА</a:t>
            </a:r>
            <a:endParaRPr kumimoji="0" lang="ru-RU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1142984"/>
            <a:ext cx="47192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БЫЛО: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9058" y="2571744"/>
            <a:ext cx="1060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СТАЛО: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3786190"/>
            <a:ext cx="2791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ПРИЧИНЫ: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Стрелка влево 9"/>
          <p:cNvSpPr/>
          <p:nvPr/>
        </p:nvSpPr>
        <p:spPr>
          <a:xfrm rot="16200000" flipV="1">
            <a:off x="4393406" y="2250272"/>
            <a:ext cx="285750" cy="357190"/>
          </a:xfrm>
          <a:prstGeom prst="leftArrow">
            <a:avLst>
              <a:gd name="adj1" fmla="val 32845"/>
              <a:gd name="adj2" fmla="val 6238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818</Words>
  <Application>Microsoft Office PowerPoint</Application>
  <PresentationFormat>Экран (4:3)</PresentationFormat>
  <Paragraphs>108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Times New Roman</vt:lpstr>
      <vt:lpstr>Wingdings</vt:lpstr>
      <vt:lpstr>Тема Office</vt:lpstr>
      <vt:lpstr>Внутренний/ведомственный контроль</vt:lpstr>
      <vt:lpstr>Внутренний финансовый контроль  п. 1, 2, 3 ст. 160.2-1 БК РФ (действующая редакция)</vt:lpstr>
      <vt:lpstr>Внутренний финансовый аудит  п. 4 ст. 160.2-1 БК РФ (действующая редакция)</vt:lpstr>
      <vt:lpstr>Презентация PowerPoint</vt:lpstr>
      <vt:lpstr>Изменения статьи 160.2-1 в части ВФК</vt:lpstr>
      <vt:lpstr>Изменения статьи 160.2-1 в части целей ВФА </vt:lpstr>
      <vt:lpstr>Презентация PowerPoint</vt:lpstr>
      <vt:lpstr>Презентация PowerPoint</vt:lpstr>
      <vt:lpstr>Анализ ВФК и ВФА статья 157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ПК2</dc:creator>
  <cp:lastModifiedBy>Власова Ирина Владимировна</cp:lastModifiedBy>
  <cp:revision>37</cp:revision>
  <dcterms:created xsi:type="dcterms:W3CDTF">2019-12-15T05:47:04Z</dcterms:created>
  <dcterms:modified xsi:type="dcterms:W3CDTF">2019-12-17T01:39:54Z</dcterms:modified>
</cp:coreProperties>
</file>