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3" r:id="rId1"/>
  </p:sldMasterIdLst>
  <p:notesMasterIdLst>
    <p:notesMasterId r:id="rId12"/>
  </p:notesMasterIdLst>
  <p:handoutMasterIdLst>
    <p:handoutMasterId r:id="rId13"/>
  </p:handoutMasterIdLst>
  <p:sldIdLst>
    <p:sldId id="984" r:id="rId2"/>
    <p:sldId id="1030" r:id="rId3"/>
    <p:sldId id="1031" r:id="rId4"/>
    <p:sldId id="1055" r:id="rId5"/>
    <p:sldId id="1056" r:id="rId6"/>
    <p:sldId id="1036" r:id="rId7"/>
    <p:sldId id="1054" r:id="rId8"/>
    <p:sldId id="1059" r:id="rId9"/>
    <p:sldId id="1057" r:id="rId10"/>
    <p:sldId id="1052" r:id="rId11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142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288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43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574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5715" algn="l" defTabSz="914288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2857" algn="l" defTabSz="914288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000" algn="l" defTabSz="914288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143" algn="l" defTabSz="914288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1">
          <p15:clr>
            <a:srgbClr val="A4A3A4"/>
          </p15:clr>
        </p15:guide>
        <p15:guide id="2" pos="32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Черепахина Дарья Олеговна" initials="ЧДО" lastIdx="1" clrIdx="0">
    <p:extLst>
      <p:ext uri="{19B8F6BF-5375-455C-9EA6-DF929625EA0E}">
        <p15:presenceInfo xmlns:p15="http://schemas.microsoft.com/office/powerpoint/2012/main" userId="S-1-5-21-2356655543-2162514679-1277178298-157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384D"/>
    <a:srgbClr val="194D8B"/>
    <a:srgbClr val="FFFF43"/>
    <a:srgbClr val="FF4747"/>
    <a:srgbClr val="009900"/>
    <a:srgbClr val="1776AB"/>
    <a:srgbClr val="FFFF66"/>
    <a:srgbClr val="E57F7F"/>
    <a:srgbClr val="FF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340" autoAdjust="0"/>
  </p:normalViewPr>
  <p:slideViewPr>
    <p:cSldViewPr>
      <p:cViewPr varScale="1">
        <p:scale>
          <a:sx n="152" d="100"/>
          <a:sy n="152" d="100"/>
        </p:scale>
        <p:origin x="480" y="132"/>
      </p:cViewPr>
      <p:guideLst>
        <p:guide orient="horz" pos="1961"/>
        <p:guide pos="32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136" y="-10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E40DB20-F16E-42E5-9404-EA6516FEAA51}" type="datetimeFigureOut">
              <a:rPr lang="ru-RU"/>
              <a:pPr>
                <a:defRPr/>
              </a:pPr>
              <a:t>21.10.2021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65F708F-6581-4988-ABA1-EAD2782F45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039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95DCB7B-5AF5-4897-AD46-2234D7005368}" type="datetimeFigureOut">
              <a:rPr lang="ru-RU"/>
              <a:pPr>
                <a:defRPr/>
              </a:pPr>
              <a:t>21.10.2021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3" y="4716465"/>
            <a:ext cx="5438775" cy="4465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667E993-EA8C-4A1E-94D1-DF2E48F37A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841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4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67E993-EA8C-4A1E-94D1-DF2E48F37AE1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8369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67E993-EA8C-4A1E-94D1-DF2E48F37AE1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4003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90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68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69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28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40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94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05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0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2" indent="0">
              <a:buNone/>
              <a:defRPr sz="2000" b="1"/>
            </a:lvl2pPr>
            <a:lvl3pPr marL="914288" indent="0">
              <a:buNone/>
              <a:defRPr sz="1800" b="1"/>
            </a:lvl3pPr>
            <a:lvl4pPr marL="1371430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5" indent="0">
              <a:buNone/>
              <a:defRPr sz="1600" b="1"/>
            </a:lvl6pPr>
            <a:lvl7pPr marL="2742857" indent="0">
              <a:buNone/>
              <a:defRPr sz="1600" b="1"/>
            </a:lvl7pPr>
            <a:lvl8pPr marL="3200000" indent="0">
              <a:buNone/>
              <a:defRPr sz="1600" b="1"/>
            </a:lvl8pPr>
            <a:lvl9pPr marL="365714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9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2" indent="0">
              <a:buNone/>
              <a:defRPr sz="2000" b="1"/>
            </a:lvl2pPr>
            <a:lvl3pPr marL="914288" indent="0">
              <a:buNone/>
              <a:defRPr sz="1800" b="1"/>
            </a:lvl3pPr>
            <a:lvl4pPr marL="1371430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5" indent="0">
              <a:buNone/>
              <a:defRPr sz="1600" b="1"/>
            </a:lvl6pPr>
            <a:lvl7pPr marL="2742857" indent="0">
              <a:buNone/>
              <a:defRPr sz="1600" b="1"/>
            </a:lvl7pPr>
            <a:lvl8pPr marL="3200000" indent="0">
              <a:buNone/>
              <a:defRPr sz="1600" b="1"/>
            </a:lvl8pPr>
            <a:lvl9pPr marL="365714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9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28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11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43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83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42" indent="0">
              <a:buNone/>
              <a:defRPr sz="1200"/>
            </a:lvl2pPr>
            <a:lvl3pPr marL="914288" indent="0">
              <a:buNone/>
              <a:defRPr sz="1000"/>
            </a:lvl3pPr>
            <a:lvl4pPr marL="1371430" indent="0">
              <a:buNone/>
              <a:defRPr sz="900"/>
            </a:lvl4pPr>
            <a:lvl5pPr marL="1828574" indent="0">
              <a:buNone/>
              <a:defRPr sz="900"/>
            </a:lvl5pPr>
            <a:lvl6pPr marL="2285715" indent="0">
              <a:buNone/>
              <a:defRPr sz="900"/>
            </a:lvl6pPr>
            <a:lvl7pPr marL="2742857" indent="0">
              <a:buNone/>
              <a:defRPr sz="900"/>
            </a:lvl7pPr>
            <a:lvl8pPr marL="3200000" indent="0">
              <a:buNone/>
              <a:defRPr sz="900"/>
            </a:lvl8pPr>
            <a:lvl9pPr marL="3657143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4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42" indent="0">
              <a:buNone/>
              <a:defRPr sz="2800"/>
            </a:lvl2pPr>
            <a:lvl3pPr marL="914288" indent="0">
              <a:buNone/>
              <a:defRPr sz="2400"/>
            </a:lvl3pPr>
            <a:lvl4pPr marL="1371430" indent="0">
              <a:buNone/>
              <a:defRPr sz="2000"/>
            </a:lvl4pPr>
            <a:lvl5pPr marL="1828574" indent="0">
              <a:buNone/>
              <a:defRPr sz="2000"/>
            </a:lvl5pPr>
            <a:lvl6pPr marL="2285715" indent="0">
              <a:buNone/>
              <a:defRPr sz="2000"/>
            </a:lvl6pPr>
            <a:lvl7pPr marL="2742857" indent="0">
              <a:buNone/>
              <a:defRPr sz="2000"/>
            </a:lvl7pPr>
            <a:lvl8pPr marL="3200000" indent="0">
              <a:buNone/>
              <a:defRPr sz="2000"/>
            </a:lvl8pPr>
            <a:lvl9pPr marL="3657143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71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42" indent="0">
              <a:buNone/>
              <a:defRPr sz="1200"/>
            </a:lvl2pPr>
            <a:lvl3pPr marL="914288" indent="0">
              <a:buNone/>
              <a:defRPr sz="1000"/>
            </a:lvl3pPr>
            <a:lvl4pPr marL="1371430" indent="0">
              <a:buNone/>
              <a:defRPr sz="900"/>
            </a:lvl4pPr>
            <a:lvl5pPr marL="1828574" indent="0">
              <a:buNone/>
              <a:defRPr sz="900"/>
            </a:lvl5pPr>
            <a:lvl6pPr marL="2285715" indent="0">
              <a:buNone/>
              <a:defRPr sz="900"/>
            </a:lvl6pPr>
            <a:lvl7pPr marL="2742857" indent="0">
              <a:buNone/>
              <a:defRPr sz="900"/>
            </a:lvl7pPr>
            <a:lvl8pPr marL="3200000" indent="0">
              <a:buNone/>
              <a:defRPr sz="900"/>
            </a:lvl8pPr>
            <a:lvl9pPr marL="3657143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21.10.2021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629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30" tIns="45715" rIns="91430" bIns="45715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3394472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79"/>
            <a:ext cx="2133600" cy="273844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21.10.2021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79"/>
            <a:ext cx="2895600" cy="273844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79"/>
            <a:ext cx="2133600" cy="273844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940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</p:sldLayoutIdLst>
  <p:txStyles>
    <p:titleStyle>
      <a:lvl1pPr algn="ctr" defTabSz="91428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7" indent="-342857" algn="l" defTabSz="9142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9" indent="-285715" algn="l" defTabSz="9142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8" indent="-228570" algn="l" defTabSz="9142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0" indent="-228570" algn="l" defTabSz="9142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4" indent="-228570" algn="l" defTabSz="9142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85" indent="-228570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0" indent="-228570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3" indent="-228570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5" indent="-228570" algn="l" defTabSz="9142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2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8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4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5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7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3" algn="l" defTabSz="9142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5" name="Shape 68"/>
          <p:cNvSpPr/>
          <p:nvPr/>
        </p:nvSpPr>
        <p:spPr>
          <a:xfrm>
            <a:off x="9408392" y="12400335"/>
            <a:ext cx="3682825" cy="333080"/>
          </a:xfrm>
          <a:prstGeom prst="rect">
            <a:avLst/>
          </a:prstGeom>
          <a:ln w="3175">
            <a:miter lim="4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rmAutofit fontScale="40000" lnSpcReduction="20000"/>
          </a:bodyPr>
          <a:lstStyle>
            <a:lvl1pPr algn="r">
              <a:lnSpc>
                <a:spcPct val="80000"/>
              </a:lnSpc>
              <a:defRPr sz="10000" b="1">
                <a:solidFill>
                  <a:srgbClr val="393941"/>
                </a:solidFill>
                <a:latin typeface="Montserrat-SemiBold"/>
                <a:ea typeface="Montserrat-SemiBold"/>
                <a:cs typeface="Montserrat-SemiBold"/>
                <a:sym typeface="Montserrat-SemiBold"/>
              </a:defRPr>
            </a:lvl1pPr>
          </a:lstStyle>
          <a:p>
            <a:pPr algn="ctr"/>
            <a:r>
              <a:rPr lang="ru-RU" sz="4000" dirty="0">
                <a:solidFill>
                  <a:srgbClr val="ECECEC"/>
                </a:solidFill>
              </a:rPr>
              <a:t>Травников Андрей Александрович</a:t>
            </a:r>
            <a:endParaRPr sz="4000" dirty="0">
              <a:solidFill>
                <a:srgbClr val="ECECE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3993506"/>
            <a:ext cx="6565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Montserrat-SemiBold"/>
              </a:rPr>
              <a:t>Начальник контрольного управления Новосибирской области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59832" y="4493324"/>
            <a:ext cx="4805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Montserrat-SemiBold"/>
              </a:rPr>
              <a:t>Светлана Леонидовна Шарпф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66440" y="2441870"/>
            <a:ext cx="1656184" cy="107875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37066" y="2433254"/>
            <a:ext cx="1656184" cy="10801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81127" y="2427734"/>
            <a:ext cx="1656184" cy="10856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51753" y="2441870"/>
            <a:ext cx="1656184" cy="1077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Shape 68"/>
          <p:cNvSpPr/>
          <p:nvPr/>
        </p:nvSpPr>
        <p:spPr>
          <a:xfrm>
            <a:off x="179512" y="267494"/>
            <a:ext cx="8784976" cy="216024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Autofit/>
          </a:bodyPr>
          <a:lstStyle>
            <a:lvl1pPr algn="r">
              <a:lnSpc>
                <a:spcPct val="80000"/>
              </a:lnSpc>
              <a:defRPr sz="10000" b="1">
                <a:solidFill>
                  <a:srgbClr val="393941"/>
                </a:solidFill>
                <a:latin typeface="Montserrat-SemiBold"/>
                <a:ea typeface="Montserrat-SemiBold"/>
                <a:cs typeface="Montserrat-SemiBold"/>
                <a:sym typeface="Montserrat-SemiBold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ru-RU" sz="2800" dirty="0"/>
              <a:t>Анализ проведения государственными и муниципальными заказчиками </a:t>
            </a:r>
          </a:p>
          <a:p>
            <a:pPr algn="ctr">
              <a:lnSpc>
                <a:spcPct val="120000"/>
              </a:lnSpc>
            </a:pPr>
            <a:r>
              <a:rPr lang="ru-RU" sz="2800" dirty="0"/>
              <a:t>Новосибирской области закупок у субъектов малого и среднего предпринимательства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204031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5" name="Shape 68"/>
          <p:cNvSpPr/>
          <p:nvPr/>
        </p:nvSpPr>
        <p:spPr>
          <a:xfrm>
            <a:off x="9408392" y="12400335"/>
            <a:ext cx="3682825" cy="333080"/>
          </a:xfrm>
          <a:prstGeom prst="rect">
            <a:avLst/>
          </a:prstGeom>
          <a:ln w="3175">
            <a:miter lim="4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>
            <a:normAutofit fontScale="40000" lnSpcReduction="20000"/>
          </a:bodyPr>
          <a:lstStyle>
            <a:lvl1pPr algn="r">
              <a:lnSpc>
                <a:spcPct val="80000"/>
              </a:lnSpc>
              <a:defRPr sz="10000" b="1">
                <a:solidFill>
                  <a:srgbClr val="393941"/>
                </a:solidFill>
                <a:latin typeface="Montserrat-SemiBold"/>
                <a:ea typeface="Montserrat-SemiBold"/>
                <a:cs typeface="Montserrat-SemiBold"/>
                <a:sym typeface="Montserrat-SemiBold"/>
              </a:defRPr>
            </a:lvl1pPr>
          </a:lstStyle>
          <a:p>
            <a:pPr algn="ctr"/>
            <a:r>
              <a:rPr lang="ru-RU" sz="4000" dirty="0">
                <a:solidFill>
                  <a:srgbClr val="ECECEC"/>
                </a:solidFill>
              </a:rPr>
              <a:t>Травников Андрей Александрович</a:t>
            </a:r>
            <a:endParaRPr sz="4000" dirty="0">
              <a:solidFill>
                <a:srgbClr val="ECECE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43808" y="4299942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Montserrat-SemiBold"/>
              </a:rPr>
              <a:t>СПАСИБО ЗА ВНИМАНИЕ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66440" y="2441870"/>
            <a:ext cx="1656184" cy="107875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37066" y="2433254"/>
            <a:ext cx="1656184" cy="10801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81127" y="2427734"/>
            <a:ext cx="1656184" cy="10856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51753" y="2441870"/>
            <a:ext cx="1656184" cy="1077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Shape 68"/>
          <p:cNvSpPr/>
          <p:nvPr/>
        </p:nvSpPr>
        <p:spPr>
          <a:xfrm>
            <a:off x="323528" y="267494"/>
            <a:ext cx="8568952" cy="216024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>
            <a:noAutofit/>
          </a:bodyPr>
          <a:lstStyle>
            <a:lvl1pPr algn="r">
              <a:lnSpc>
                <a:spcPct val="80000"/>
              </a:lnSpc>
              <a:defRPr sz="10000" b="1">
                <a:solidFill>
                  <a:srgbClr val="393941"/>
                </a:solidFill>
                <a:latin typeface="Montserrat-SemiBold"/>
                <a:ea typeface="Montserrat-SemiBold"/>
                <a:cs typeface="Montserrat-SemiBold"/>
                <a:sym typeface="Montserrat-SemiBold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ru-RU" sz="2800" dirty="0"/>
              <a:t>Анализ проведения государственными и муниципальными заказчиками </a:t>
            </a:r>
          </a:p>
          <a:p>
            <a:pPr algn="ctr">
              <a:lnSpc>
                <a:spcPct val="120000"/>
              </a:lnSpc>
            </a:pPr>
            <a:r>
              <a:rPr lang="ru-RU" sz="2800" dirty="0"/>
              <a:t>Новосибирской области закупок у субъектов малого и среднего предпринимательства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2939627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67"/>
          <a:stretch/>
        </p:blipFill>
        <p:spPr>
          <a:xfrm>
            <a:off x="0" y="4869180"/>
            <a:ext cx="9144000" cy="27432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DC6BD19-33FC-4B56-9FE6-3B94B5344BC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295"/>
          <a:stretch/>
        </p:blipFill>
        <p:spPr>
          <a:xfrm flipH="1" flipV="1">
            <a:off x="0" y="0"/>
            <a:ext cx="9144000" cy="807813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5000" contrast="1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24" y="117216"/>
            <a:ext cx="521180" cy="648000"/>
          </a:xfrm>
          <a:prstGeom prst="rect">
            <a:avLst/>
          </a:prstGeom>
        </p:spPr>
      </p:pic>
      <p:sp>
        <p:nvSpPr>
          <p:cNvPr id="66" name="Shape 67"/>
          <p:cNvSpPr/>
          <p:nvPr/>
        </p:nvSpPr>
        <p:spPr>
          <a:xfrm>
            <a:off x="1259632" y="3313"/>
            <a:ext cx="4896544" cy="769441"/>
          </a:xfrm>
          <a:prstGeom prst="rect">
            <a:avLst/>
          </a:prstGeom>
          <a:ln w="3175">
            <a:miter lim="4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algn="r">
              <a:defRPr sz="1800" cap="all" spc="360">
                <a:latin typeface="+mn-lt"/>
                <a:ea typeface="+mn-ea"/>
                <a:cs typeface="+mn-cs"/>
                <a:sym typeface="Montserrat-Regular"/>
              </a:defRPr>
            </a:lvl1pPr>
          </a:lstStyle>
          <a:p>
            <a:pPr algn="ctr"/>
            <a:r>
              <a:rPr lang="ru-RU" sz="1500" b="1" dirty="0">
                <a:solidFill>
                  <a:srgbClr val="FFFFFF"/>
                </a:solidFill>
                <a:latin typeface="Montserrat-SemiBold"/>
              </a:rPr>
              <a:t>«ДОРОЖНАЯ КАРТА» </a:t>
            </a:r>
          </a:p>
          <a:p>
            <a:pPr algn="ctr"/>
            <a:r>
              <a:rPr lang="ru-RU" sz="1500" b="1" dirty="0">
                <a:solidFill>
                  <a:srgbClr val="FFFFFF"/>
                </a:solidFill>
                <a:latin typeface="Montserrat-SemiBold"/>
              </a:rPr>
              <a:t>ПО СОДЕЙСТВИЮ РАЗВИТИЮ Конкуренции В НСО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09C619C7-851D-44F2-914D-912F3D4193D8}"/>
              </a:ext>
            </a:extLst>
          </p:cNvPr>
          <p:cNvGrpSpPr/>
          <p:nvPr/>
        </p:nvGrpSpPr>
        <p:grpSpPr>
          <a:xfrm>
            <a:off x="8639944" y="433632"/>
            <a:ext cx="504056" cy="369332"/>
            <a:chOff x="9588993" y="-280661"/>
            <a:chExt cx="504056" cy="369332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>
              <a:off x="9588993" y="26014"/>
              <a:ext cx="504056" cy="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Box 1"/>
            <p:cNvSpPr txBox="1"/>
            <p:nvPr/>
          </p:nvSpPr>
          <p:spPr>
            <a:xfrm>
              <a:off x="9684568" y="-28066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800" dirty="0">
                  <a:solidFill>
                    <a:srgbClr val="1C77B6"/>
                  </a:solidFill>
                  <a:latin typeface="Montserrat-Regular"/>
                </a:rPr>
                <a:t>2</a:t>
              </a:r>
            </a:p>
          </p:txBody>
        </p:sp>
      </p:grpSp>
      <p:sp>
        <p:nvSpPr>
          <p:cNvPr id="11" name="Shape 67">
            <a:extLst>
              <a:ext uri="{FF2B5EF4-FFF2-40B4-BE49-F238E27FC236}">
                <a16:creationId xmlns:a16="http://schemas.microsoft.com/office/drawing/2014/main" id="{1AFB7978-8A2E-4142-BF50-175101C43FB4}"/>
              </a:ext>
            </a:extLst>
          </p:cNvPr>
          <p:cNvSpPr/>
          <p:nvPr/>
        </p:nvSpPr>
        <p:spPr>
          <a:xfrm>
            <a:off x="130923" y="1003330"/>
            <a:ext cx="8267976" cy="292388"/>
          </a:xfrm>
          <a:prstGeom prst="rect">
            <a:avLst/>
          </a:prstGeom>
          <a:ln w="3175">
            <a:miter lim="4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algn="r">
              <a:defRPr sz="1800" cap="all" spc="360">
                <a:latin typeface="+mn-lt"/>
                <a:ea typeface="+mn-ea"/>
                <a:cs typeface="+mn-cs"/>
                <a:sym typeface="Montserrat-Regular"/>
              </a:defRPr>
            </a:lvl1pPr>
          </a:lstStyle>
          <a:p>
            <a:pPr algn="l"/>
            <a:r>
              <a:rPr lang="ru-RU" sz="1400" b="1" dirty="0">
                <a:solidFill>
                  <a:srgbClr val="194D8B"/>
                </a:solidFill>
                <a:latin typeface="Montserrat-SemiBold"/>
              </a:rPr>
              <a:t>СТАНДАРТ РАЗВИТИЯ КОНКУРЕНЦИИ В СУБЪЕКТАХ РФ </a:t>
            </a:r>
          </a:p>
        </p:txBody>
      </p:sp>
      <p:sp>
        <p:nvSpPr>
          <p:cNvPr id="13" name="Shape 67">
            <a:extLst>
              <a:ext uri="{FF2B5EF4-FFF2-40B4-BE49-F238E27FC236}">
                <a16:creationId xmlns:a16="http://schemas.microsoft.com/office/drawing/2014/main" id="{9F807EFB-93B5-4CB4-AC1B-89FD16F92420}"/>
              </a:ext>
            </a:extLst>
          </p:cNvPr>
          <p:cNvSpPr/>
          <p:nvPr/>
        </p:nvSpPr>
        <p:spPr>
          <a:xfrm>
            <a:off x="130923" y="1685659"/>
            <a:ext cx="9013077" cy="292388"/>
          </a:xfrm>
          <a:prstGeom prst="rect">
            <a:avLst/>
          </a:prstGeom>
          <a:ln w="3175">
            <a:miter lim="4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algn="r">
              <a:defRPr sz="1800" cap="all" spc="360">
                <a:latin typeface="+mn-lt"/>
                <a:ea typeface="+mn-ea"/>
                <a:cs typeface="+mn-cs"/>
                <a:sym typeface="Montserrat-Regular"/>
              </a:defRPr>
            </a:lvl1pPr>
          </a:lstStyle>
          <a:p>
            <a:pPr algn="l"/>
            <a:r>
              <a:rPr lang="ru-RU" sz="1400" b="1" dirty="0">
                <a:solidFill>
                  <a:srgbClr val="194D8B"/>
                </a:solidFill>
                <a:latin typeface="Montserrat-SemiBold"/>
              </a:rPr>
              <a:t>«ДОРОЖНАЯ КАРТА» ПО СОДЕЙСТВИЮ РАЗВИТИЮ Конкуренции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4930E5C-CE4B-4654-8719-C33301FBF4FA}"/>
              </a:ext>
            </a:extLst>
          </p:cNvPr>
          <p:cNvSpPr/>
          <p:nvPr/>
        </p:nvSpPr>
        <p:spPr>
          <a:xfrm>
            <a:off x="3713073" y="1222260"/>
            <a:ext cx="5016823" cy="3283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500" i="1" dirty="0">
                <a:latin typeface="Montserrat-SemiBold"/>
                <a:ea typeface="Calibri" panose="020F0502020204030204" pitchFamily="34" charset="0"/>
                <a:cs typeface="Times New Roman" panose="02020603050405020304" pitchFamily="18" charset="0"/>
              </a:rPr>
              <a:t>Распоряжение Правительства РФ от 17.04.2019 № 768-р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AF0932F-21F2-45BE-892B-ACAFC36CF44A}"/>
              </a:ext>
            </a:extLst>
          </p:cNvPr>
          <p:cNvSpPr/>
          <p:nvPr/>
        </p:nvSpPr>
        <p:spPr>
          <a:xfrm>
            <a:off x="3707904" y="1918202"/>
            <a:ext cx="4836902" cy="3283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500" i="1" dirty="0">
                <a:latin typeface="Montserrat-SemiBold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 Губернатора НСО от 20.12.2019 № 287</a:t>
            </a:r>
          </a:p>
        </p:txBody>
      </p:sp>
      <p:sp>
        <p:nvSpPr>
          <p:cNvPr id="16" name="Shape 67">
            <a:extLst>
              <a:ext uri="{FF2B5EF4-FFF2-40B4-BE49-F238E27FC236}">
                <a16:creationId xmlns:a16="http://schemas.microsoft.com/office/drawing/2014/main" id="{C0CF4D58-C212-44AD-A198-91F3CCCE8EE9}"/>
              </a:ext>
            </a:extLst>
          </p:cNvPr>
          <p:cNvSpPr/>
          <p:nvPr/>
        </p:nvSpPr>
        <p:spPr>
          <a:xfrm>
            <a:off x="130923" y="2330106"/>
            <a:ext cx="3888432" cy="292388"/>
          </a:xfrm>
          <a:prstGeom prst="rect">
            <a:avLst/>
          </a:prstGeom>
          <a:ln w="3175">
            <a:miter lim="4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algn="r">
              <a:defRPr sz="1800" cap="all" spc="360">
                <a:latin typeface="+mn-lt"/>
                <a:ea typeface="+mn-ea"/>
                <a:cs typeface="+mn-cs"/>
                <a:sym typeface="Montserrat-Regular"/>
              </a:defRPr>
            </a:lvl1pPr>
          </a:lstStyle>
          <a:p>
            <a:pPr algn="l"/>
            <a:r>
              <a:rPr lang="ru-RU" sz="1400" b="1" dirty="0">
                <a:solidFill>
                  <a:srgbClr val="194D8B"/>
                </a:solidFill>
                <a:latin typeface="Montserrat-SemiBold"/>
              </a:rPr>
              <a:t>КЛЮЧЕВЫЕ ПОКАЗАТЕЛИ: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E37BBE6-8D3F-4692-A11C-614A2A7D7F41}"/>
              </a:ext>
            </a:extLst>
          </p:cNvPr>
          <p:cNvSpPr/>
          <p:nvPr/>
        </p:nvSpPr>
        <p:spPr>
          <a:xfrm>
            <a:off x="496469" y="2701341"/>
            <a:ext cx="42249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600" b="1" dirty="0" smtClean="0">
                <a:latin typeface="Montserrat-SemiBold"/>
                <a:ea typeface="Calibri" panose="020F0502020204030204" pitchFamily="34" charset="0"/>
                <a:cs typeface="Times New Roman" panose="02020603050405020304" pitchFamily="18" charset="0"/>
              </a:rPr>
              <a:t>Доля </a:t>
            </a:r>
            <a:r>
              <a:rPr lang="ru-RU" sz="1600" b="1" dirty="0">
                <a:latin typeface="Montserrat-SemiBold"/>
                <a:ea typeface="Calibri" panose="020F0502020204030204" pitchFamily="34" charset="0"/>
                <a:cs typeface="Times New Roman" panose="02020603050405020304" pitchFamily="18" charset="0"/>
              </a:rPr>
              <a:t>закупок у </a:t>
            </a:r>
            <a:r>
              <a:rPr lang="ru-RU" sz="1600" b="1" dirty="0" smtClean="0">
                <a:latin typeface="Montserrat-SemiBold"/>
                <a:ea typeface="Calibri" panose="020F0502020204030204" pitchFamily="34" charset="0"/>
                <a:cs typeface="Times New Roman" panose="02020603050405020304" pitchFamily="18" charset="0"/>
              </a:rPr>
              <a:t>СМП в </a:t>
            </a:r>
            <a:r>
              <a:rPr lang="ru-RU" sz="1600" b="1" dirty="0">
                <a:latin typeface="Montserrat-SemiBold"/>
                <a:ea typeface="Calibri" panose="020F0502020204030204" pitchFamily="34" charset="0"/>
                <a:cs typeface="Times New Roman" panose="02020603050405020304" pitchFamily="18" charset="0"/>
              </a:rPr>
              <a:t>общем </a:t>
            </a:r>
            <a:r>
              <a:rPr lang="ru-RU" sz="1600" b="1" dirty="0" smtClean="0">
                <a:latin typeface="Montserrat-SemiBold"/>
                <a:ea typeface="Calibri" panose="020F0502020204030204" pitchFamily="34" charset="0"/>
                <a:cs typeface="Times New Roman" panose="02020603050405020304" pitchFamily="18" charset="0"/>
              </a:rPr>
              <a:t>объеме </a:t>
            </a:r>
            <a:r>
              <a:rPr lang="ru-RU" sz="1600" b="1" dirty="0">
                <a:latin typeface="Montserrat-SemiBold"/>
                <a:ea typeface="Calibri" panose="020F0502020204030204" pitchFamily="34" charset="0"/>
                <a:cs typeface="Times New Roman" panose="02020603050405020304" pitchFamily="18" charset="0"/>
              </a:rPr>
              <a:t>конкурентных </a:t>
            </a:r>
            <a:r>
              <a:rPr lang="ru-RU" sz="1600" b="1" dirty="0" smtClean="0">
                <a:latin typeface="Montserrat-SemiBold"/>
                <a:ea typeface="Calibri" panose="020F0502020204030204" pitchFamily="34" charset="0"/>
                <a:cs typeface="Times New Roman" panose="02020603050405020304" pitchFamily="18" charset="0"/>
              </a:rPr>
              <a:t>закупок</a:t>
            </a:r>
            <a:r>
              <a:rPr lang="ru-RU" sz="1600" b="1" dirty="0">
                <a:latin typeface="Montserrat-SemiBold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Montserrat-SemiBold"/>
                <a:ea typeface="Calibri" panose="020F0502020204030204" pitchFamily="34" charset="0"/>
                <a:cs typeface="Times New Roman" panose="02020603050405020304" pitchFamily="18" charset="0"/>
              </a:rPr>
              <a:t>по 44-ФЗ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ru-RU" sz="1600" b="1" dirty="0">
              <a:latin typeface="Montserrat-SemiBold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latin typeface="Montserrat-SemiBold"/>
                <a:ea typeface="Calibri" panose="020F0502020204030204" pitchFamily="34" charset="0"/>
                <a:cs typeface="Times New Roman" panose="02020603050405020304" pitchFamily="18" charset="0"/>
              </a:rPr>
              <a:t>Доля закупок у </a:t>
            </a:r>
            <a:r>
              <a:rPr lang="ru-RU" sz="1600" b="1" dirty="0" smtClean="0">
                <a:latin typeface="Montserrat-SemiBold"/>
                <a:ea typeface="Calibri" panose="020F0502020204030204" pitchFamily="34" charset="0"/>
                <a:cs typeface="Times New Roman" panose="02020603050405020304" pitchFamily="18" charset="0"/>
              </a:rPr>
              <a:t>СМСП </a:t>
            </a:r>
            <a:r>
              <a:rPr lang="ru-RU" sz="1600" b="1" dirty="0">
                <a:latin typeface="Montserrat-SemiBold"/>
                <a:ea typeface="Calibri" panose="020F0502020204030204" pitchFamily="34" charset="0"/>
                <a:cs typeface="Times New Roman" panose="02020603050405020304" pitchFamily="18" charset="0"/>
              </a:rPr>
              <a:t>в общем объеме конкурентных закупок по </a:t>
            </a:r>
            <a:r>
              <a:rPr lang="ru-RU" sz="1600" b="1" dirty="0" smtClean="0">
                <a:latin typeface="Montserrat-SemiBold"/>
                <a:ea typeface="Calibri" panose="020F0502020204030204" pitchFamily="34" charset="0"/>
                <a:cs typeface="Times New Roman" panose="02020603050405020304" pitchFamily="18" charset="0"/>
              </a:rPr>
              <a:t>223-ФЗ</a:t>
            </a:r>
            <a:endParaRPr lang="ru-RU" sz="1600" b="1" dirty="0">
              <a:latin typeface="Montserrat-SemiBold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EB752094-DF87-4F93-A3C6-F70CB7F9C9B0}"/>
              </a:ext>
            </a:extLst>
          </p:cNvPr>
          <p:cNvSpPr/>
          <p:nvPr/>
        </p:nvSpPr>
        <p:spPr>
          <a:xfrm>
            <a:off x="4932039" y="2643758"/>
            <a:ext cx="4136797" cy="2163231"/>
          </a:xfrm>
          <a:prstGeom prst="rect">
            <a:avLst/>
          </a:prstGeom>
          <a:solidFill>
            <a:srgbClr val="194D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1310E71C-F12B-45EC-83B6-2F55B9E21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806805"/>
              </p:ext>
            </p:extLst>
          </p:nvPr>
        </p:nvGraphicFramePr>
        <p:xfrm>
          <a:off x="5065299" y="2873613"/>
          <a:ext cx="3870276" cy="17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820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  <a:gridCol w="1438728">
                  <a:extLst>
                    <a:ext uri="{9D8B030D-6E8A-4147-A177-3AD203B41FA5}">
                      <a16:colId xmlns:a16="http://schemas.microsoft.com/office/drawing/2014/main" val="1533377881"/>
                    </a:ext>
                  </a:extLst>
                </a:gridCol>
                <a:gridCol w="1438728">
                  <a:extLst>
                    <a:ext uri="{9D8B030D-6E8A-4147-A177-3AD203B41FA5}">
                      <a16:colId xmlns:a16="http://schemas.microsoft.com/office/drawing/2014/main" val="412848131"/>
                    </a:ext>
                  </a:extLst>
                </a:gridCol>
              </a:tblGrid>
              <a:tr h="53018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194D8B"/>
                          </a:solidFill>
                          <a:latin typeface="Montserrat-SemiBold"/>
                        </a:rPr>
                        <a:t>Целевое значение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2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194D8B"/>
                          </a:solidFill>
                          <a:latin typeface="Montserrat-SemiBold"/>
                        </a:rPr>
                        <a:t>Доля закупок у СМСП </a:t>
                      </a:r>
                      <a:endParaRPr lang="ru-RU" sz="1400" dirty="0" smtClean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194D8B"/>
                          </a:solidFill>
                          <a:latin typeface="Montserrat-SemiBold"/>
                        </a:rPr>
                        <a:t>(</a:t>
                      </a:r>
                      <a:r>
                        <a:rPr lang="ru-RU" sz="1400" dirty="0">
                          <a:solidFill>
                            <a:srgbClr val="194D8B"/>
                          </a:solidFill>
                          <a:latin typeface="Montserrat-SemiBold"/>
                        </a:rPr>
                        <a:t>223-ФЗ)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2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194D8B"/>
                          </a:solidFill>
                          <a:latin typeface="Montserrat-SemiBold"/>
                        </a:rPr>
                        <a:t>Доля закупок у </a:t>
                      </a:r>
                      <a:r>
                        <a:rPr lang="ru-RU" sz="1400" dirty="0" smtClean="0">
                          <a:solidFill>
                            <a:srgbClr val="194D8B"/>
                          </a:solidFill>
                          <a:latin typeface="Montserrat-SemiBold"/>
                        </a:rPr>
                        <a:t>СМП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194D8B"/>
                          </a:solidFill>
                          <a:latin typeface="Montserrat-SemiBold"/>
                        </a:rPr>
                        <a:t>(</a:t>
                      </a:r>
                      <a:r>
                        <a:rPr lang="ru-RU" sz="1400" dirty="0">
                          <a:solidFill>
                            <a:srgbClr val="194D8B"/>
                          </a:solidFill>
                          <a:latin typeface="Montserrat-SemiBold"/>
                        </a:rPr>
                        <a:t>44-ФЗ)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2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194D8B"/>
                          </a:solidFill>
                          <a:latin typeface="Montserrat-SemiBold"/>
                        </a:rPr>
                        <a:t>2019 год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Montserrat-SemiBold"/>
                        </a:rPr>
                        <a:t>23 %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Montserrat-SemiBold"/>
                        </a:rPr>
                        <a:t>35 %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194D8B"/>
                          </a:solidFill>
                          <a:latin typeface="Montserrat-SemiBold"/>
                        </a:rPr>
                        <a:t>2020 год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Montserrat-SemiBold"/>
                        </a:rPr>
                        <a:t>25 %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Montserrat-SemiBold"/>
                        </a:rPr>
                        <a:t>35 </a:t>
                      </a:r>
                      <a:r>
                        <a:rPr lang="ru-RU" sz="1400" b="1" dirty="0" smtClean="0">
                          <a:latin typeface="Montserrat-SemiBold"/>
                        </a:rPr>
                        <a:t>%       40 </a:t>
                      </a:r>
                      <a:r>
                        <a:rPr lang="ru-RU" sz="1400" b="1" dirty="0">
                          <a:latin typeface="Montserrat-SemiBold"/>
                        </a:rPr>
                        <a:t>%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885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194D8B"/>
                          </a:solidFill>
                          <a:latin typeface="Montserrat-SemiBold"/>
                        </a:rPr>
                        <a:t>2021 год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Montserrat-SemiBold"/>
                        </a:rPr>
                        <a:t>25 %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Montserrat-SemiBold"/>
                        </a:rPr>
                        <a:t>40 %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68886"/>
                  </a:ext>
                </a:extLst>
              </a:tr>
            </a:tbl>
          </a:graphicData>
        </a:graphic>
      </p:graphicFrame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8CB9E59B-2614-4DA3-AF51-C963BDD97692}"/>
              </a:ext>
            </a:extLst>
          </p:cNvPr>
          <p:cNvCxnSpPr/>
          <p:nvPr/>
        </p:nvCxnSpPr>
        <p:spPr>
          <a:xfrm flipV="1">
            <a:off x="8100392" y="4018778"/>
            <a:ext cx="216024" cy="144000"/>
          </a:xfrm>
          <a:prstGeom prst="straightConnector1">
            <a:avLst/>
          </a:prstGeom>
          <a:ln w="28575">
            <a:solidFill>
              <a:srgbClr val="00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Ромб 2"/>
          <p:cNvSpPr/>
          <p:nvPr/>
        </p:nvSpPr>
        <p:spPr>
          <a:xfrm>
            <a:off x="208469" y="2882419"/>
            <a:ext cx="288000" cy="144016"/>
          </a:xfrm>
          <a:prstGeom prst="diamond">
            <a:avLst/>
          </a:prstGeom>
          <a:solidFill>
            <a:srgbClr val="194D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Ромб 18"/>
          <p:cNvSpPr/>
          <p:nvPr/>
        </p:nvSpPr>
        <p:spPr>
          <a:xfrm>
            <a:off x="219208" y="3980498"/>
            <a:ext cx="288000" cy="144016"/>
          </a:xfrm>
          <a:prstGeom prst="diamond">
            <a:avLst/>
          </a:prstGeom>
          <a:solidFill>
            <a:srgbClr val="194D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0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67"/>
          <a:stretch/>
        </p:blipFill>
        <p:spPr>
          <a:xfrm>
            <a:off x="0" y="4869180"/>
            <a:ext cx="9144000" cy="27432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EBC23B9-9710-4BA3-8CF0-4F81D6C4923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295"/>
          <a:stretch/>
        </p:blipFill>
        <p:spPr>
          <a:xfrm flipH="1" flipV="1">
            <a:off x="0" y="0"/>
            <a:ext cx="9144000" cy="807813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D73AD83-480F-4359-A333-2E1C6A587C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5000" contrast="1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24" y="117216"/>
            <a:ext cx="521180" cy="648000"/>
          </a:xfrm>
          <a:prstGeom prst="rect">
            <a:avLst/>
          </a:prstGeom>
        </p:spPr>
      </p:pic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4A70C1CC-FCC6-41D4-9FB2-7C8FB51951E8}"/>
              </a:ext>
            </a:extLst>
          </p:cNvPr>
          <p:cNvGrpSpPr/>
          <p:nvPr/>
        </p:nvGrpSpPr>
        <p:grpSpPr>
          <a:xfrm>
            <a:off x="8639944" y="433632"/>
            <a:ext cx="504056" cy="369332"/>
            <a:chOff x="9588993" y="-280661"/>
            <a:chExt cx="504056" cy="369332"/>
          </a:xfrm>
        </p:grpSpPr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B0F230BC-2354-43D1-9C49-FB0EC80E9D9E}"/>
                </a:ext>
              </a:extLst>
            </p:cNvPr>
            <p:cNvCxnSpPr/>
            <p:nvPr/>
          </p:nvCxnSpPr>
          <p:spPr>
            <a:xfrm>
              <a:off x="9588993" y="26014"/>
              <a:ext cx="504056" cy="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0C608C7-C30D-4B88-842E-B9ABCF6A187F}"/>
                </a:ext>
              </a:extLst>
            </p:cNvPr>
            <p:cNvSpPr txBox="1"/>
            <p:nvPr/>
          </p:nvSpPr>
          <p:spPr>
            <a:xfrm>
              <a:off x="9684568" y="-28066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800" dirty="0">
                  <a:solidFill>
                    <a:srgbClr val="1C77B6"/>
                  </a:solidFill>
                  <a:latin typeface="Montserrat-Regular"/>
                </a:rPr>
                <a:t>3</a:t>
              </a:r>
            </a:p>
          </p:txBody>
        </p:sp>
      </p:grpSp>
      <p:sp>
        <p:nvSpPr>
          <p:cNvPr id="66" name="Shape 67"/>
          <p:cNvSpPr/>
          <p:nvPr/>
        </p:nvSpPr>
        <p:spPr>
          <a:xfrm>
            <a:off x="1403648" y="144894"/>
            <a:ext cx="4608512" cy="538609"/>
          </a:xfrm>
          <a:prstGeom prst="rect">
            <a:avLst/>
          </a:prstGeom>
          <a:ln w="3175">
            <a:miter lim="4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algn="r">
              <a:defRPr sz="1800" cap="all" spc="360">
                <a:latin typeface="+mn-lt"/>
                <a:ea typeface="+mn-ea"/>
                <a:cs typeface="+mn-cs"/>
                <a:sym typeface="Montserrat-Regular"/>
              </a:defRPr>
            </a:lvl1pPr>
          </a:lstStyle>
          <a:p>
            <a:pPr algn="ctr"/>
            <a:r>
              <a:rPr lang="ru-RU" sz="1500" b="1" dirty="0" smtClean="0">
                <a:solidFill>
                  <a:srgbClr val="FFFFFF"/>
                </a:solidFill>
                <a:latin typeface="Montserrat-SemiBold"/>
              </a:rPr>
              <a:t>результаты </a:t>
            </a:r>
            <a:endParaRPr lang="ru-RU" sz="1500" b="1" dirty="0">
              <a:solidFill>
                <a:srgbClr val="FFFFFF"/>
              </a:solidFill>
              <a:latin typeface="Montserrat-SemiBold"/>
            </a:endParaRPr>
          </a:p>
          <a:p>
            <a:pPr algn="ctr"/>
            <a:r>
              <a:rPr lang="ru-RU" sz="1500" b="1" dirty="0" smtClean="0">
                <a:solidFill>
                  <a:srgbClr val="FFFFFF"/>
                </a:solidFill>
                <a:latin typeface="Montserrat-SemiBold"/>
              </a:rPr>
              <a:t>за 2020 и 2021 годы </a:t>
            </a:r>
            <a:endParaRPr lang="ru-RU" sz="1500" b="1" dirty="0">
              <a:solidFill>
                <a:srgbClr val="FFFFFF"/>
              </a:solidFill>
              <a:latin typeface="Montserrat-SemiBold"/>
            </a:endParaRPr>
          </a:p>
        </p:txBody>
      </p:sp>
      <p:graphicFrame>
        <p:nvGraphicFramePr>
          <p:cNvPr id="17" name="Таблица 6">
            <a:extLst>
              <a:ext uri="{FF2B5EF4-FFF2-40B4-BE49-F238E27FC236}">
                <a16:creationId xmlns:a16="http://schemas.microsoft.com/office/drawing/2014/main" id="{C11799C4-2DFB-408E-B662-7295990C97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778583"/>
              </p:ext>
            </p:extLst>
          </p:nvPr>
        </p:nvGraphicFramePr>
        <p:xfrm>
          <a:off x="360000" y="1071003"/>
          <a:ext cx="8424000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53337788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943675727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40404113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313304377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26751815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796864987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194D8B"/>
                          </a:solidFill>
                          <a:latin typeface="Montserrat-SemiBold"/>
                        </a:rPr>
                        <a:t>Доля закупок у СМСП, %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2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2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51674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194D8B"/>
                          </a:solidFill>
                          <a:latin typeface="Montserrat-SemiBold"/>
                        </a:rPr>
                        <a:t>223-ФЗ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2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194D8B"/>
                          </a:solidFill>
                          <a:latin typeface="Montserrat-SemiBold"/>
                        </a:rPr>
                        <a:t>44-ФЗ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2D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2D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2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2020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Montserrat-SemiBold"/>
                        </a:rPr>
                        <a:t>I </a:t>
                      </a:r>
                      <a:r>
                        <a:rPr lang="ru-RU" sz="1400" b="1" dirty="0" smtClean="0">
                          <a:latin typeface="Montserrat-SemiBold"/>
                        </a:rPr>
                        <a:t>полугодие </a:t>
                      </a:r>
                      <a:r>
                        <a:rPr lang="ru-RU" sz="2000" b="1" dirty="0" smtClean="0">
                          <a:latin typeface="Montserrat-SemiBold"/>
                        </a:rPr>
                        <a:t>2020</a:t>
                      </a:r>
                      <a:endParaRPr lang="ru-RU" sz="2000" b="1" dirty="0"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Montserrat-SemiBold"/>
                        </a:rPr>
                        <a:t>I</a:t>
                      </a:r>
                      <a:r>
                        <a:rPr lang="ru-RU" sz="1400" b="1" dirty="0">
                          <a:latin typeface="Montserrat-SemiBold"/>
                        </a:rPr>
                        <a:t> полугодие </a:t>
                      </a:r>
                      <a:r>
                        <a:rPr lang="ru-RU" sz="2000" b="1" dirty="0">
                          <a:latin typeface="Montserrat-SemiBold"/>
                        </a:rPr>
                        <a:t>2021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2020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Montserrat-SemiBold"/>
                        </a:rPr>
                        <a:t>I </a:t>
                      </a:r>
                      <a:r>
                        <a:rPr lang="ru-RU" sz="1400" b="1" dirty="0" smtClean="0">
                          <a:latin typeface="Montserrat-SemiBold"/>
                        </a:rPr>
                        <a:t>полугодие </a:t>
                      </a:r>
                      <a:r>
                        <a:rPr lang="ru-RU" sz="2000" b="1" dirty="0" smtClean="0">
                          <a:latin typeface="Montserrat-SemiBold"/>
                        </a:rPr>
                        <a:t>2020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Montserrat-SemiBold"/>
                        </a:rPr>
                        <a:t>I</a:t>
                      </a:r>
                      <a:r>
                        <a:rPr lang="ru-RU" sz="1400" b="1" dirty="0">
                          <a:latin typeface="Montserrat-SemiBold"/>
                        </a:rPr>
                        <a:t> полугодие </a:t>
                      </a:r>
                      <a:r>
                        <a:rPr lang="ru-RU" sz="2000" b="1" dirty="0">
                          <a:latin typeface="Montserrat-SemiBold"/>
                        </a:rPr>
                        <a:t>2021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1026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rgbClr val="007000"/>
                          </a:solidFill>
                          <a:latin typeface="Montserrat-SemiBold"/>
                        </a:rPr>
                        <a:t>Целевое</a:t>
                      </a:r>
                      <a:r>
                        <a:rPr lang="ru-RU" sz="2000" b="1" dirty="0">
                          <a:solidFill>
                            <a:srgbClr val="007000"/>
                          </a:solidFill>
                          <a:latin typeface="Montserrat-SemiBold"/>
                        </a:rPr>
                        <a:t> </a:t>
                      </a:r>
                      <a:r>
                        <a:rPr lang="ru-RU" sz="2400" b="1" dirty="0">
                          <a:solidFill>
                            <a:srgbClr val="007000"/>
                          </a:solidFill>
                          <a:latin typeface="Montserrat-SemiBold"/>
                        </a:rPr>
                        <a:t>значение</a:t>
                      </a:r>
                      <a:endParaRPr lang="ru-RU" sz="2000" b="1" dirty="0">
                        <a:solidFill>
                          <a:srgbClr val="007000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rgbClr val="007000"/>
                          </a:solidFill>
                          <a:latin typeface="Montserrat-SemiBold"/>
                        </a:rPr>
                        <a:t>25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7000"/>
                          </a:solidFill>
                          <a:latin typeface="Montserrat-SemiBold"/>
                        </a:rPr>
                        <a:t>25</a:t>
                      </a:r>
                      <a:endParaRPr lang="ru-RU" sz="2400" b="1" dirty="0">
                        <a:solidFill>
                          <a:srgbClr val="007000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7000"/>
                          </a:solidFill>
                          <a:latin typeface="Montserrat-SemiBold"/>
                        </a:rPr>
                        <a:t>25</a:t>
                      </a:r>
                      <a:endParaRPr lang="ru-RU" sz="2400" b="1" dirty="0"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rgbClr val="007000"/>
                          </a:solidFill>
                          <a:latin typeface="Montserrat-SemiBold"/>
                        </a:rPr>
                        <a:t>40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7000"/>
                          </a:solidFill>
                          <a:latin typeface="Montserrat-SemiBold"/>
                        </a:rPr>
                        <a:t>35</a:t>
                      </a:r>
                      <a:endParaRPr lang="ru-RU" sz="2400" b="1" dirty="0">
                        <a:solidFill>
                          <a:srgbClr val="007000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rgbClr val="007000"/>
                          </a:solidFill>
                          <a:latin typeface="Montserrat-SemiBold"/>
                        </a:rPr>
                        <a:t>40 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Montserrat-SemiBold"/>
                        </a:rPr>
                        <a:t>ОИОГВ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74,0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Montserrat-SemiBold"/>
                        </a:rPr>
                        <a:t>73,8</a:t>
                      </a:r>
                      <a:endParaRPr lang="ru-RU" sz="2000" b="1" dirty="0"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84,0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42,4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Montserrat-SemiBold"/>
                        </a:rPr>
                        <a:t>39,2</a:t>
                      </a:r>
                      <a:endParaRPr lang="ru-RU" sz="2000" b="1" dirty="0"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Montserrat-SemiBold"/>
                        </a:rPr>
                        <a:t>29,4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8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Montserrat-SemiBold"/>
                        </a:rPr>
                        <a:t>ОМСУ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82,4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Montserrat-SemiBold"/>
                        </a:rPr>
                        <a:t>52,6</a:t>
                      </a:r>
                      <a:endParaRPr lang="ru-RU" sz="2000" b="1" dirty="0"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59,0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62,6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Montserrat-SemiBold"/>
                        </a:rPr>
                        <a:t>58,6</a:t>
                      </a:r>
                      <a:endParaRPr lang="ru-RU" sz="2000" b="1" dirty="0"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46,7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688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Montserrat-SemiBold"/>
                        </a:rPr>
                        <a:t>ИТОГО</a:t>
                      </a:r>
                    </a:p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Montserrat-SemiBold"/>
                        </a:rPr>
                        <a:t>по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Montserrat-SemiBold"/>
                        </a:rPr>
                        <a:t>НСО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Montserrat-SemiBold"/>
                        </a:rPr>
                        <a:t>81,5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Montserrat-SemiBold"/>
                        </a:rPr>
                        <a:t>58,7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Montserrat-SemiBold"/>
                        </a:rPr>
                        <a:t>67,3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Montserrat-SemiBold"/>
                        </a:rPr>
                        <a:t>47,8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Montserrat-SemiBold"/>
                        </a:rPr>
                        <a:t>44,6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FF4747"/>
                          </a:solidFill>
                          <a:latin typeface="Montserrat-SemiBold"/>
                        </a:rPr>
                        <a:t>34,1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876763"/>
                  </a:ext>
                </a:extLst>
              </a:tr>
            </a:tbl>
          </a:graphicData>
        </a:graphic>
      </p:graphicFrame>
      <p:grpSp>
        <p:nvGrpSpPr>
          <p:cNvPr id="13" name="Group 137">
            <a:extLst>
              <a:ext uri="{FF2B5EF4-FFF2-40B4-BE49-F238E27FC236}">
                <a16:creationId xmlns:a16="http://schemas.microsoft.com/office/drawing/2014/main" id="{51F86525-1A5E-4B81-908D-454001BD3DFA}"/>
              </a:ext>
            </a:extLst>
          </p:cNvPr>
          <p:cNvGrpSpPr/>
          <p:nvPr/>
        </p:nvGrpSpPr>
        <p:grpSpPr>
          <a:xfrm flipH="1">
            <a:off x="672844" y="1491630"/>
            <a:ext cx="864096" cy="792088"/>
            <a:chOff x="8140700" y="1909763"/>
            <a:chExt cx="569913" cy="568325"/>
          </a:xfrm>
          <a:solidFill>
            <a:srgbClr val="194D8B"/>
          </a:solidFill>
        </p:grpSpPr>
        <p:sp>
          <p:nvSpPr>
            <p:cNvPr id="18" name="Freeform 57">
              <a:extLst>
                <a:ext uri="{FF2B5EF4-FFF2-40B4-BE49-F238E27FC236}">
                  <a16:creationId xmlns:a16="http://schemas.microsoft.com/office/drawing/2014/main" id="{2D06C3F3-6D9E-47B0-B47B-0C2C496DB79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80400" y="2049463"/>
              <a:ext cx="352425" cy="350838"/>
            </a:xfrm>
            <a:custGeom>
              <a:avLst/>
              <a:gdLst>
                <a:gd name="T0" fmla="*/ 955 w 2215"/>
                <a:gd name="T1" fmla="*/ 222 h 2209"/>
                <a:gd name="T2" fmla="*/ 742 w 2215"/>
                <a:gd name="T3" fmla="*/ 286 h 2209"/>
                <a:gd name="T4" fmla="*/ 555 w 2215"/>
                <a:gd name="T5" fmla="*/ 399 h 2209"/>
                <a:gd name="T6" fmla="*/ 401 w 2215"/>
                <a:gd name="T7" fmla="*/ 553 h 2209"/>
                <a:gd name="T8" fmla="*/ 287 w 2215"/>
                <a:gd name="T9" fmla="*/ 740 h 2209"/>
                <a:gd name="T10" fmla="*/ 223 w 2215"/>
                <a:gd name="T11" fmla="*/ 952 h 2209"/>
                <a:gd name="T12" fmla="*/ 213 w 2215"/>
                <a:gd name="T13" fmla="*/ 1181 h 2209"/>
                <a:gd name="T14" fmla="*/ 260 w 2215"/>
                <a:gd name="T15" fmla="*/ 1401 h 2209"/>
                <a:gd name="T16" fmla="*/ 358 w 2215"/>
                <a:gd name="T17" fmla="*/ 1598 h 2209"/>
                <a:gd name="T18" fmla="*/ 500 w 2215"/>
                <a:gd name="T19" fmla="*/ 1763 h 2209"/>
                <a:gd name="T20" fmla="*/ 676 w 2215"/>
                <a:gd name="T21" fmla="*/ 1890 h 2209"/>
                <a:gd name="T22" fmla="*/ 881 w 2215"/>
                <a:gd name="T23" fmla="*/ 1971 h 2209"/>
                <a:gd name="T24" fmla="*/ 1108 w 2215"/>
                <a:gd name="T25" fmla="*/ 2000 h 2209"/>
                <a:gd name="T26" fmla="*/ 1334 w 2215"/>
                <a:gd name="T27" fmla="*/ 1971 h 2209"/>
                <a:gd name="T28" fmla="*/ 1540 w 2215"/>
                <a:gd name="T29" fmla="*/ 1890 h 2209"/>
                <a:gd name="T30" fmla="*/ 1717 w 2215"/>
                <a:gd name="T31" fmla="*/ 1763 h 2209"/>
                <a:gd name="T32" fmla="*/ 1857 w 2215"/>
                <a:gd name="T33" fmla="*/ 1598 h 2209"/>
                <a:gd name="T34" fmla="*/ 1955 w 2215"/>
                <a:gd name="T35" fmla="*/ 1401 h 2209"/>
                <a:gd name="T36" fmla="*/ 2003 w 2215"/>
                <a:gd name="T37" fmla="*/ 1181 h 2209"/>
                <a:gd name="T38" fmla="*/ 1993 w 2215"/>
                <a:gd name="T39" fmla="*/ 952 h 2209"/>
                <a:gd name="T40" fmla="*/ 1928 w 2215"/>
                <a:gd name="T41" fmla="*/ 740 h 2209"/>
                <a:gd name="T42" fmla="*/ 1815 w 2215"/>
                <a:gd name="T43" fmla="*/ 553 h 2209"/>
                <a:gd name="T44" fmla="*/ 1661 w 2215"/>
                <a:gd name="T45" fmla="*/ 399 h 2209"/>
                <a:gd name="T46" fmla="*/ 1474 w 2215"/>
                <a:gd name="T47" fmla="*/ 286 h 2209"/>
                <a:gd name="T48" fmla="*/ 1261 w 2215"/>
                <a:gd name="T49" fmla="*/ 222 h 2209"/>
                <a:gd name="T50" fmla="*/ 1108 w 2215"/>
                <a:gd name="T51" fmla="*/ 0 h 2209"/>
                <a:gd name="T52" fmla="*/ 1361 w 2215"/>
                <a:gd name="T53" fmla="*/ 29 h 2209"/>
                <a:gd name="T54" fmla="*/ 1595 w 2215"/>
                <a:gd name="T55" fmla="*/ 113 h 2209"/>
                <a:gd name="T56" fmla="*/ 1801 w 2215"/>
                <a:gd name="T57" fmla="*/ 243 h 2209"/>
                <a:gd name="T58" fmla="*/ 1973 w 2215"/>
                <a:gd name="T59" fmla="*/ 414 h 2209"/>
                <a:gd name="T60" fmla="*/ 2103 w 2215"/>
                <a:gd name="T61" fmla="*/ 619 h 2209"/>
                <a:gd name="T62" fmla="*/ 2187 w 2215"/>
                <a:gd name="T63" fmla="*/ 851 h 2209"/>
                <a:gd name="T64" fmla="*/ 2215 w 2215"/>
                <a:gd name="T65" fmla="*/ 1104 h 2209"/>
                <a:gd name="T66" fmla="*/ 2187 w 2215"/>
                <a:gd name="T67" fmla="*/ 1358 h 2209"/>
                <a:gd name="T68" fmla="*/ 2103 w 2215"/>
                <a:gd name="T69" fmla="*/ 1590 h 2209"/>
                <a:gd name="T70" fmla="*/ 1973 w 2215"/>
                <a:gd name="T71" fmla="*/ 1795 h 2209"/>
                <a:gd name="T72" fmla="*/ 1801 w 2215"/>
                <a:gd name="T73" fmla="*/ 1967 h 2209"/>
                <a:gd name="T74" fmla="*/ 1595 w 2215"/>
                <a:gd name="T75" fmla="*/ 2097 h 2209"/>
                <a:gd name="T76" fmla="*/ 1361 w 2215"/>
                <a:gd name="T77" fmla="*/ 2180 h 2209"/>
                <a:gd name="T78" fmla="*/ 1108 w 2215"/>
                <a:gd name="T79" fmla="*/ 2209 h 2209"/>
                <a:gd name="T80" fmla="*/ 854 w 2215"/>
                <a:gd name="T81" fmla="*/ 2180 h 2209"/>
                <a:gd name="T82" fmla="*/ 621 w 2215"/>
                <a:gd name="T83" fmla="*/ 2097 h 2209"/>
                <a:gd name="T84" fmla="*/ 416 w 2215"/>
                <a:gd name="T85" fmla="*/ 1967 h 2209"/>
                <a:gd name="T86" fmla="*/ 244 w 2215"/>
                <a:gd name="T87" fmla="*/ 1795 h 2209"/>
                <a:gd name="T88" fmla="*/ 113 w 2215"/>
                <a:gd name="T89" fmla="*/ 1590 h 2209"/>
                <a:gd name="T90" fmla="*/ 30 w 2215"/>
                <a:gd name="T91" fmla="*/ 1358 h 2209"/>
                <a:gd name="T92" fmla="*/ 0 w 2215"/>
                <a:gd name="T93" fmla="*/ 1104 h 2209"/>
                <a:gd name="T94" fmla="*/ 30 w 2215"/>
                <a:gd name="T95" fmla="*/ 851 h 2209"/>
                <a:gd name="T96" fmla="*/ 113 w 2215"/>
                <a:gd name="T97" fmla="*/ 619 h 2209"/>
                <a:gd name="T98" fmla="*/ 244 w 2215"/>
                <a:gd name="T99" fmla="*/ 414 h 2209"/>
                <a:gd name="T100" fmla="*/ 416 w 2215"/>
                <a:gd name="T101" fmla="*/ 243 h 2209"/>
                <a:gd name="T102" fmla="*/ 621 w 2215"/>
                <a:gd name="T103" fmla="*/ 113 h 2209"/>
                <a:gd name="T104" fmla="*/ 854 w 2215"/>
                <a:gd name="T105" fmla="*/ 29 h 2209"/>
                <a:gd name="T106" fmla="*/ 1108 w 2215"/>
                <a:gd name="T107" fmla="*/ 0 h 2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15" h="2209">
                  <a:moveTo>
                    <a:pt x="1108" y="209"/>
                  </a:moveTo>
                  <a:lnTo>
                    <a:pt x="1030" y="212"/>
                  </a:lnTo>
                  <a:lnTo>
                    <a:pt x="955" y="222"/>
                  </a:lnTo>
                  <a:lnTo>
                    <a:pt x="881" y="237"/>
                  </a:lnTo>
                  <a:lnTo>
                    <a:pt x="811" y="259"/>
                  </a:lnTo>
                  <a:lnTo>
                    <a:pt x="742" y="286"/>
                  </a:lnTo>
                  <a:lnTo>
                    <a:pt x="676" y="320"/>
                  </a:lnTo>
                  <a:lnTo>
                    <a:pt x="614" y="357"/>
                  </a:lnTo>
                  <a:lnTo>
                    <a:pt x="555" y="399"/>
                  </a:lnTo>
                  <a:lnTo>
                    <a:pt x="500" y="447"/>
                  </a:lnTo>
                  <a:lnTo>
                    <a:pt x="448" y="498"/>
                  </a:lnTo>
                  <a:lnTo>
                    <a:pt x="401" y="553"/>
                  </a:lnTo>
                  <a:lnTo>
                    <a:pt x="358" y="612"/>
                  </a:lnTo>
                  <a:lnTo>
                    <a:pt x="321" y="674"/>
                  </a:lnTo>
                  <a:lnTo>
                    <a:pt x="287" y="740"/>
                  </a:lnTo>
                  <a:lnTo>
                    <a:pt x="260" y="808"/>
                  </a:lnTo>
                  <a:lnTo>
                    <a:pt x="239" y="879"/>
                  </a:lnTo>
                  <a:lnTo>
                    <a:pt x="223" y="952"/>
                  </a:lnTo>
                  <a:lnTo>
                    <a:pt x="213" y="1027"/>
                  </a:lnTo>
                  <a:lnTo>
                    <a:pt x="210" y="1104"/>
                  </a:lnTo>
                  <a:lnTo>
                    <a:pt x="213" y="1181"/>
                  </a:lnTo>
                  <a:lnTo>
                    <a:pt x="223" y="1257"/>
                  </a:lnTo>
                  <a:lnTo>
                    <a:pt x="239" y="1330"/>
                  </a:lnTo>
                  <a:lnTo>
                    <a:pt x="260" y="1401"/>
                  </a:lnTo>
                  <a:lnTo>
                    <a:pt x="287" y="1470"/>
                  </a:lnTo>
                  <a:lnTo>
                    <a:pt x="321" y="1535"/>
                  </a:lnTo>
                  <a:lnTo>
                    <a:pt x="358" y="1598"/>
                  </a:lnTo>
                  <a:lnTo>
                    <a:pt x="401" y="1656"/>
                  </a:lnTo>
                  <a:lnTo>
                    <a:pt x="448" y="1712"/>
                  </a:lnTo>
                  <a:lnTo>
                    <a:pt x="500" y="1763"/>
                  </a:lnTo>
                  <a:lnTo>
                    <a:pt x="555" y="1809"/>
                  </a:lnTo>
                  <a:lnTo>
                    <a:pt x="614" y="1852"/>
                  </a:lnTo>
                  <a:lnTo>
                    <a:pt x="676" y="1890"/>
                  </a:lnTo>
                  <a:lnTo>
                    <a:pt x="742" y="1922"/>
                  </a:lnTo>
                  <a:lnTo>
                    <a:pt x="811" y="1949"/>
                  </a:lnTo>
                  <a:lnTo>
                    <a:pt x="881" y="1971"/>
                  </a:lnTo>
                  <a:lnTo>
                    <a:pt x="955" y="1987"/>
                  </a:lnTo>
                  <a:lnTo>
                    <a:pt x="1030" y="1997"/>
                  </a:lnTo>
                  <a:lnTo>
                    <a:pt x="1108" y="2000"/>
                  </a:lnTo>
                  <a:lnTo>
                    <a:pt x="1185" y="1997"/>
                  </a:lnTo>
                  <a:lnTo>
                    <a:pt x="1261" y="1987"/>
                  </a:lnTo>
                  <a:lnTo>
                    <a:pt x="1334" y="1971"/>
                  </a:lnTo>
                  <a:lnTo>
                    <a:pt x="1406" y="1949"/>
                  </a:lnTo>
                  <a:lnTo>
                    <a:pt x="1474" y="1922"/>
                  </a:lnTo>
                  <a:lnTo>
                    <a:pt x="1540" y="1890"/>
                  </a:lnTo>
                  <a:lnTo>
                    <a:pt x="1603" y="1852"/>
                  </a:lnTo>
                  <a:lnTo>
                    <a:pt x="1661" y="1809"/>
                  </a:lnTo>
                  <a:lnTo>
                    <a:pt x="1717" y="1763"/>
                  </a:lnTo>
                  <a:lnTo>
                    <a:pt x="1768" y="1712"/>
                  </a:lnTo>
                  <a:lnTo>
                    <a:pt x="1815" y="1656"/>
                  </a:lnTo>
                  <a:lnTo>
                    <a:pt x="1857" y="1598"/>
                  </a:lnTo>
                  <a:lnTo>
                    <a:pt x="1895" y="1535"/>
                  </a:lnTo>
                  <a:lnTo>
                    <a:pt x="1928" y="1470"/>
                  </a:lnTo>
                  <a:lnTo>
                    <a:pt x="1955" y="1401"/>
                  </a:lnTo>
                  <a:lnTo>
                    <a:pt x="1977" y="1330"/>
                  </a:lnTo>
                  <a:lnTo>
                    <a:pt x="1993" y="1257"/>
                  </a:lnTo>
                  <a:lnTo>
                    <a:pt x="2003" y="1181"/>
                  </a:lnTo>
                  <a:lnTo>
                    <a:pt x="2006" y="1104"/>
                  </a:lnTo>
                  <a:lnTo>
                    <a:pt x="2003" y="1027"/>
                  </a:lnTo>
                  <a:lnTo>
                    <a:pt x="1993" y="952"/>
                  </a:lnTo>
                  <a:lnTo>
                    <a:pt x="1977" y="879"/>
                  </a:lnTo>
                  <a:lnTo>
                    <a:pt x="1955" y="808"/>
                  </a:lnTo>
                  <a:lnTo>
                    <a:pt x="1928" y="740"/>
                  </a:lnTo>
                  <a:lnTo>
                    <a:pt x="1895" y="674"/>
                  </a:lnTo>
                  <a:lnTo>
                    <a:pt x="1857" y="612"/>
                  </a:lnTo>
                  <a:lnTo>
                    <a:pt x="1815" y="553"/>
                  </a:lnTo>
                  <a:lnTo>
                    <a:pt x="1768" y="498"/>
                  </a:lnTo>
                  <a:lnTo>
                    <a:pt x="1717" y="447"/>
                  </a:lnTo>
                  <a:lnTo>
                    <a:pt x="1661" y="399"/>
                  </a:lnTo>
                  <a:lnTo>
                    <a:pt x="1603" y="357"/>
                  </a:lnTo>
                  <a:lnTo>
                    <a:pt x="1540" y="320"/>
                  </a:lnTo>
                  <a:lnTo>
                    <a:pt x="1474" y="286"/>
                  </a:lnTo>
                  <a:lnTo>
                    <a:pt x="1406" y="259"/>
                  </a:lnTo>
                  <a:lnTo>
                    <a:pt x="1334" y="237"/>
                  </a:lnTo>
                  <a:lnTo>
                    <a:pt x="1261" y="222"/>
                  </a:lnTo>
                  <a:lnTo>
                    <a:pt x="1185" y="212"/>
                  </a:lnTo>
                  <a:lnTo>
                    <a:pt x="1108" y="209"/>
                  </a:lnTo>
                  <a:close/>
                  <a:moveTo>
                    <a:pt x="1108" y="0"/>
                  </a:moveTo>
                  <a:lnTo>
                    <a:pt x="1195" y="3"/>
                  </a:lnTo>
                  <a:lnTo>
                    <a:pt x="1280" y="13"/>
                  </a:lnTo>
                  <a:lnTo>
                    <a:pt x="1361" y="29"/>
                  </a:lnTo>
                  <a:lnTo>
                    <a:pt x="1442" y="51"/>
                  </a:lnTo>
                  <a:lnTo>
                    <a:pt x="1520" y="79"/>
                  </a:lnTo>
                  <a:lnTo>
                    <a:pt x="1595" y="113"/>
                  </a:lnTo>
                  <a:lnTo>
                    <a:pt x="1667" y="151"/>
                  </a:lnTo>
                  <a:lnTo>
                    <a:pt x="1735" y="195"/>
                  </a:lnTo>
                  <a:lnTo>
                    <a:pt x="1801" y="243"/>
                  </a:lnTo>
                  <a:lnTo>
                    <a:pt x="1862" y="296"/>
                  </a:lnTo>
                  <a:lnTo>
                    <a:pt x="1919" y="353"/>
                  </a:lnTo>
                  <a:lnTo>
                    <a:pt x="1973" y="414"/>
                  </a:lnTo>
                  <a:lnTo>
                    <a:pt x="2020" y="479"/>
                  </a:lnTo>
                  <a:lnTo>
                    <a:pt x="2064" y="548"/>
                  </a:lnTo>
                  <a:lnTo>
                    <a:pt x="2103" y="619"/>
                  </a:lnTo>
                  <a:lnTo>
                    <a:pt x="2137" y="694"/>
                  </a:lnTo>
                  <a:lnTo>
                    <a:pt x="2164" y="771"/>
                  </a:lnTo>
                  <a:lnTo>
                    <a:pt x="2187" y="851"/>
                  </a:lnTo>
                  <a:lnTo>
                    <a:pt x="2202" y="934"/>
                  </a:lnTo>
                  <a:lnTo>
                    <a:pt x="2212" y="1018"/>
                  </a:lnTo>
                  <a:lnTo>
                    <a:pt x="2215" y="1104"/>
                  </a:lnTo>
                  <a:lnTo>
                    <a:pt x="2212" y="1191"/>
                  </a:lnTo>
                  <a:lnTo>
                    <a:pt x="2202" y="1276"/>
                  </a:lnTo>
                  <a:lnTo>
                    <a:pt x="2187" y="1358"/>
                  </a:lnTo>
                  <a:lnTo>
                    <a:pt x="2164" y="1437"/>
                  </a:lnTo>
                  <a:lnTo>
                    <a:pt x="2137" y="1515"/>
                  </a:lnTo>
                  <a:lnTo>
                    <a:pt x="2103" y="1590"/>
                  </a:lnTo>
                  <a:lnTo>
                    <a:pt x="2064" y="1662"/>
                  </a:lnTo>
                  <a:lnTo>
                    <a:pt x="2020" y="1730"/>
                  </a:lnTo>
                  <a:lnTo>
                    <a:pt x="1973" y="1795"/>
                  </a:lnTo>
                  <a:lnTo>
                    <a:pt x="1919" y="1856"/>
                  </a:lnTo>
                  <a:lnTo>
                    <a:pt x="1862" y="1913"/>
                  </a:lnTo>
                  <a:lnTo>
                    <a:pt x="1801" y="1967"/>
                  </a:lnTo>
                  <a:lnTo>
                    <a:pt x="1735" y="2014"/>
                  </a:lnTo>
                  <a:lnTo>
                    <a:pt x="1667" y="2058"/>
                  </a:lnTo>
                  <a:lnTo>
                    <a:pt x="1595" y="2097"/>
                  </a:lnTo>
                  <a:lnTo>
                    <a:pt x="1520" y="2130"/>
                  </a:lnTo>
                  <a:lnTo>
                    <a:pt x="1442" y="2158"/>
                  </a:lnTo>
                  <a:lnTo>
                    <a:pt x="1361" y="2180"/>
                  </a:lnTo>
                  <a:lnTo>
                    <a:pt x="1280" y="2196"/>
                  </a:lnTo>
                  <a:lnTo>
                    <a:pt x="1195" y="2205"/>
                  </a:lnTo>
                  <a:lnTo>
                    <a:pt x="1108" y="2209"/>
                  </a:lnTo>
                  <a:lnTo>
                    <a:pt x="1022" y="2205"/>
                  </a:lnTo>
                  <a:lnTo>
                    <a:pt x="937" y="2196"/>
                  </a:lnTo>
                  <a:lnTo>
                    <a:pt x="854" y="2180"/>
                  </a:lnTo>
                  <a:lnTo>
                    <a:pt x="774" y="2158"/>
                  </a:lnTo>
                  <a:lnTo>
                    <a:pt x="697" y="2130"/>
                  </a:lnTo>
                  <a:lnTo>
                    <a:pt x="621" y="2097"/>
                  </a:lnTo>
                  <a:lnTo>
                    <a:pt x="550" y="2058"/>
                  </a:lnTo>
                  <a:lnTo>
                    <a:pt x="481" y="2014"/>
                  </a:lnTo>
                  <a:lnTo>
                    <a:pt x="416" y="1967"/>
                  </a:lnTo>
                  <a:lnTo>
                    <a:pt x="355" y="1913"/>
                  </a:lnTo>
                  <a:lnTo>
                    <a:pt x="297" y="1856"/>
                  </a:lnTo>
                  <a:lnTo>
                    <a:pt x="244" y="1795"/>
                  </a:lnTo>
                  <a:lnTo>
                    <a:pt x="196" y="1730"/>
                  </a:lnTo>
                  <a:lnTo>
                    <a:pt x="151" y="1662"/>
                  </a:lnTo>
                  <a:lnTo>
                    <a:pt x="113" y="1590"/>
                  </a:lnTo>
                  <a:lnTo>
                    <a:pt x="80" y="1515"/>
                  </a:lnTo>
                  <a:lnTo>
                    <a:pt x="51" y="1437"/>
                  </a:lnTo>
                  <a:lnTo>
                    <a:pt x="30" y="1358"/>
                  </a:lnTo>
                  <a:lnTo>
                    <a:pt x="13" y="1276"/>
                  </a:lnTo>
                  <a:lnTo>
                    <a:pt x="4" y="1191"/>
                  </a:lnTo>
                  <a:lnTo>
                    <a:pt x="0" y="1104"/>
                  </a:lnTo>
                  <a:lnTo>
                    <a:pt x="4" y="1018"/>
                  </a:lnTo>
                  <a:lnTo>
                    <a:pt x="13" y="934"/>
                  </a:lnTo>
                  <a:lnTo>
                    <a:pt x="30" y="851"/>
                  </a:lnTo>
                  <a:lnTo>
                    <a:pt x="51" y="771"/>
                  </a:lnTo>
                  <a:lnTo>
                    <a:pt x="80" y="694"/>
                  </a:lnTo>
                  <a:lnTo>
                    <a:pt x="113" y="619"/>
                  </a:lnTo>
                  <a:lnTo>
                    <a:pt x="151" y="548"/>
                  </a:lnTo>
                  <a:lnTo>
                    <a:pt x="196" y="479"/>
                  </a:lnTo>
                  <a:lnTo>
                    <a:pt x="244" y="414"/>
                  </a:lnTo>
                  <a:lnTo>
                    <a:pt x="297" y="353"/>
                  </a:lnTo>
                  <a:lnTo>
                    <a:pt x="355" y="296"/>
                  </a:lnTo>
                  <a:lnTo>
                    <a:pt x="416" y="243"/>
                  </a:lnTo>
                  <a:lnTo>
                    <a:pt x="481" y="195"/>
                  </a:lnTo>
                  <a:lnTo>
                    <a:pt x="550" y="151"/>
                  </a:lnTo>
                  <a:lnTo>
                    <a:pt x="621" y="113"/>
                  </a:lnTo>
                  <a:lnTo>
                    <a:pt x="697" y="79"/>
                  </a:lnTo>
                  <a:lnTo>
                    <a:pt x="774" y="51"/>
                  </a:lnTo>
                  <a:lnTo>
                    <a:pt x="854" y="29"/>
                  </a:lnTo>
                  <a:lnTo>
                    <a:pt x="937" y="13"/>
                  </a:lnTo>
                  <a:lnTo>
                    <a:pt x="1022" y="3"/>
                  </a:lnTo>
                  <a:lnTo>
                    <a:pt x="1108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9">
              <a:extLst>
                <a:ext uri="{FF2B5EF4-FFF2-40B4-BE49-F238E27FC236}">
                  <a16:creationId xmlns:a16="http://schemas.microsoft.com/office/drawing/2014/main" id="{083D3593-D347-4542-BD9B-2BD294D43EDE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8188" y="2127251"/>
              <a:ext cx="196850" cy="195263"/>
            </a:xfrm>
            <a:custGeom>
              <a:avLst/>
              <a:gdLst>
                <a:gd name="T0" fmla="*/ 682 w 1238"/>
                <a:gd name="T1" fmla="*/ 3 h 1234"/>
                <a:gd name="T2" fmla="*/ 803 w 1238"/>
                <a:gd name="T3" fmla="*/ 28 h 1234"/>
                <a:gd name="T4" fmla="*/ 914 w 1238"/>
                <a:gd name="T5" fmla="*/ 75 h 1234"/>
                <a:gd name="T6" fmla="*/ 1013 w 1238"/>
                <a:gd name="T7" fmla="*/ 142 h 1234"/>
                <a:gd name="T8" fmla="*/ 1096 w 1238"/>
                <a:gd name="T9" fmla="*/ 226 h 1234"/>
                <a:gd name="T10" fmla="*/ 1163 w 1238"/>
                <a:gd name="T11" fmla="*/ 323 h 1234"/>
                <a:gd name="T12" fmla="*/ 1211 w 1238"/>
                <a:gd name="T13" fmla="*/ 434 h 1234"/>
                <a:gd name="T14" fmla="*/ 1234 w 1238"/>
                <a:gd name="T15" fmla="*/ 554 h 1234"/>
                <a:gd name="T16" fmla="*/ 1234 w 1238"/>
                <a:gd name="T17" fmla="*/ 680 h 1234"/>
                <a:gd name="T18" fmla="*/ 1211 w 1238"/>
                <a:gd name="T19" fmla="*/ 801 h 1234"/>
                <a:gd name="T20" fmla="*/ 1163 w 1238"/>
                <a:gd name="T21" fmla="*/ 911 h 1234"/>
                <a:gd name="T22" fmla="*/ 1096 w 1238"/>
                <a:gd name="T23" fmla="*/ 1010 h 1234"/>
                <a:gd name="T24" fmla="*/ 1013 w 1238"/>
                <a:gd name="T25" fmla="*/ 1093 h 1234"/>
                <a:gd name="T26" fmla="*/ 914 w 1238"/>
                <a:gd name="T27" fmla="*/ 1160 h 1234"/>
                <a:gd name="T28" fmla="*/ 803 w 1238"/>
                <a:gd name="T29" fmla="*/ 1207 h 1234"/>
                <a:gd name="T30" fmla="*/ 682 w 1238"/>
                <a:gd name="T31" fmla="*/ 1231 h 1234"/>
                <a:gd name="T32" fmla="*/ 556 w 1238"/>
                <a:gd name="T33" fmla="*/ 1231 h 1234"/>
                <a:gd name="T34" fmla="*/ 435 w 1238"/>
                <a:gd name="T35" fmla="*/ 1207 h 1234"/>
                <a:gd name="T36" fmla="*/ 324 w 1238"/>
                <a:gd name="T37" fmla="*/ 1160 h 1234"/>
                <a:gd name="T38" fmla="*/ 226 w 1238"/>
                <a:gd name="T39" fmla="*/ 1093 h 1234"/>
                <a:gd name="T40" fmla="*/ 142 w 1238"/>
                <a:gd name="T41" fmla="*/ 1010 h 1234"/>
                <a:gd name="T42" fmla="*/ 75 w 1238"/>
                <a:gd name="T43" fmla="*/ 911 h 1234"/>
                <a:gd name="T44" fmla="*/ 28 w 1238"/>
                <a:gd name="T45" fmla="*/ 801 h 1234"/>
                <a:gd name="T46" fmla="*/ 3 w 1238"/>
                <a:gd name="T47" fmla="*/ 680 h 1234"/>
                <a:gd name="T48" fmla="*/ 3 w 1238"/>
                <a:gd name="T49" fmla="*/ 593 h 1234"/>
                <a:gd name="T50" fmla="*/ 24 w 1238"/>
                <a:gd name="T51" fmla="*/ 552 h 1234"/>
                <a:gd name="T52" fmla="*/ 58 w 1238"/>
                <a:gd name="T53" fmla="*/ 524 h 1234"/>
                <a:gd name="T54" fmla="*/ 105 w 1238"/>
                <a:gd name="T55" fmla="*/ 513 h 1234"/>
                <a:gd name="T56" fmla="*/ 151 w 1238"/>
                <a:gd name="T57" fmla="*/ 524 h 1234"/>
                <a:gd name="T58" fmla="*/ 187 w 1238"/>
                <a:gd name="T59" fmla="*/ 552 h 1234"/>
                <a:gd name="T60" fmla="*/ 208 w 1238"/>
                <a:gd name="T61" fmla="*/ 593 h 1234"/>
                <a:gd name="T62" fmla="*/ 213 w 1238"/>
                <a:gd name="T63" fmla="*/ 668 h 1234"/>
                <a:gd name="T64" fmla="*/ 237 w 1238"/>
                <a:gd name="T65" fmla="*/ 765 h 1234"/>
                <a:gd name="T66" fmla="*/ 284 w 1238"/>
                <a:gd name="T67" fmla="*/ 850 h 1234"/>
                <a:gd name="T68" fmla="*/ 348 w 1238"/>
                <a:gd name="T69" fmla="*/ 923 h 1234"/>
                <a:gd name="T70" fmla="*/ 427 w 1238"/>
                <a:gd name="T71" fmla="*/ 977 h 1234"/>
                <a:gd name="T72" fmla="*/ 519 w 1238"/>
                <a:gd name="T73" fmla="*/ 1013 h 1234"/>
                <a:gd name="T74" fmla="*/ 619 w 1238"/>
                <a:gd name="T75" fmla="*/ 1026 h 1234"/>
                <a:gd name="T76" fmla="*/ 720 w 1238"/>
                <a:gd name="T77" fmla="*/ 1013 h 1234"/>
                <a:gd name="T78" fmla="*/ 811 w 1238"/>
                <a:gd name="T79" fmla="*/ 977 h 1234"/>
                <a:gd name="T80" fmla="*/ 891 w 1238"/>
                <a:gd name="T81" fmla="*/ 923 h 1234"/>
                <a:gd name="T82" fmla="*/ 955 w 1238"/>
                <a:gd name="T83" fmla="*/ 850 h 1234"/>
                <a:gd name="T84" fmla="*/ 1001 w 1238"/>
                <a:gd name="T85" fmla="*/ 765 h 1234"/>
                <a:gd name="T86" fmla="*/ 1026 w 1238"/>
                <a:gd name="T87" fmla="*/ 668 h 1234"/>
                <a:gd name="T88" fmla="*/ 1026 w 1238"/>
                <a:gd name="T89" fmla="*/ 566 h 1234"/>
                <a:gd name="T90" fmla="*/ 1001 w 1238"/>
                <a:gd name="T91" fmla="*/ 470 h 1234"/>
                <a:gd name="T92" fmla="*/ 955 w 1238"/>
                <a:gd name="T93" fmla="*/ 385 h 1234"/>
                <a:gd name="T94" fmla="*/ 891 w 1238"/>
                <a:gd name="T95" fmla="*/ 312 h 1234"/>
                <a:gd name="T96" fmla="*/ 811 w 1238"/>
                <a:gd name="T97" fmla="*/ 257 h 1234"/>
                <a:gd name="T98" fmla="*/ 720 w 1238"/>
                <a:gd name="T99" fmla="*/ 222 h 1234"/>
                <a:gd name="T100" fmla="*/ 619 w 1238"/>
                <a:gd name="T101" fmla="*/ 209 h 1234"/>
                <a:gd name="T102" fmla="*/ 573 w 1238"/>
                <a:gd name="T103" fmla="*/ 198 h 1234"/>
                <a:gd name="T104" fmla="*/ 537 w 1238"/>
                <a:gd name="T105" fmla="*/ 170 h 1234"/>
                <a:gd name="T106" fmla="*/ 518 w 1238"/>
                <a:gd name="T107" fmla="*/ 129 h 1234"/>
                <a:gd name="T108" fmla="*/ 518 w 1238"/>
                <a:gd name="T109" fmla="*/ 81 h 1234"/>
                <a:gd name="T110" fmla="*/ 537 w 1238"/>
                <a:gd name="T111" fmla="*/ 40 h 1234"/>
                <a:gd name="T112" fmla="*/ 573 w 1238"/>
                <a:gd name="T113" fmla="*/ 11 h 1234"/>
                <a:gd name="T114" fmla="*/ 619 w 1238"/>
                <a:gd name="T115" fmla="*/ 0 h 1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38" h="1234">
                  <a:moveTo>
                    <a:pt x="619" y="0"/>
                  </a:moveTo>
                  <a:lnTo>
                    <a:pt x="682" y="3"/>
                  </a:lnTo>
                  <a:lnTo>
                    <a:pt x="744" y="13"/>
                  </a:lnTo>
                  <a:lnTo>
                    <a:pt x="803" y="28"/>
                  </a:lnTo>
                  <a:lnTo>
                    <a:pt x="860" y="49"/>
                  </a:lnTo>
                  <a:lnTo>
                    <a:pt x="914" y="75"/>
                  </a:lnTo>
                  <a:lnTo>
                    <a:pt x="965" y="106"/>
                  </a:lnTo>
                  <a:lnTo>
                    <a:pt x="1013" y="142"/>
                  </a:lnTo>
                  <a:lnTo>
                    <a:pt x="1056" y="181"/>
                  </a:lnTo>
                  <a:lnTo>
                    <a:pt x="1096" y="226"/>
                  </a:lnTo>
                  <a:lnTo>
                    <a:pt x="1132" y="273"/>
                  </a:lnTo>
                  <a:lnTo>
                    <a:pt x="1163" y="323"/>
                  </a:lnTo>
                  <a:lnTo>
                    <a:pt x="1189" y="377"/>
                  </a:lnTo>
                  <a:lnTo>
                    <a:pt x="1211" y="434"/>
                  </a:lnTo>
                  <a:lnTo>
                    <a:pt x="1226" y="494"/>
                  </a:lnTo>
                  <a:lnTo>
                    <a:pt x="1234" y="554"/>
                  </a:lnTo>
                  <a:lnTo>
                    <a:pt x="1238" y="617"/>
                  </a:lnTo>
                  <a:lnTo>
                    <a:pt x="1234" y="680"/>
                  </a:lnTo>
                  <a:lnTo>
                    <a:pt x="1226" y="742"/>
                  </a:lnTo>
                  <a:lnTo>
                    <a:pt x="1211" y="801"/>
                  </a:lnTo>
                  <a:lnTo>
                    <a:pt x="1189" y="858"/>
                  </a:lnTo>
                  <a:lnTo>
                    <a:pt x="1163" y="911"/>
                  </a:lnTo>
                  <a:lnTo>
                    <a:pt x="1132" y="962"/>
                  </a:lnTo>
                  <a:lnTo>
                    <a:pt x="1096" y="1010"/>
                  </a:lnTo>
                  <a:lnTo>
                    <a:pt x="1056" y="1053"/>
                  </a:lnTo>
                  <a:lnTo>
                    <a:pt x="1013" y="1093"/>
                  </a:lnTo>
                  <a:lnTo>
                    <a:pt x="965" y="1129"/>
                  </a:lnTo>
                  <a:lnTo>
                    <a:pt x="914" y="1160"/>
                  </a:lnTo>
                  <a:lnTo>
                    <a:pt x="860" y="1186"/>
                  </a:lnTo>
                  <a:lnTo>
                    <a:pt x="803" y="1207"/>
                  </a:lnTo>
                  <a:lnTo>
                    <a:pt x="744" y="1223"/>
                  </a:lnTo>
                  <a:lnTo>
                    <a:pt x="682" y="1231"/>
                  </a:lnTo>
                  <a:lnTo>
                    <a:pt x="619" y="1234"/>
                  </a:lnTo>
                  <a:lnTo>
                    <a:pt x="556" y="1231"/>
                  </a:lnTo>
                  <a:lnTo>
                    <a:pt x="495" y="1223"/>
                  </a:lnTo>
                  <a:lnTo>
                    <a:pt x="435" y="1207"/>
                  </a:lnTo>
                  <a:lnTo>
                    <a:pt x="378" y="1186"/>
                  </a:lnTo>
                  <a:lnTo>
                    <a:pt x="324" y="1160"/>
                  </a:lnTo>
                  <a:lnTo>
                    <a:pt x="274" y="1129"/>
                  </a:lnTo>
                  <a:lnTo>
                    <a:pt x="226" y="1093"/>
                  </a:lnTo>
                  <a:lnTo>
                    <a:pt x="181" y="1053"/>
                  </a:lnTo>
                  <a:lnTo>
                    <a:pt x="142" y="1010"/>
                  </a:lnTo>
                  <a:lnTo>
                    <a:pt x="106" y="962"/>
                  </a:lnTo>
                  <a:lnTo>
                    <a:pt x="75" y="911"/>
                  </a:lnTo>
                  <a:lnTo>
                    <a:pt x="49" y="858"/>
                  </a:lnTo>
                  <a:lnTo>
                    <a:pt x="28" y="801"/>
                  </a:lnTo>
                  <a:lnTo>
                    <a:pt x="13" y="742"/>
                  </a:lnTo>
                  <a:lnTo>
                    <a:pt x="3" y="680"/>
                  </a:lnTo>
                  <a:lnTo>
                    <a:pt x="0" y="617"/>
                  </a:lnTo>
                  <a:lnTo>
                    <a:pt x="3" y="593"/>
                  </a:lnTo>
                  <a:lnTo>
                    <a:pt x="11" y="572"/>
                  </a:lnTo>
                  <a:lnTo>
                    <a:pt x="24" y="552"/>
                  </a:lnTo>
                  <a:lnTo>
                    <a:pt x="40" y="536"/>
                  </a:lnTo>
                  <a:lnTo>
                    <a:pt x="58" y="524"/>
                  </a:lnTo>
                  <a:lnTo>
                    <a:pt x="81" y="516"/>
                  </a:lnTo>
                  <a:lnTo>
                    <a:pt x="105" y="513"/>
                  </a:lnTo>
                  <a:lnTo>
                    <a:pt x="129" y="516"/>
                  </a:lnTo>
                  <a:lnTo>
                    <a:pt x="151" y="524"/>
                  </a:lnTo>
                  <a:lnTo>
                    <a:pt x="171" y="536"/>
                  </a:lnTo>
                  <a:lnTo>
                    <a:pt x="187" y="552"/>
                  </a:lnTo>
                  <a:lnTo>
                    <a:pt x="199" y="572"/>
                  </a:lnTo>
                  <a:lnTo>
                    <a:pt x="208" y="593"/>
                  </a:lnTo>
                  <a:lnTo>
                    <a:pt x="210" y="617"/>
                  </a:lnTo>
                  <a:lnTo>
                    <a:pt x="213" y="668"/>
                  </a:lnTo>
                  <a:lnTo>
                    <a:pt x="223" y="718"/>
                  </a:lnTo>
                  <a:lnTo>
                    <a:pt x="237" y="765"/>
                  </a:lnTo>
                  <a:lnTo>
                    <a:pt x="258" y="809"/>
                  </a:lnTo>
                  <a:lnTo>
                    <a:pt x="284" y="850"/>
                  </a:lnTo>
                  <a:lnTo>
                    <a:pt x="313" y="888"/>
                  </a:lnTo>
                  <a:lnTo>
                    <a:pt x="348" y="923"/>
                  </a:lnTo>
                  <a:lnTo>
                    <a:pt x="386" y="952"/>
                  </a:lnTo>
                  <a:lnTo>
                    <a:pt x="427" y="977"/>
                  </a:lnTo>
                  <a:lnTo>
                    <a:pt x="471" y="998"/>
                  </a:lnTo>
                  <a:lnTo>
                    <a:pt x="519" y="1013"/>
                  </a:lnTo>
                  <a:lnTo>
                    <a:pt x="568" y="1023"/>
                  </a:lnTo>
                  <a:lnTo>
                    <a:pt x="619" y="1026"/>
                  </a:lnTo>
                  <a:lnTo>
                    <a:pt x="670" y="1023"/>
                  </a:lnTo>
                  <a:lnTo>
                    <a:pt x="720" y="1013"/>
                  </a:lnTo>
                  <a:lnTo>
                    <a:pt x="767" y="998"/>
                  </a:lnTo>
                  <a:lnTo>
                    <a:pt x="811" y="977"/>
                  </a:lnTo>
                  <a:lnTo>
                    <a:pt x="853" y="952"/>
                  </a:lnTo>
                  <a:lnTo>
                    <a:pt x="891" y="923"/>
                  </a:lnTo>
                  <a:lnTo>
                    <a:pt x="926" y="888"/>
                  </a:lnTo>
                  <a:lnTo>
                    <a:pt x="955" y="850"/>
                  </a:lnTo>
                  <a:lnTo>
                    <a:pt x="980" y="809"/>
                  </a:lnTo>
                  <a:lnTo>
                    <a:pt x="1001" y="765"/>
                  </a:lnTo>
                  <a:lnTo>
                    <a:pt x="1016" y="718"/>
                  </a:lnTo>
                  <a:lnTo>
                    <a:pt x="1026" y="668"/>
                  </a:lnTo>
                  <a:lnTo>
                    <a:pt x="1029" y="617"/>
                  </a:lnTo>
                  <a:lnTo>
                    <a:pt x="1026" y="566"/>
                  </a:lnTo>
                  <a:lnTo>
                    <a:pt x="1016" y="517"/>
                  </a:lnTo>
                  <a:lnTo>
                    <a:pt x="1001" y="470"/>
                  </a:lnTo>
                  <a:lnTo>
                    <a:pt x="980" y="426"/>
                  </a:lnTo>
                  <a:lnTo>
                    <a:pt x="955" y="385"/>
                  </a:lnTo>
                  <a:lnTo>
                    <a:pt x="926" y="347"/>
                  </a:lnTo>
                  <a:lnTo>
                    <a:pt x="891" y="312"/>
                  </a:lnTo>
                  <a:lnTo>
                    <a:pt x="853" y="283"/>
                  </a:lnTo>
                  <a:lnTo>
                    <a:pt x="811" y="257"/>
                  </a:lnTo>
                  <a:lnTo>
                    <a:pt x="767" y="236"/>
                  </a:lnTo>
                  <a:lnTo>
                    <a:pt x="720" y="222"/>
                  </a:lnTo>
                  <a:lnTo>
                    <a:pt x="670" y="213"/>
                  </a:lnTo>
                  <a:lnTo>
                    <a:pt x="619" y="209"/>
                  </a:lnTo>
                  <a:lnTo>
                    <a:pt x="595" y="207"/>
                  </a:lnTo>
                  <a:lnTo>
                    <a:pt x="573" y="198"/>
                  </a:lnTo>
                  <a:lnTo>
                    <a:pt x="553" y="187"/>
                  </a:lnTo>
                  <a:lnTo>
                    <a:pt x="537" y="170"/>
                  </a:lnTo>
                  <a:lnTo>
                    <a:pt x="525" y="151"/>
                  </a:lnTo>
                  <a:lnTo>
                    <a:pt x="518" y="129"/>
                  </a:lnTo>
                  <a:lnTo>
                    <a:pt x="514" y="105"/>
                  </a:lnTo>
                  <a:lnTo>
                    <a:pt x="518" y="81"/>
                  </a:lnTo>
                  <a:lnTo>
                    <a:pt x="525" y="58"/>
                  </a:lnTo>
                  <a:lnTo>
                    <a:pt x="537" y="40"/>
                  </a:lnTo>
                  <a:lnTo>
                    <a:pt x="553" y="24"/>
                  </a:lnTo>
                  <a:lnTo>
                    <a:pt x="573" y="11"/>
                  </a:lnTo>
                  <a:lnTo>
                    <a:pt x="595" y="3"/>
                  </a:lnTo>
                  <a:lnTo>
                    <a:pt x="619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61">
              <a:extLst>
                <a:ext uri="{FF2B5EF4-FFF2-40B4-BE49-F238E27FC236}">
                  <a16:creationId xmlns:a16="http://schemas.microsoft.com/office/drawing/2014/main" id="{2B4E8971-C679-47C3-B425-95771969EC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40700" y="1909763"/>
              <a:ext cx="569913" cy="568325"/>
            </a:xfrm>
            <a:custGeom>
              <a:avLst/>
              <a:gdLst>
                <a:gd name="T0" fmla="*/ 623 w 3589"/>
                <a:gd name="T1" fmla="*/ 622 h 3579"/>
                <a:gd name="T2" fmla="*/ 485 w 3589"/>
                <a:gd name="T3" fmla="*/ 0 h 3579"/>
                <a:gd name="T4" fmla="*/ 829 w 3589"/>
                <a:gd name="T5" fmla="*/ 310 h 3579"/>
                <a:gd name="T6" fmla="*/ 860 w 3589"/>
                <a:gd name="T7" fmla="*/ 396 h 3579"/>
                <a:gd name="T8" fmla="*/ 1083 w 3589"/>
                <a:gd name="T9" fmla="*/ 669 h 3579"/>
                <a:gd name="T10" fmla="*/ 1417 w 3589"/>
                <a:gd name="T11" fmla="*/ 494 h 3579"/>
                <a:gd name="T12" fmla="*/ 1791 w 3589"/>
                <a:gd name="T13" fmla="*/ 400 h 3579"/>
                <a:gd name="T14" fmla="*/ 2198 w 3589"/>
                <a:gd name="T15" fmla="*/ 401 h 3579"/>
                <a:gd name="T16" fmla="*/ 2588 w 3589"/>
                <a:gd name="T17" fmla="*/ 505 h 3579"/>
                <a:gd name="T18" fmla="*/ 2933 w 3589"/>
                <a:gd name="T19" fmla="*/ 697 h 3579"/>
                <a:gd name="T20" fmla="*/ 3219 w 3589"/>
                <a:gd name="T21" fmla="*/ 965 h 3579"/>
                <a:gd name="T22" fmla="*/ 3432 w 3589"/>
                <a:gd name="T23" fmla="*/ 1295 h 3579"/>
                <a:gd name="T24" fmla="*/ 3559 w 3589"/>
                <a:gd name="T25" fmla="*/ 1675 h 3579"/>
                <a:gd name="T26" fmla="*/ 3586 w 3589"/>
                <a:gd name="T27" fmla="*/ 2007 h 3579"/>
                <a:gd name="T28" fmla="*/ 3530 w 3589"/>
                <a:gd name="T29" fmla="*/ 2078 h 3579"/>
                <a:gd name="T30" fmla="*/ 3438 w 3589"/>
                <a:gd name="T31" fmla="*/ 2078 h 3579"/>
                <a:gd name="T32" fmla="*/ 3382 w 3589"/>
                <a:gd name="T33" fmla="*/ 2007 h 3579"/>
                <a:gd name="T34" fmla="*/ 3349 w 3589"/>
                <a:gd name="T35" fmla="*/ 1692 h 3579"/>
                <a:gd name="T36" fmla="*/ 3220 w 3589"/>
                <a:gd name="T37" fmla="*/ 1339 h 3579"/>
                <a:gd name="T38" fmla="*/ 3004 w 3589"/>
                <a:gd name="T39" fmla="*/ 1037 h 3579"/>
                <a:gd name="T40" fmla="*/ 2717 w 3589"/>
                <a:gd name="T41" fmla="*/ 803 h 3579"/>
                <a:gd name="T42" fmla="*/ 2374 w 3589"/>
                <a:gd name="T43" fmla="*/ 651 h 3579"/>
                <a:gd name="T44" fmla="*/ 1989 w 3589"/>
                <a:gd name="T45" fmla="*/ 597 h 3579"/>
                <a:gd name="T46" fmla="*/ 1625 w 3589"/>
                <a:gd name="T47" fmla="*/ 646 h 3579"/>
                <a:gd name="T48" fmla="*/ 1298 w 3589"/>
                <a:gd name="T49" fmla="*/ 781 h 3579"/>
                <a:gd name="T50" fmla="*/ 2066 w 3589"/>
                <a:gd name="T51" fmla="*/ 1913 h 3579"/>
                <a:gd name="T52" fmla="*/ 2096 w 3589"/>
                <a:gd name="T53" fmla="*/ 1998 h 3579"/>
                <a:gd name="T54" fmla="*/ 2050 w 3589"/>
                <a:gd name="T55" fmla="*/ 2074 h 3579"/>
                <a:gd name="T56" fmla="*/ 1972 w 3589"/>
                <a:gd name="T57" fmla="*/ 2090 h 3579"/>
                <a:gd name="T58" fmla="*/ 935 w 3589"/>
                <a:gd name="T59" fmla="*/ 1081 h 3579"/>
                <a:gd name="T60" fmla="*/ 741 w 3589"/>
                <a:gd name="T61" fmla="*/ 1372 h 3579"/>
                <a:gd name="T62" fmla="*/ 626 w 3589"/>
                <a:gd name="T63" fmla="*/ 1709 h 3579"/>
                <a:gd name="T64" fmla="*/ 602 w 3589"/>
                <a:gd name="T65" fmla="*/ 2082 h 3579"/>
                <a:gd name="T66" fmla="*/ 682 w 3589"/>
                <a:gd name="T67" fmla="*/ 2457 h 3579"/>
                <a:gd name="T68" fmla="*/ 856 w 3589"/>
                <a:gd name="T69" fmla="*/ 2787 h 3579"/>
                <a:gd name="T70" fmla="*/ 1110 w 3589"/>
                <a:gd name="T71" fmla="*/ 3057 h 3579"/>
                <a:gd name="T72" fmla="*/ 1426 w 3589"/>
                <a:gd name="T73" fmla="*/ 3251 h 3579"/>
                <a:gd name="T74" fmla="*/ 1793 w 3589"/>
                <a:gd name="T75" fmla="*/ 3357 h 3579"/>
                <a:gd name="T76" fmla="*/ 2161 w 3589"/>
                <a:gd name="T77" fmla="*/ 3360 h 3579"/>
                <a:gd name="T78" fmla="*/ 2488 w 3589"/>
                <a:gd name="T79" fmla="*/ 3277 h 3579"/>
                <a:gd name="T80" fmla="*/ 2786 w 3589"/>
                <a:gd name="T81" fmla="*/ 3119 h 3579"/>
                <a:gd name="T82" fmla="*/ 3040 w 3589"/>
                <a:gd name="T83" fmla="*/ 2892 h 3579"/>
                <a:gd name="T84" fmla="*/ 3123 w 3589"/>
                <a:gd name="T85" fmla="*/ 2855 h 3579"/>
                <a:gd name="T86" fmla="*/ 3204 w 3589"/>
                <a:gd name="T87" fmla="*/ 2899 h 3579"/>
                <a:gd name="T88" fmla="*/ 3220 w 3589"/>
                <a:gd name="T89" fmla="*/ 2987 h 3579"/>
                <a:gd name="T90" fmla="*/ 3069 w 3589"/>
                <a:gd name="T91" fmla="*/ 3160 h 3579"/>
                <a:gd name="T92" fmla="*/ 2774 w 3589"/>
                <a:gd name="T93" fmla="*/ 3374 h 3579"/>
                <a:gd name="T94" fmla="*/ 2441 w 3589"/>
                <a:gd name="T95" fmla="*/ 3514 h 3579"/>
                <a:gd name="T96" fmla="*/ 2081 w 3589"/>
                <a:gd name="T97" fmla="*/ 3577 h 3579"/>
                <a:gd name="T98" fmla="*/ 1680 w 3589"/>
                <a:gd name="T99" fmla="*/ 3549 h 3579"/>
                <a:gd name="T100" fmla="*/ 1299 w 3589"/>
                <a:gd name="T101" fmla="*/ 3423 h 3579"/>
                <a:gd name="T102" fmla="*/ 967 w 3589"/>
                <a:gd name="T103" fmla="*/ 3210 h 3579"/>
                <a:gd name="T104" fmla="*/ 699 w 3589"/>
                <a:gd name="T105" fmla="*/ 2925 h 3579"/>
                <a:gd name="T106" fmla="*/ 506 w 3589"/>
                <a:gd name="T107" fmla="*/ 2581 h 3579"/>
                <a:gd name="T108" fmla="*/ 403 w 3589"/>
                <a:gd name="T109" fmla="*/ 2191 h 3579"/>
                <a:gd name="T110" fmla="*/ 402 w 3589"/>
                <a:gd name="T111" fmla="*/ 1786 h 3579"/>
                <a:gd name="T112" fmla="*/ 495 w 3589"/>
                <a:gd name="T113" fmla="*/ 1413 h 3579"/>
                <a:gd name="T114" fmla="*/ 671 w 3589"/>
                <a:gd name="T115" fmla="*/ 1080 h 3579"/>
                <a:gd name="T116" fmla="*/ 397 w 3589"/>
                <a:gd name="T117" fmla="*/ 857 h 3579"/>
                <a:gd name="T118" fmla="*/ 328 w 3589"/>
                <a:gd name="T119" fmla="*/ 840 h 3579"/>
                <a:gd name="T120" fmla="*/ 4 w 3589"/>
                <a:gd name="T121" fmla="*/ 507 h 3579"/>
                <a:gd name="T122" fmla="*/ 14 w 3589"/>
                <a:gd name="T123" fmla="*/ 418 h 3579"/>
                <a:gd name="T124" fmla="*/ 440 w 3589"/>
                <a:gd name="T125" fmla="*/ 4 h 3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589" h="3579">
                  <a:moveTo>
                    <a:pt x="474" y="251"/>
                  </a:moveTo>
                  <a:lnTo>
                    <a:pt x="251" y="473"/>
                  </a:lnTo>
                  <a:lnTo>
                    <a:pt x="423" y="644"/>
                  </a:lnTo>
                  <a:lnTo>
                    <a:pt x="623" y="622"/>
                  </a:lnTo>
                  <a:lnTo>
                    <a:pt x="646" y="422"/>
                  </a:lnTo>
                  <a:lnTo>
                    <a:pt x="474" y="251"/>
                  </a:lnTo>
                  <a:close/>
                  <a:moveTo>
                    <a:pt x="462" y="0"/>
                  </a:moveTo>
                  <a:lnTo>
                    <a:pt x="485" y="0"/>
                  </a:lnTo>
                  <a:lnTo>
                    <a:pt x="508" y="4"/>
                  </a:lnTo>
                  <a:lnTo>
                    <a:pt x="529" y="14"/>
                  </a:lnTo>
                  <a:lnTo>
                    <a:pt x="548" y="29"/>
                  </a:lnTo>
                  <a:lnTo>
                    <a:pt x="829" y="310"/>
                  </a:lnTo>
                  <a:lnTo>
                    <a:pt x="844" y="329"/>
                  </a:lnTo>
                  <a:lnTo>
                    <a:pt x="854" y="349"/>
                  </a:lnTo>
                  <a:lnTo>
                    <a:pt x="860" y="372"/>
                  </a:lnTo>
                  <a:lnTo>
                    <a:pt x="860" y="396"/>
                  </a:lnTo>
                  <a:lnTo>
                    <a:pt x="828" y="678"/>
                  </a:lnTo>
                  <a:lnTo>
                    <a:pt x="935" y="784"/>
                  </a:lnTo>
                  <a:lnTo>
                    <a:pt x="1007" y="725"/>
                  </a:lnTo>
                  <a:lnTo>
                    <a:pt x="1083" y="669"/>
                  </a:lnTo>
                  <a:lnTo>
                    <a:pt x="1162" y="618"/>
                  </a:lnTo>
                  <a:lnTo>
                    <a:pt x="1244" y="572"/>
                  </a:lnTo>
                  <a:lnTo>
                    <a:pt x="1328" y="531"/>
                  </a:lnTo>
                  <a:lnTo>
                    <a:pt x="1417" y="494"/>
                  </a:lnTo>
                  <a:lnTo>
                    <a:pt x="1507" y="462"/>
                  </a:lnTo>
                  <a:lnTo>
                    <a:pt x="1599" y="436"/>
                  </a:lnTo>
                  <a:lnTo>
                    <a:pt x="1694" y="416"/>
                  </a:lnTo>
                  <a:lnTo>
                    <a:pt x="1791" y="400"/>
                  </a:lnTo>
                  <a:lnTo>
                    <a:pt x="1889" y="392"/>
                  </a:lnTo>
                  <a:lnTo>
                    <a:pt x="1989" y="388"/>
                  </a:lnTo>
                  <a:lnTo>
                    <a:pt x="2094" y="392"/>
                  </a:lnTo>
                  <a:lnTo>
                    <a:pt x="2198" y="401"/>
                  </a:lnTo>
                  <a:lnTo>
                    <a:pt x="2299" y="418"/>
                  </a:lnTo>
                  <a:lnTo>
                    <a:pt x="2398" y="441"/>
                  </a:lnTo>
                  <a:lnTo>
                    <a:pt x="2495" y="470"/>
                  </a:lnTo>
                  <a:lnTo>
                    <a:pt x="2588" y="505"/>
                  </a:lnTo>
                  <a:lnTo>
                    <a:pt x="2680" y="545"/>
                  </a:lnTo>
                  <a:lnTo>
                    <a:pt x="2768" y="590"/>
                  </a:lnTo>
                  <a:lnTo>
                    <a:pt x="2853" y="640"/>
                  </a:lnTo>
                  <a:lnTo>
                    <a:pt x="2933" y="697"/>
                  </a:lnTo>
                  <a:lnTo>
                    <a:pt x="3011" y="757"/>
                  </a:lnTo>
                  <a:lnTo>
                    <a:pt x="3084" y="821"/>
                  </a:lnTo>
                  <a:lnTo>
                    <a:pt x="3154" y="891"/>
                  </a:lnTo>
                  <a:lnTo>
                    <a:pt x="3219" y="965"/>
                  </a:lnTo>
                  <a:lnTo>
                    <a:pt x="3280" y="1042"/>
                  </a:lnTo>
                  <a:lnTo>
                    <a:pt x="3336" y="1123"/>
                  </a:lnTo>
                  <a:lnTo>
                    <a:pt x="3387" y="1208"/>
                  </a:lnTo>
                  <a:lnTo>
                    <a:pt x="3432" y="1295"/>
                  </a:lnTo>
                  <a:lnTo>
                    <a:pt x="3473" y="1387"/>
                  </a:lnTo>
                  <a:lnTo>
                    <a:pt x="3507" y="1480"/>
                  </a:lnTo>
                  <a:lnTo>
                    <a:pt x="3536" y="1576"/>
                  </a:lnTo>
                  <a:lnTo>
                    <a:pt x="3559" y="1675"/>
                  </a:lnTo>
                  <a:lnTo>
                    <a:pt x="3576" y="1776"/>
                  </a:lnTo>
                  <a:lnTo>
                    <a:pt x="3586" y="1879"/>
                  </a:lnTo>
                  <a:lnTo>
                    <a:pt x="3589" y="1983"/>
                  </a:lnTo>
                  <a:lnTo>
                    <a:pt x="3586" y="2007"/>
                  </a:lnTo>
                  <a:lnTo>
                    <a:pt x="3578" y="2030"/>
                  </a:lnTo>
                  <a:lnTo>
                    <a:pt x="3566" y="2049"/>
                  </a:lnTo>
                  <a:lnTo>
                    <a:pt x="3550" y="2065"/>
                  </a:lnTo>
                  <a:lnTo>
                    <a:pt x="3530" y="2078"/>
                  </a:lnTo>
                  <a:lnTo>
                    <a:pt x="3508" y="2085"/>
                  </a:lnTo>
                  <a:lnTo>
                    <a:pt x="3485" y="2088"/>
                  </a:lnTo>
                  <a:lnTo>
                    <a:pt x="3461" y="2085"/>
                  </a:lnTo>
                  <a:lnTo>
                    <a:pt x="3438" y="2078"/>
                  </a:lnTo>
                  <a:lnTo>
                    <a:pt x="3418" y="2065"/>
                  </a:lnTo>
                  <a:lnTo>
                    <a:pt x="3403" y="2049"/>
                  </a:lnTo>
                  <a:lnTo>
                    <a:pt x="3390" y="2030"/>
                  </a:lnTo>
                  <a:lnTo>
                    <a:pt x="3382" y="2007"/>
                  </a:lnTo>
                  <a:lnTo>
                    <a:pt x="3379" y="1983"/>
                  </a:lnTo>
                  <a:lnTo>
                    <a:pt x="3376" y="1884"/>
                  </a:lnTo>
                  <a:lnTo>
                    <a:pt x="3366" y="1788"/>
                  </a:lnTo>
                  <a:lnTo>
                    <a:pt x="3349" y="1692"/>
                  </a:lnTo>
                  <a:lnTo>
                    <a:pt x="3326" y="1600"/>
                  </a:lnTo>
                  <a:lnTo>
                    <a:pt x="3296" y="1510"/>
                  </a:lnTo>
                  <a:lnTo>
                    <a:pt x="3260" y="1422"/>
                  </a:lnTo>
                  <a:lnTo>
                    <a:pt x="3220" y="1339"/>
                  </a:lnTo>
                  <a:lnTo>
                    <a:pt x="3173" y="1257"/>
                  </a:lnTo>
                  <a:lnTo>
                    <a:pt x="3122" y="1180"/>
                  </a:lnTo>
                  <a:lnTo>
                    <a:pt x="3066" y="1107"/>
                  </a:lnTo>
                  <a:lnTo>
                    <a:pt x="3004" y="1037"/>
                  </a:lnTo>
                  <a:lnTo>
                    <a:pt x="2938" y="971"/>
                  </a:lnTo>
                  <a:lnTo>
                    <a:pt x="2869" y="910"/>
                  </a:lnTo>
                  <a:lnTo>
                    <a:pt x="2795" y="854"/>
                  </a:lnTo>
                  <a:lnTo>
                    <a:pt x="2717" y="803"/>
                  </a:lnTo>
                  <a:lnTo>
                    <a:pt x="2636" y="756"/>
                  </a:lnTo>
                  <a:lnTo>
                    <a:pt x="2551" y="715"/>
                  </a:lnTo>
                  <a:lnTo>
                    <a:pt x="2464" y="680"/>
                  </a:lnTo>
                  <a:lnTo>
                    <a:pt x="2374" y="651"/>
                  </a:lnTo>
                  <a:lnTo>
                    <a:pt x="2280" y="628"/>
                  </a:lnTo>
                  <a:lnTo>
                    <a:pt x="2186" y="611"/>
                  </a:lnTo>
                  <a:lnTo>
                    <a:pt x="2088" y="600"/>
                  </a:lnTo>
                  <a:lnTo>
                    <a:pt x="1989" y="597"/>
                  </a:lnTo>
                  <a:lnTo>
                    <a:pt x="1895" y="600"/>
                  </a:lnTo>
                  <a:lnTo>
                    <a:pt x="1804" y="610"/>
                  </a:lnTo>
                  <a:lnTo>
                    <a:pt x="1713" y="624"/>
                  </a:lnTo>
                  <a:lnTo>
                    <a:pt x="1625" y="646"/>
                  </a:lnTo>
                  <a:lnTo>
                    <a:pt x="1539" y="672"/>
                  </a:lnTo>
                  <a:lnTo>
                    <a:pt x="1457" y="703"/>
                  </a:lnTo>
                  <a:lnTo>
                    <a:pt x="1376" y="739"/>
                  </a:lnTo>
                  <a:lnTo>
                    <a:pt x="1298" y="781"/>
                  </a:lnTo>
                  <a:lnTo>
                    <a:pt x="1223" y="827"/>
                  </a:lnTo>
                  <a:lnTo>
                    <a:pt x="1151" y="878"/>
                  </a:lnTo>
                  <a:lnTo>
                    <a:pt x="1084" y="932"/>
                  </a:lnTo>
                  <a:lnTo>
                    <a:pt x="2066" y="1913"/>
                  </a:lnTo>
                  <a:lnTo>
                    <a:pt x="2081" y="1932"/>
                  </a:lnTo>
                  <a:lnTo>
                    <a:pt x="2091" y="1953"/>
                  </a:lnTo>
                  <a:lnTo>
                    <a:pt x="2096" y="1976"/>
                  </a:lnTo>
                  <a:lnTo>
                    <a:pt x="2096" y="1998"/>
                  </a:lnTo>
                  <a:lnTo>
                    <a:pt x="2091" y="2021"/>
                  </a:lnTo>
                  <a:lnTo>
                    <a:pt x="2081" y="2042"/>
                  </a:lnTo>
                  <a:lnTo>
                    <a:pt x="2066" y="2060"/>
                  </a:lnTo>
                  <a:lnTo>
                    <a:pt x="2050" y="2074"/>
                  </a:lnTo>
                  <a:lnTo>
                    <a:pt x="2032" y="2084"/>
                  </a:lnTo>
                  <a:lnTo>
                    <a:pt x="2013" y="2090"/>
                  </a:lnTo>
                  <a:lnTo>
                    <a:pt x="1992" y="2092"/>
                  </a:lnTo>
                  <a:lnTo>
                    <a:pt x="1972" y="2090"/>
                  </a:lnTo>
                  <a:lnTo>
                    <a:pt x="1953" y="2084"/>
                  </a:lnTo>
                  <a:lnTo>
                    <a:pt x="1934" y="2074"/>
                  </a:lnTo>
                  <a:lnTo>
                    <a:pt x="1918" y="2060"/>
                  </a:lnTo>
                  <a:lnTo>
                    <a:pt x="935" y="1081"/>
                  </a:lnTo>
                  <a:lnTo>
                    <a:pt x="880" y="1148"/>
                  </a:lnTo>
                  <a:lnTo>
                    <a:pt x="829" y="1219"/>
                  </a:lnTo>
                  <a:lnTo>
                    <a:pt x="783" y="1294"/>
                  </a:lnTo>
                  <a:lnTo>
                    <a:pt x="741" y="1372"/>
                  </a:lnTo>
                  <a:lnTo>
                    <a:pt x="705" y="1453"/>
                  </a:lnTo>
                  <a:lnTo>
                    <a:pt x="673" y="1535"/>
                  </a:lnTo>
                  <a:lnTo>
                    <a:pt x="647" y="1621"/>
                  </a:lnTo>
                  <a:lnTo>
                    <a:pt x="626" y="1709"/>
                  </a:lnTo>
                  <a:lnTo>
                    <a:pt x="611" y="1799"/>
                  </a:lnTo>
                  <a:lnTo>
                    <a:pt x="602" y="1890"/>
                  </a:lnTo>
                  <a:lnTo>
                    <a:pt x="598" y="1983"/>
                  </a:lnTo>
                  <a:lnTo>
                    <a:pt x="602" y="2082"/>
                  </a:lnTo>
                  <a:lnTo>
                    <a:pt x="613" y="2180"/>
                  </a:lnTo>
                  <a:lnTo>
                    <a:pt x="630" y="2274"/>
                  </a:lnTo>
                  <a:lnTo>
                    <a:pt x="653" y="2367"/>
                  </a:lnTo>
                  <a:lnTo>
                    <a:pt x="682" y="2457"/>
                  </a:lnTo>
                  <a:lnTo>
                    <a:pt x="717" y="2544"/>
                  </a:lnTo>
                  <a:lnTo>
                    <a:pt x="758" y="2629"/>
                  </a:lnTo>
                  <a:lnTo>
                    <a:pt x="805" y="2709"/>
                  </a:lnTo>
                  <a:lnTo>
                    <a:pt x="856" y="2787"/>
                  </a:lnTo>
                  <a:lnTo>
                    <a:pt x="913" y="2861"/>
                  </a:lnTo>
                  <a:lnTo>
                    <a:pt x="974" y="2930"/>
                  </a:lnTo>
                  <a:lnTo>
                    <a:pt x="1040" y="2995"/>
                  </a:lnTo>
                  <a:lnTo>
                    <a:pt x="1110" y="3057"/>
                  </a:lnTo>
                  <a:lnTo>
                    <a:pt x="1184" y="3114"/>
                  </a:lnTo>
                  <a:lnTo>
                    <a:pt x="1261" y="3165"/>
                  </a:lnTo>
                  <a:lnTo>
                    <a:pt x="1343" y="3211"/>
                  </a:lnTo>
                  <a:lnTo>
                    <a:pt x="1426" y="3251"/>
                  </a:lnTo>
                  <a:lnTo>
                    <a:pt x="1514" y="3287"/>
                  </a:lnTo>
                  <a:lnTo>
                    <a:pt x="1605" y="3316"/>
                  </a:lnTo>
                  <a:lnTo>
                    <a:pt x="1697" y="3339"/>
                  </a:lnTo>
                  <a:lnTo>
                    <a:pt x="1793" y="3357"/>
                  </a:lnTo>
                  <a:lnTo>
                    <a:pt x="1890" y="3366"/>
                  </a:lnTo>
                  <a:lnTo>
                    <a:pt x="1989" y="3370"/>
                  </a:lnTo>
                  <a:lnTo>
                    <a:pt x="2075" y="3367"/>
                  </a:lnTo>
                  <a:lnTo>
                    <a:pt x="2161" y="3360"/>
                  </a:lnTo>
                  <a:lnTo>
                    <a:pt x="2244" y="3347"/>
                  </a:lnTo>
                  <a:lnTo>
                    <a:pt x="2327" y="3328"/>
                  </a:lnTo>
                  <a:lnTo>
                    <a:pt x="2409" y="3306"/>
                  </a:lnTo>
                  <a:lnTo>
                    <a:pt x="2488" y="3277"/>
                  </a:lnTo>
                  <a:lnTo>
                    <a:pt x="2566" y="3245"/>
                  </a:lnTo>
                  <a:lnTo>
                    <a:pt x="2643" y="3208"/>
                  </a:lnTo>
                  <a:lnTo>
                    <a:pt x="2715" y="3166"/>
                  </a:lnTo>
                  <a:lnTo>
                    <a:pt x="2786" y="3119"/>
                  </a:lnTo>
                  <a:lnTo>
                    <a:pt x="2855" y="3069"/>
                  </a:lnTo>
                  <a:lnTo>
                    <a:pt x="2919" y="3014"/>
                  </a:lnTo>
                  <a:lnTo>
                    <a:pt x="2981" y="2955"/>
                  </a:lnTo>
                  <a:lnTo>
                    <a:pt x="3040" y="2892"/>
                  </a:lnTo>
                  <a:lnTo>
                    <a:pt x="3057" y="2876"/>
                  </a:lnTo>
                  <a:lnTo>
                    <a:pt x="3078" y="2864"/>
                  </a:lnTo>
                  <a:lnTo>
                    <a:pt x="3099" y="2858"/>
                  </a:lnTo>
                  <a:lnTo>
                    <a:pt x="3123" y="2855"/>
                  </a:lnTo>
                  <a:lnTo>
                    <a:pt x="3145" y="2860"/>
                  </a:lnTo>
                  <a:lnTo>
                    <a:pt x="3168" y="2867"/>
                  </a:lnTo>
                  <a:lnTo>
                    <a:pt x="3188" y="2881"/>
                  </a:lnTo>
                  <a:lnTo>
                    <a:pt x="3204" y="2899"/>
                  </a:lnTo>
                  <a:lnTo>
                    <a:pt x="3215" y="2919"/>
                  </a:lnTo>
                  <a:lnTo>
                    <a:pt x="3222" y="2941"/>
                  </a:lnTo>
                  <a:lnTo>
                    <a:pt x="3223" y="2964"/>
                  </a:lnTo>
                  <a:lnTo>
                    <a:pt x="3220" y="2987"/>
                  </a:lnTo>
                  <a:lnTo>
                    <a:pt x="3212" y="3008"/>
                  </a:lnTo>
                  <a:lnTo>
                    <a:pt x="3198" y="3029"/>
                  </a:lnTo>
                  <a:lnTo>
                    <a:pt x="3135" y="3096"/>
                  </a:lnTo>
                  <a:lnTo>
                    <a:pt x="3069" y="3160"/>
                  </a:lnTo>
                  <a:lnTo>
                    <a:pt x="2999" y="3220"/>
                  </a:lnTo>
                  <a:lnTo>
                    <a:pt x="2928" y="3275"/>
                  </a:lnTo>
                  <a:lnTo>
                    <a:pt x="2853" y="3327"/>
                  </a:lnTo>
                  <a:lnTo>
                    <a:pt x="2774" y="3374"/>
                  </a:lnTo>
                  <a:lnTo>
                    <a:pt x="2695" y="3415"/>
                  </a:lnTo>
                  <a:lnTo>
                    <a:pt x="2612" y="3453"/>
                  </a:lnTo>
                  <a:lnTo>
                    <a:pt x="2527" y="3486"/>
                  </a:lnTo>
                  <a:lnTo>
                    <a:pt x="2441" y="3514"/>
                  </a:lnTo>
                  <a:lnTo>
                    <a:pt x="2353" y="3537"/>
                  </a:lnTo>
                  <a:lnTo>
                    <a:pt x="2264" y="3555"/>
                  </a:lnTo>
                  <a:lnTo>
                    <a:pt x="2174" y="3568"/>
                  </a:lnTo>
                  <a:lnTo>
                    <a:pt x="2081" y="3577"/>
                  </a:lnTo>
                  <a:lnTo>
                    <a:pt x="1989" y="3579"/>
                  </a:lnTo>
                  <a:lnTo>
                    <a:pt x="1884" y="3576"/>
                  </a:lnTo>
                  <a:lnTo>
                    <a:pt x="1781" y="3566"/>
                  </a:lnTo>
                  <a:lnTo>
                    <a:pt x="1680" y="3549"/>
                  </a:lnTo>
                  <a:lnTo>
                    <a:pt x="1581" y="3526"/>
                  </a:lnTo>
                  <a:lnTo>
                    <a:pt x="1484" y="3498"/>
                  </a:lnTo>
                  <a:lnTo>
                    <a:pt x="1390" y="3463"/>
                  </a:lnTo>
                  <a:lnTo>
                    <a:pt x="1299" y="3423"/>
                  </a:lnTo>
                  <a:lnTo>
                    <a:pt x="1211" y="3377"/>
                  </a:lnTo>
                  <a:lnTo>
                    <a:pt x="1126" y="3326"/>
                  </a:lnTo>
                  <a:lnTo>
                    <a:pt x="1044" y="3271"/>
                  </a:lnTo>
                  <a:lnTo>
                    <a:pt x="967" y="3210"/>
                  </a:lnTo>
                  <a:lnTo>
                    <a:pt x="893" y="3145"/>
                  </a:lnTo>
                  <a:lnTo>
                    <a:pt x="824" y="3076"/>
                  </a:lnTo>
                  <a:lnTo>
                    <a:pt x="759" y="3003"/>
                  </a:lnTo>
                  <a:lnTo>
                    <a:pt x="699" y="2925"/>
                  </a:lnTo>
                  <a:lnTo>
                    <a:pt x="642" y="2845"/>
                  </a:lnTo>
                  <a:lnTo>
                    <a:pt x="592" y="2760"/>
                  </a:lnTo>
                  <a:lnTo>
                    <a:pt x="546" y="2672"/>
                  </a:lnTo>
                  <a:lnTo>
                    <a:pt x="506" y="2581"/>
                  </a:lnTo>
                  <a:lnTo>
                    <a:pt x="471" y="2488"/>
                  </a:lnTo>
                  <a:lnTo>
                    <a:pt x="442" y="2391"/>
                  </a:lnTo>
                  <a:lnTo>
                    <a:pt x="419" y="2292"/>
                  </a:lnTo>
                  <a:lnTo>
                    <a:pt x="403" y="2191"/>
                  </a:lnTo>
                  <a:lnTo>
                    <a:pt x="393" y="2088"/>
                  </a:lnTo>
                  <a:lnTo>
                    <a:pt x="390" y="1983"/>
                  </a:lnTo>
                  <a:lnTo>
                    <a:pt x="393" y="1883"/>
                  </a:lnTo>
                  <a:lnTo>
                    <a:pt x="402" y="1786"/>
                  </a:lnTo>
                  <a:lnTo>
                    <a:pt x="417" y="1689"/>
                  </a:lnTo>
                  <a:lnTo>
                    <a:pt x="437" y="1595"/>
                  </a:lnTo>
                  <a:lnTo>
                    <a:pt x="464" y="1503"/>
                  </a:lnTo>
                  <a:lnTo>
                    <a:pt x="495" y="1413"/>
                  </a:lnTo>
                  <a:lnTo>
                    <a:pt x="532" y="1325"/>
                  </a:lnTo>
                  <a:lnTo>
                    <a:pt x="573" y="1240"/>
                  </a:lnTo>
                  <a:lnTo>
                    <a:pt x="620" y="1159"/>
                  </a:lnTo>
                  <a:lnTo>
                    <a:pt x="671" y="1080"/>
                  </a:lnTo>
                  <a:lnTo>
                    <a:pt x="727" y="1005"/>
                  </a:lnTo>
                  <a:lnTo>
                    <a:pt x="787" y="932"/>
                  </a:lnTo>
                  <a:lnTo>
                    <a:pt x="680" y="826"/>
                  </a:lnTo>
                  <a:lnTo>
                    <a:pt x="397" y="857"/>
                  </a:lnTo>
                  <a:lnTo>
                    <a:pt x="385" y="858"/>
                  </a:lnTo>
                  <a:lnTo>
                    <a:pt x="365" y="856"/>
                  </a:lnTo>
                  <a:lnTo>
                    <a:pt x="345" y="850"/>
                  </a:lnTo>
                  <a:lnTo>
                    <a:pt x="328" y="840"/>
                  </a:lnTo>
                  <a:lnTo>
                    <a:pt x="311" y="827"/>
                  </a:lnTo>
                  <a:lnTo>
                    <a:pt x="29" y="547"/>
                  </a:lnTo>
                  <a:lnTo>
                    <a:pt x="14" y="527"/>
                  </a:lnTo>
                  <a:lnTo>
                    <a:pt x="4" y="507"/>
                  </a:lnTo>
                  <a:lnTo>
                    <a:pt x="0" y="484"/>
                  </a:lnTo>
                  <a:lnTo>
                    <a:pt x="0" y="461"/>
                  </a:lnTo>
                  <a:lnTo>
                    <a:pt x="4" y="438"/>
                  </a:lnTo>
                  <a:lnTo>
                    <a:pt x="14" y="418"/>
                  </a:lnTo>
                  <a:lnTo>
                    <a:pt x="29" y="399"/>
                  </a:lnTo>
                  <a:lnTo>
                    <a:pt x="400" y="29"/>
                  </a:lnTo>
                  <a:lnTo>
                    <a:pt x="419" y="14"/>
                  </a:lnTo>
                  <a:lnTo>
                    <a:pt x="440" y="4"/>
                  </a:lnTo>
                  <a:lnTo>
                    <a:pt x="462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245206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67"/>
          <a:stretch/>
        </p:blipFill>
        <p:spPr>
          <a:xfrm>
            <a:off x="0" y="4869180"/>
            <a:ext cx="9144000" cy="274320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E89F0C03-D549-4008-AD26-1DAF3CCE09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295"/>
          <a:stretch/>
        </p:blipFill>
        <p:spPr>
          <a:xfrm flipH="1" flipV="1">
            <a:off x="0" y="0"/>
            <a:ext cx="9144000" cy="807813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D8D717D1-3D67-4C2C-B9A7-7F44DDB58F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5000" contrast="1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24" y="117216"/>
            <a:ext cx="521180" cy="648000"/>
          </a:xfrm>
          <a:prstGeom prst="rect">
            <a:avLst/>
          </a:prstGeom>
        </p:spPr>
      </p:pic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53EF4DC3-971E-48B5-BFD6-0C187507AAB7}"/>
              </a:ext>
            </a:extLst>
          </p:cNvPr>
          <p:cNvGrpSpPr/>
          <p:nvPr/>
        </p:nvGrpSpPr>
        <p:grpSpPr>
          <a:xfrm>
            <a:off x="8639944" y="433632"/>
            <a:ext cx="504056" cy="369332"/>
            <a:chOff x="9588993" y="-280661"/>
            <a:chExt cx="504056" cy="369332"/>
          </a:xfrm>
        </p:grpSpPr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A6E3FE59-F76C-4BF4-A990-B4F6208B5F55}"/>
                </a:ext>
              </a:extLst>
            </p:cNvPr>
            <p:cNvCxnSpPr/>
            <p:nvPr/>
          </p:nvCxnSpPr>
          <p:spPr>
            <a:xfrm>
              <a:off x="9588993" y="26014"/>
              <a:ext cx="504056" cy="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F2A3870-A708-4BE0-A374-3DBE77BC7D02}"/>
                </a:ext>
              </a:extLst>
            </p:cNvPr>
            <p:cNvSpPr txBox="1"/>
            <p:nvPr/>
          </p:nvSpPr>
          <p:spPr>
            <a:xfrm>
              <a:off x="9684568" y="-28066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800" dirty="0" smtClean="0">
                  <a:solidFill>
                    <a:srgbClr val="1C77B6"/>
                  </a:solidFill>
                  <a:latin typeface="Montserrat-Regular"/>
                </a:rPr>
                <a:t>4</a:t>
              </a:r>
              <a:endParaRPr lang="ru-RU" sz="1800" dirty="0">
                <a:solidFill>
                  <a:srgbClr val="1C77B6"/>
                </a:solidFill>
                <a:latin typeface="Montserrat-Regular"/>
              </a:endParaRPr>
            </a:p>
          </p:txBody>
        </p:sp>
      </p:grpSp>
      <p:sp>
        <p:nvSpPr>
          <p:cNvPr id="27" name="Shape 67">
            <a:extLst>
              <a:ext uri="{FF2B5EF4-FFF2-40B4-BE49-F238E27FC236}">
                <a16:creationId xmlns:a16="http://schemas.microsoft.com/office/drawing/2014/main" id="{DAA09147-2206-45BB-BE0F-E23A461CA84F}"/>
              </a:ext>
            </a:extLst>
          </p:cNvPr>
          <p:cNvSpPr/>
          <p:nvPr/>
        </p:nvSpPr>
        <p:spPr>
          <a:xfrm>
            <a:off x="1403647" y="144894"/>
            <a:ext cx="4828799" cy="538609"/>
          </a:xfrm>
          <a:prstGeom prst="rect">
            <a:avLst/>
          </a:prstGeom>
          <a:ln w="3175">
            <a:miter lim="4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algn="r">
              <a:defRPr sz="1800" cap="all" spc="360">
                <a:latin typeface="+mn-lt"/>
                <a:ea typeface="+mn-ea"/>
                <a:cs typeface="+mn-cs"/>
                <a:sym typeface="Montserrat-Regular"/>
              </a:defRPr>
            </a:lvl1pPr>
          </a:lstStyle>
          <a:p>
            <a:pPr algn="ctr"/>
            <a:r>
              <a:rPr lang="ru-RU" sz="1500" b="1" dirty="0">
                <a:solidFill>
                  <a:srgbClr val="FFFFFF"/>
                </a:solidFill>
                <a:latin typeface="Montserrat-SemiBold"/>
              </a:rPr>
              <a:t>ПОКАЗАТЕЛЬ </a:t>
            </a:r>
          </a:p>
          <a:p>
            <a:pPr algn="ctr"/>
            <a:r>
              <a:rPr lang="ru-RU" sz="1500" b="1" dirty="0">
                <a:solidFill>
                  <a:srgbClr val="FFFFFF"/>
                </a:solidFill>
                <a:latin typeface="Montserrat-SemiBold"/>
              </a:rPr>
              <a:t>«ДОЛЯ ЗАКУПОК У </a:t>
            </a:r>
            <a:r>
              <a:rPr lang="ru-RU" sz="1500" b="1" dirty="0" smtClean="0">
                <a:solidFill>
                  <a:srgbClr val="FFFFFF"/>
                </a:solidFill>
                <a:latin typeface="Montserrat-SemiBold"/>
              </a:rPr>
              <a:t>СМП </a:t>
            </a:r>
            <a:r>
              <a:rPr lang="ru-RU" sz="1500" b="1" dirty="0">
                <a:solidFill>
                  <a:srgbClr val="FFFFFF"/>
                </a:solidFill>
                <a:latin typeface="Montserrat-SemiBold"/>
              </a:rPr>
              <a:t>(44-фз)»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B50BFF5-6B36-4C4C-BFC3-9F64FD8B3D7A}"/>
              </a:ext>
            </a:extLst>
          </p:cNvPr>
          <p:cNvSpPr/>
          <p:nvPr/>
        </p:nvSpPr>
        <p:spPr>
          <a:xfrm>
            <a:off x="6619790" y="440992"/>
            <a:ext cx="9525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1776AB"/>
                </a:solidFill>
                <a:latin typeface="Montserrat-SemiBold"/>
              </a:rPr>
              <a:t>ОИОГВ</a:t>
            </a:r>
            <a:endParaRPr lang="ru-RU" sz="1800" b="1" dirty="0">
              <a:solidFill>
                <a:srgbClr val="1776AB"/>
              </a:solidFill>
              <a:latin typeface="Montserrat-SemiBold"/>
            </a:endParaRPr>
          </a:p>
        </p:txBody>
      </p: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7F1C45A2-B659-4F79-9341-C2DBA2FCF856}"/>
              </a:ext>
            </a:extLst>
          </p:cNvPr>
          <p:cNvGrpSpPr/>
          <p:nvPr/>
        </p:nvGrpSpPr>
        <p:grpSpPr>
          <a:xfrm>
            <a:off x="3975252" y="1059582"/>
            <a:ext cx="1194804" cy="1260283"/>
            <a:chOff x="3738959" y="1537817"/>
            <a:chExt cx="1194804" cy="1260283"/>
          </a:xfrm>
        </p:grpSpPr>
        <p:sp>
          <p:nvSpPr>
            <p:cNvPr id="48" name="Freeform 153">
              <a:extLst>
                <a:ext uri="{FF2B5EF4-FFF2-40B4-BE49-F238E27FC236}">
                  <a16:creationId xmlns:a16="http://schemas.microsoft.com/office/drawing/2014/main" id="{430523D1-11AE-4D2E-A6F6-E358384A3382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4016202" y="2024400"/>
              <a:ext cx="917561" cy="773700"/>
            </a:xfrm>
            <a:custGeom>
              <a:avLst/>
              <a:gdLst>
                <a:gd name="T0" fmla="*/ 2396 w 3360"/>
                <a:gd name="T1" fmla="*/ 2404 h 2876"/>
                <a:gd name="T2" fmla="*/ 2377 w 3360"/>
                <a:gd name="T3" fmla="*/ 2641 h 2876"/>
                <a:gd name="T4" fmla="*/ 2576 w 3360"/>
                <a:gd name="T5" fmla="*/ 2763 h 2876"/>
                <a:gd name="T6" fmla="*/ 2775 w 3360"/>
                <a:gd name="T7" fmla="*/ 2641 h 2876"/>
                <a:gd name="T8" fmla="*/ 2756 w 3360"/>
                <a:gd name="T9" fmla="*/ 2404 h 2876"/>
                <a:gd name="T10" fmla="*/ 1288 w 3360"/>
                <a:gd name="T11" fmla="*/ 2312 h 2876"/>
                <a:gd name="T12" fmla="*/ 1089 w 3360"/>
                <a:gd name="T13" fmla="*/ 2434 h 2876"/>
                <a:gd name="T14" fmla="*/ 1107 w 3360"/>
                <a:gd name="T15" fmla="*/ 2671 h 2876"/>
                <a:gd name="T16" fmla="*/ 1324 w 3360"/>
                <a:gd name="T17" fmla="*/ 2760 h 2876"/>
                <a:gd name="T18" fmla="*/ 1501 w 3360"/>
                <a:gd name="T19" fmla="*/ 2609 h 2876"/>
                <a:gd name="T20" fmla="*/ 1447 w 3360"/>
                <a:gd name="T21" fmla="*/ 2378 h 2876"/>
                <a:gd name="T22" fmla="*/ 2352 w 3360"/>
                <a:gd name="T23" fmla="*/ 1973 h 2876"/>
                <a:gd name="T24" fmla="*/ 3111 w 3360"/>
                <a:gd name="T25" fmla="*/ 1970 h 2876"/>
                <a:gd name="T26" fmla="*/ 3246 w 3360"/>
                <a:gd name="T27" fmla="*/ 1834 h 2876"/>
                <a:gd name="T28" fmla="*/ 2240 w 3360"/>
                <a:gd name="T29" fmla="*/ 1579 h 2876"/>
                <a:gd name="T30" fmla="*/ 867 w 3360"/>
                <a:gd name="T31" fmla="*/ 1579 h 2876"/>
                <a:gd name="T32" fmla="*/ 3248 w 3360"/>
                <a:gd name="T33" fmla="*/ 1466 h 2876"/>
                <a:gd name="T34" fmla="*/ 2352 w 3360"/>
                <a:gd name="T35" fmla="*/ 1071 h 2876"/>
                <a:gd name="T36" fmla="*/ 1344 w 3360"/>
                <a:gd name="T37" fmla="*/ 1466 h 2876"/>
                <a:gd name="T38" fmla="*/ 1232 w 3360"/>
                <a:gd name="T39" fmla="*/ 1071 h 2876"/>
                <a:gd name="T40" fmla="*/ 1344 w 3360"/>
                <a:gd name="T41" fmla="*/ 564 h 2876"/>
                <a:gd name="T42" fmla="*/ 1232 w 3360"/>
                <a:gd name="T43" fmla="*/ 958 h 2876"/>
                <a:gd name="T44" fmla="*/ 2240 w 3360"/>
                <a:gd name="T45" fmla="*/ 563 h 2876"/>
                <a:gd name="T46" fmla="*/ 199 w 3360"/>
                <a:gd name="T47" fmla="*/ 116 h 2876"/>
                <a:gd name="T48" fmla="*/ 115 w 3360"/>
                <a:gd name="T49" fmla="*/ 251 h 2876"/>
                <a:gd name="T50" fmla="*/ 249 w 3360"/>
                <a:gd name="T51" fmla="*/ 336 h 2876"/>
                <a:gd name="T52" fmla="*/ 333 w 3360"/>
                <a:gd name="T53" fmla="*/ 200 h 2876"/>
                <a:gd name="T54" fmla="*/ 223 w 3360"/>
                <a:gd name="T55" fmla="*/ 0 h 2876"/>
                <a:gd name="T56" fmla="*/ 415 w 3360"/>
                <a:gd name="T57" fmla="*/ 108 h 2876"/>
                <a:gd name="T58" fmla="*/ 3357 w 3360"/>
                <a:gd name="T59" fmla="*/ 1846 h 2876"/>
                <a:gd name="T60" fmla="*/ 3199 w 3360"/>
                <a:gd name="T61" fmla="*/ 2059 h 2876"/>
                <a:gd name="T62" fmla="*/ 1848 w 3360"/>
                <a:gd name="T63" fmla="*/ 2087 h 2876"/>
                <a:gd name="T64" fmla="*/ 731 w 3360"/>
                <a:gd name="T65" fmla="*/ 2131 h 2876"/>
                <a:gd name="T66" fmla="*/ 685 w 3360"/>
                <a:gd name="T67" fmla="*/ 2321 h 2876"/>
                <a:gd name="T68" fmla="*/ 840 w 3360"/>
                <a:gd name="T69" fmla="*/ 2425 h 2876"/>
                <a:gd name="T70" fmla="*/ 1127 w 3360"/>
                <a:gd name="T71" fmla="*/ 2241 h 2876"/>
                <a:gd name="T72" fmla="*/ 1411 w 3360"/>
                <a:gd name="T73" fmla="*/ 2223 h 2876"/>
                <a:gd name="T74" fmla="*/ 1604 w 3360"/>
                <a:gd name="T75" fmla="*/ 2425 h 2876"/>
                <a:gd name="T76" fmla="*/ 2415 w 3360"/>
                <a:gd name="T77" fmla="*/ 2241 h 2876"/>
                <a:gd name="T78" fmla="*/ 2700 w 3360"/>
                <a:gd name="T79" fmla="*/ 2223 h 2876"/>
                <a:gd name="T80" fmla="*/ 2893 w 3360"/>
                <a:gd name="T81" fmla="*/ 2425 h 2876"/>
                <a:gd name="T82" fmla="*/ 3189 w 3360"/>
                <a:gd name="T83" fmla="*/ 2499 h 2876"/>
                <a:gd name="T84" fmla="*/ 2900 w 3360"/>
                <a:gd name="T85" fmla="*/ 2628 h 2876"/>
                <a:gd name="T86" fmla="*/ 2707 w 3360"/>
                <a:gd name="T87" fmla="*/ 2850 h 2876"/>
                <a:gd name="T88" fmla="*/ 2406 w 3360"/>
                <a:gd name="T89" fmla="*/ 2830 h 2876"/>
                <a:gd name="T90" fmla="*/ 2243 w 3360"/>
                <a:gd name="T91" fmla="*/ 2583 h 2876"/>
                <a:gd name="T92" fmla="*/ 1554 w 3360"/>
                <a:gd name="T93" fmla="*/ 2744 h 2876"/>
                <a:gd name="T94" fmla="*/ 1288 w 3360"/>
                <a:gd name="T95" fmla="*/ 2876 h 2876"/>
                <a:gd name="T96" fmla="*/ 1022 w 3360"/>
                <a:gd name="T97" fmla="*/ 2744 h 2876"/>
                <a:gd name="T98" fmla="*/ 801 w 3360"/>
                <a:gd name="T99" fmla="*/ 2535 h 2876"/>
                <a:gd name="T100" fmla="*/ 588 w 3360"/>
                <a:gd name="T101" fmla="*/ 2380 h 2876"/>
                <a:gd name="T102" fmla="*/ 599 w 3360"/>
                <a:gd name="T103" fmla="*/ 2115 h 2876"/>
                <a:gd name="T104" fmla="*/ 828 w 3360"/>
                <a:gd name="T105" fmla="*/ 1975 h 2876"/>
                <a:gd name="T106" fmla="*/ 540 w 3360"/>
                <a:gd name="T107" fmla="*/ 451 h 2876"/>
                <a:gd name="T108" fmla="*/ 349 w 3360"/>
                <a:gd name="T109" fmla="*/ 412 h 2876"/>
                <a:gd name="T110" fmla="*/ 121 w 3360"/>
                <a:gd name="T111" fmla="*/ 426 h 2876"/>
                <a:gd name="T112" fmla="*/ 0 w 3360"/>
                <a:gd name="T113" fmla="*/ 226 h 2876"/>
                <a:gd name="T114" fmla="*/ 121 w 3360"/>
                <a:gd name="T115" fmla="*/ 25 h 2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60" h="2876">
                  <a:moveTo>
                    <a:pt x="2576" y="2312"/>
                  </a:moveTo>
                  <a:lnTo>
                    <a:pt x="2540" y="2315"/>
                  </a:lnTo>
                  <a:lnTo>
                    <a:pt x="2505" y="2323"/>
                  </a:lnTo>
                  <a:lnTo>
                    <a:pt x="2473" y="2337"/>
                  </a:lnTo>
                  <a:lnTo>
                    <a:pt x="2444" y="2356"/>
                  </a:lnTo>
                  <a:lnTo>
                    <a:pt x="2418" y="2378"/>
                  </a:lnTo>
                  <a:lnTo>
                    <a:pt x="2396" y="2404"/>
                  </a:lnTo>
                  <a:lnTo>
                    <a:pt x="2377" y="2434"/>
                  </a:lnTo>
                  <a:lnTo>
                    <a:pt x="2364" y="2467"/>
                  </a:lnTo>
                  <a:lnTo>
                    <a:pt x="2355" y="2501"/>
                  </a:lnTo>
                  <a:lnTo>
                    <a:pt x="2352" y="2538"/>
                  </a:lnTo>
                  <a:lnTo>
                    <a:pt x="2355" y="2574"/>
                  </a:lnTo>
                  <a:lnTo>
                    <a:pt x="2364" y="2609"/>
                  </a:lnTo>
                  <a:lnTo>
                    <a:pt x="2377" y="2641"/>
                  </a:lnTo>
                  <a:lnTo>
                    <a:pt x="2396" y="2671"/>
                  </a:lnTo>
                  <a:lnTo>
                    <a:pt x="2418" y="2697"/>
                  </a:lnTo>
                  <a:lnTo>
                    <a:pt x="2444" y="2720"/>
                  </a:lnTo>
                  <a:lnTo>
                    <a:pt x="2473" y="2738"/>
                  </a:lnTo>
                  <a:lnTo>
                    <a:pt x="2505" y="2751"/>
                  </a:lnTo>
                  <a:lnTo>
                    <a:pt x="2540" y="2760"/>
                  </a:lnTo>
                  <a:lnTo>
                    <a:pt x="2576" y="2763"/>
                  </a:lnTo>
                  <a:lnTo>
                    <a:pt x="2612" y="2760"/>
                  </a:lnTo>
                  <a:lnTo>
                    <a:pt x="2646" y="2751"/>
                  </a:lnTo>
                  <a:lnTo>
                    <a:pt x="2679" y="2738"/>
                  </a:lnTo>
                  <a:lnTo>
                    <a:pt x="2709" y="2720"/>
                  </a:lnTo>
                  <a:lnTo>
                    <a:pt x="2735" y="2697"/>
                  </a:lnTo>
                  <a:lnTo>
                    <a:pt x="2756" y="2671"/>
                  </a:lnTo>
                  <a:lnTo>
                    <a:pt x="2775" y="2641"/>
                  </a:lnTo>
                  <a:lnTo>
                    <a:pt x="2789" y="2609"/>
                  </a:lnTo>
                  <a:lnTo>
                    <a:pt x="2797" y="2574"/>
                  </a:lnTo>
                  <a:lnTo>
                    <a:pt x="2800" y="2538"/>
                  </a:lnTo>
                  <a:lnTo>
                    <a:pt x="2797" y="2501"/>
                  </a:lnTo>
                  <a:lnTo>
                    <a:pt x="2789" y="2467"/>
                  </a:lnTo>
                  <a:lnTo>
                    <a:pt x="2775" y="2434"/>
                  </a:lnTo>
                  <a:lnTo>
                    <a:pt x="2756" y="2404"/>
                  </a:lnTo>
                  <a:lnTo>
                    <a:pt x="2735" y="2378"/>
                  </a:lnTo>
                  <a:lnTo>
                    <a:pt x="2709" y="2356"/>
                  </a:lnTo>
                  <a:lnTo>
                    <a:pt x="2679" y="2337"/>
                  </a:lnTo>
                  <a:lnTo>
                    <a:pt x="2646" y="2323"/>
                  </a:lnTo>
                  <a:lnTo>
                    <a:pt x="2612" y="2315"/>
                  </a:lnTo>
                  <a:lnTo>
                    <a:pt x="2576" y="2312"/>
                  </a:lnTo>
                  <a:close/>
                  <a:moveTo>
                    <a:pt x="1288" y="2312"/>
                  </a:moveTo>
                  <a:lnTo>
                    <a:pt x="1251" y="2315"/>
                  </a:lnTo>
                  <a:lnTo>
                    <a:pt x="1217" y="2323"/>
                  </a:lnTo>
                  <a:lnTo>
                    <a:pt x="1185" y="2337"/>
                  </a:lnTo>
                  <a:lnTo>
                    <a:pt x="1156" y="2356"/>
                  </a:lnTo>
                  <a:lnTo>
                    <a:pt x="1130" y="2378"/>
                  </a:lnTo>
                  <a:lnTo>
                    <a:pt x="1107" y="2404"/>
                  </a:lnTo>
                  <a:lnTo>
                    <a:pt x="1089" y="2434"/>
                  </a:lnTo>
                  <a:lnTo>
                    <a:pt x="1076" y="2467"/>
                  </a:lnTo>
                  <a:lnTo>
                    <a:pt x="1066" y="2501"/>
                  </a:lnTo>
                  <a:lnTo>
                    <a:pt x="1064" y="2538"/>
                  </a:lnTo>
                  <a:lnTo>
                    <a:pt x="1066" y="2574"/>
                  </a:lnTo>
                  <a:lnTo>
                    <a:pt x="1076" y="2609"/>
                  </a:lnTo>
                  <a:lnTo>
                    <a:pt x="1089" y="2641"/>
                  </a:lnTo>
                  <a:lnTo>
                    <a:pt x="1107" y="2671"/>
                  </a:lnTo>
                  <a:lnTo>
                    <a:pt x="1130" y="2697"/>
                  </a:lnTo>
                  <a:lnTo>
                    <a:pt x="1156" y="2720"/>
                  </a:lnTo>
                  <a:lnTo>
                    <a:pt x="1185" y="2738"/>
                  </a:lnTo>
                  <a:lnTo>
                    <a:pt x="1217" y="2751"/>
                  </a:lnTo>
                  <a:lnTo>
                    <a:pt x="1251" y="2760"/>
                  </a:lnTo>
                  <a:lnTo>
                    <a:pt x="1288" y="2763"/>
                  </a:lnTo>
                  <a:lnTo>
                    <a:pt x="1324" y="2760"/>
                  </a:lnTo>
                  <a:lnTo>
                    <a:pt x="1358" y="2751"/>
                  </a:lnTo>
                  <a:lnTo>
                    <a:pt x="1391" y="2738"/>
                  </a:lnTo>
                  <a:lnTo>
                    <a:pt x="1420" y="2720"/>
                  </a:lnTo>
                  <a:lnTo>
                    <a:pt x="1447" y="2697"/>
                  </a:lnTo>
                  <a:lnTo>
                    <a:pt x="1469" y="2671"/>
                  </a:lnTo>
                  <a:lnTo>
                    <a:pt x="1487" y="2641"/>
                  </a:lnTo>
                  <a:lnTo>
                    <a:pt x="1501" y="2609"/>
                  </a:lnTo>
                  <a:lnTo>
                    <a:pt x="1509" y="2574"/>
                  </a:lnTo>
                  <a:lnTo>
                    <a:pt x="1512" y="2538"/>
                  </a:lnTo>
                  <a:lnTo>
                    <a:pt x="1509" y="2501"/>
                  </a:lnTo>
                  <a:lnTo>
                    <a:pt x="1501" y="2467"/>
                  </a:lnTo>
                  <a:lnTo>
                    <a:pt x="1487" y="2434"/>
                  </a:lnTo>
                  <a:lnTo>
                    <a:pt x="1469" y="2404"/>
                  </a:lnTo>
                  <a:lnTo>
                    <a:pt x="1447" y="2378"/>
                  </a:lnTo>
                  <a:lnTo>
                    <a:pt x="1420" y="2356"/>
                  </a:lnTo>
                  <a:lnTo>
                    <a:pt x="1391" y="2337"/>
                  </a:lnTo>
                  <a:lnTo>
                    <a:pt x="1358" y="2323"/>
                  </a:lnTo>
                  <a:lnTo>
                    <a:pt x="1324" y="2315"/>
                  </a:lnTo>
                  <a:lnTo>
                    <a:pt x="1288" y="2312"/>
                  </a:lnTo>
                  <a:close/>
                  <a:moveTo>
                    <a:pt x="2352" y="1579"/>
                  </a:moveTo>
                  <a:lnTo>
                    <a:pt x="2352" y="1973"/>
                  </a:lnTo>
                  <a:lnTo>
                    <a:pt x="2744" y="1973"/>
                  </a:lnTo>
                  <a:lnTo>
                    <a:pt x="2744" y="1579"/>
                  </a:lnTo>
                  <a:lnTo>
                    <a:pt x="2352" y="1579"/>
                  </a:lnTo>
                  <a:close/>
                  <a:moveTo>
                    <a:pt x="2856" y="1579"/>
                  </a:moveTo>
                  <a:lnTo>
                    <a:pt x="2856" y="1973"/>
                  </a:lnTo>
                  <a:lnTo>
                    <a:pt x="3082" y="1973"/>
                  </a:lnTo>
                  <a:lnTo>
                    <a:pt x="3111" y="1970"/>
                  </a:lnTo>
                  <a:lnTo>
                    <a:pt x="3140" y="1962"/>
                  </a:lnTo>
                  <a:lnTo>
                    <a:pt x="3166" y="1950"/>
                  </a:lnTo>
                  <a:lnTo>
                    <a:pt x="3189" y="1933"/>
                  </a:lnTo>
                  <a:lnTo>
                    <a:pt x="3210" y="1913"/>
                  </a:lnTo>
                  <a:lnTo>
                    <a:pt x="3226" y="1890"/>
                  </a:lnTo>
                  <a:lnTo>
                    <a:pt x="3238" y="1863"/>
                  </a:lnTo>
                  <a:lnTo>
                    <a:pt x="3246" y="1834"/>
                  </a:lnTo>
                  <a:lnTo>
                    <a:pt x="3249" y="1804"/>
                  </a:lnTo>
                  <a:lnTo>
                    <a:pt x="3249" y="1579"/>
                  </a:lnTo>
                  <a:lnTo>
                    <a:pt x="2856" y="1579"/>
                  </a:lnTo>
                  <a:close/>
                  <a:moveTo>
                    <a:pt x="1848" y="1579"/>
                  </a:moveTo>
                  <a:lnTo>
                    <a:pt x="1848" y="1974"/>
                  </a:lnTo>
                  <a:lnTo>
                    <a:pt x="2240" y="1973"/>
                  </a:lnTo>
                  <a:lnTo>
                    <a:pt x="2240" y="1579"/>
                  </a:lnTo>
                  <a:lnTo>
                    <a:pt x="1848" y="1579"/>
                  </a:lnTo>
                  <a:close/>
                  <a:moveTo>
                    <a:pt x="1344" y="1579"/>
                  </a:moveTo>
                  <a:lnTo>
                    <a:pt x="1344" y="1974"/>
                  </a:lnTo>
                  <a:lnTo>
                    <a:pt x="1736" y="1974"/>
                  </a:lnTo>
                  <a:lnTo>
                    <a:pt x="1736" y="1579"/>
                  </a:lnTo>
                  <a:lnTo>
                    <a:pt x="1344" y="1579"/>
                  </a:lnTo>
                  <a:close/>
                  <a:moveTo>
                    <a:pt x="867" y="1579"/>
                  </a:moveTo>
                  <a:lnTo>
                    <a:pt x="943" y="1974"/>
                  </a:lnTo>
                  <a:lnTo>
                    <a:pt x="1232" y="1974"/>
                  </a:lnTo>
                  <a:lnTo>
                    <a:pt x="1232" y="1579"/>
                  </a:lnTo>
                  <a:lnTo>
                    <a:pt x="867" y="1579"/>
                  </a:lnTo>
                  <a:close/>
                  <a:moveTo>
                    <a:pt x="2856" y="1071"/>
                  </a:moveTo>
                  <a:lnTo>
                    <a:pt x="2856" y="1466"/>
                  </a:lnTo>
                  <a:lnTo>
                    <a:pt x="3248" y="1466"/>
                  </a:lnTo>
                  <a:lnTo>
                    <a:pt x="3248" y="1071"/>
                  </a:lnTo>
                  <a:lnTo>
                    <a:pt x="2856" y="1071"/>
                  </a:lnTo>
                  <a:close/>
                  <a:moveTo>
                    <a:pt x="2352" y="1071"/>
                  </a:moveTo>
                  <a:lnTo>
                    <a:pt x="2352" y="1466"/>
                  </a:lnTo>
                  <a:lnTo>
                    <a:pt x="2744" y="1466"/>
                  </a:lnTo>
                  <a:lnTo>
                    <a:pt x="2744" y="1071"/>
                  </a:lnTo>
                  <a:lnTo>
                    <a:pt x="2352" y="1071"/>
                  </a:lnTo>
                  <a:close/>
                  <a:moveTo>
                    <a:pt x="1848" y="1071"/>
                  </a:moveTo>
                  <a:lnTo>
                    <a:pt x="1848" y="1466"/>
                  </a:lnTo>
                  <a:lnTo>
                    <a:pt x="2240" y="1466"/>
                  </a:lnTo>
                  <a:lnTo>
                    <a:pt x="2240" y="1071"/>
                  </a:lnTo>
                  <a:lnTo>
                    <a:pt x="1848" y="1071"/>
                  </a:lnTo>
                  <a:close/>
                  <a:moveTo>
                    <a:pt x="1344" y="1071"/>
                  </a:moveTo>
                  <a:lnTo>
                    <a:pt x="1344" y="1466"/>
                  </a:lnTo>
                  <a:lnTo>
                    <a:pt x="1736" y="1466"/>
                  </a:lnTo>
                  <a:lnTo>
                    <a:pt x="1736" y="1071"/>
                  </a:lnTo>
                  <a:lnTo>
                    <a:pt x="1344" y="1071"/>
                  </a:lnTo>
                  <a:close/>
                  <a:moveTo>
                    <a:pt x="771" y="1071"/>
                  </a:moveTo>
                  <a:lnTo>
                    <a:pt x="846" y="1466"/>
                  </a:lnTo>
                  <a:lnTo>
                    <a:pt x="1232" y="1466"/>
                  </a:lnTo>
                  <a:lnTo>
                    <a:pt x="1232" y="1071"/>
                  </a:lnTo>
                  <a:lnTo>
                    <a:pt x="771" y="1071"/>
                  </a:lnTo>
                  <a:close/>
                  <a:moveTo>
                    <a:pt x="2352" y="564"/>
                  </a:moveTo>
                  <a:lnTo>
                    <a:pt x="2352" y="958"/>
                  </a:lnTo>
                  <a:lnTo>
                    <a:pt x="2744" y="958"/>
                  </a:lnTo>
                  <a:lnTo>
                    <a:pt x="2744" y="564"/>
                  </a:lnTo>
                  <a:lnTo>
                    <a:pt x="2352" y="564"/>
                  </a:lnTo>
                  <a:close/>
                  <a:moveTo>
                    <a:pt x="1344" y="564"/>
                  </a:moveTo>
                  <a:lnTo>
                    <a:pt x="1344" y="958"/>
                  </a:lnTo>
                  <a:lnTo>
                    <a:pt x="1736" y="958"/>
                  </a:lnTo>
                  <a:lnTo>
                    <a:pt x="1736" y="564"/>
                  </a:lnTo>
                  <a:lnTo>
                    <a:pt x="1344" y="564"/>
                  </a:lnTo>
                  <a:close/>
                  <a:moveTo>
                    <a:pt x="675" y="564"/>
                  </a:moveTo>
                  <a:lnTo>
                    <a:pt x="749" y="958"/>
                  </a:lnTo>
                  <a:lnTo>
                    <a:pt x="1232" y="958"/>
                  </a:lnTo>
                  <a:lnTo>
                    <a:pt x="1232" y="564"/>
                  </a:lnTo>
                  <a:lnTo>
                    <a:pt x="675" y="564"/>
                  </a:lnTo>
                  <a:close/>
                  <a:moveTo>
                    <a:pt x="2240" y="563"/>
                  </a:moveTo>
                  <a:lnTo>
                    <a:pt x="1848" y="564"/>
                  </a:lnTo>
                  <a:lnTo>
                    <a:pt x="1848" y="958"/>
                  </a:lnTo>
                  <a:lnTo>
                    <a:pt x="2240" y="958"/>
                  </a:lnTo>
                  <a:lnTo>
                    <a:pt x="2240" y="563"/>
                  </a:lnTo>
                  <a:close/>
                  <a:moveTo>
                    <a:pt x="3249" y="563"/>
                  </a:moveTo>
                  <a:lnTo>
                    <a:pt x="2856" y="563"/>
                  </a:lnTo>
                  <a:lnTo>
                    <a:pt x="2856" y="958"/>
                  </a:lnTo>
                  <a:lnTo>
                    <a:pt x="3249" y="958"/>
                  </a:lnTo>
                  <a:lnTo>
                    <a:pt x="3249" y="563"/>
                  </a:lnTo>
                  <a:close/>
                  <a:moveTo>
                    <a:pt x="223" y="113"/>
                  </a:moveTo>
                  <a:lnTo>
                    <a:pt x="199" y="116"/>
                  </a:lnTo>
                  <a:lnTo>
                    <a:pt x="175" y="124"/>
                  </a:lnTo>
                  <a:lnTo>
                    <a:pt x="154" y="138"/>
                  </a:lnTo>
                  <a:lnTo>
                    <a:pt x="136" y="155"/>
                  </a:lnTo>
                  <a:lnTo>
                    <a:pt x="124" y="175"/>
                  </a:lnTo>
                  <a:lnTo>
                    <a:pt x="115" y="200"/>
                  </a:lnTo>
                  <a:lnTo>
                    <a:pt x="112" y="226"/>
                  </a:lnTo>
                  <a:lnTo>
                    <a:pt x="115" y="251"/>
                  </a:lnTo>
                  <a:lnTo>
                    <a:pt x="124" y="275"/>
                  </a:lnTo>
                  <a:lnTo>
                    <a:pt x="136" y="296"/>
                  </a:lnTo>
                  <a:lnTo>
                    <a:pt x="154" y="314"/>
                  </a:lnTo>
                  <a:lnTo>
                    <a:pt x="175" y="327"/>
                  </a:lnTo>
                  <a:lnTo>
                    <a:pt x="199" y="336"/>
                  </a:lnTo>
                  <a:lnTo>
                    <a:pt x="223" y="339"/>
                  </a:lnTo>
                  <a:lnTo>
                    <a:pt x="249" y="336"/>
                  </a:lnTo>
                  <a:lnTo>
                    <a:pt x="273" y="327"/>
                  </a:lnTo>
                  <a:lnTo>
                    <a:pt x="294" y="314"/>
                  </a:lnTo>
                  <a:lnTo>
                    <a:pt x="312" y="296"/>
                  </a:lnTo>
                  <a:lnTo>
                    <a:pt x="324" y="275"/>
                  </a:lnTo>
                  <a:lnTo>
                    <a:pt x="333" y="251"/>
                  </a:lnTo>
                  <a:lnTo>
                    <a:pt x="336" y="226"/>
                  </a:lnTo>
                  <a:lnTo>
                    <a:pt x="333" y="200"/>
                  </a:lnTo>
                  <a:lnTo>
                    <a:pt x="324" y="175"/>
                  </a:lnTo>
                  <a:lnTo>
                    <a:pt x="312" y="155"/>
                  </a:lnTo>
                  <a:lnTo>
                    <a:pt x="294" y="138"/>
                  </a:lnTo>
                  <a:lnTo>
                    <a:pt x="273" y="124"/>
                  </a:lnTo>
                  <a:lnTo>
                    <a:pt x="249" y="116"/>
                  </a:lnTo>
                  <a:lnTo>
                    <a:pt x="223" y="113"/>
                  </a:lnTo>
                  <a:close/>
                  <a:moveTo>
                    <a:pt x="223" y="0"/>
                  </a:moveTo>
                  <a:lnTo>
                    <a:pt x="258" y="3"/>
                  </a:lnTo>
                  <a:lnTo>
                    <a:pt x="290" y="10"/>
                  </a:lnTo>
                  <a:lnTo>
                    <a:pt x="321" y="22"/>
                  </a:lnTo>
                  <a:lnTo>
                    <a:pt x="349" y="38"/>
                  </a:lnTo>
                  <a:lnTo>
                    <a:pt x="374" y="58"/>
                  </a:lnTo>
                  <a:lnTo>
                    <a:pt x="396" y="82"/>
                  </a:lnTo>
                  <a:lnTo>
                    <a:pt x="415" y="108"/>
                  </a:lnTo>
                  <a:lnTo>
                    <a:pt x="429" y="138"/>
                  </a:lnTo>
                  <a:lnTo>
                    <a:pt x="440" y="169"/>
                  </a:lnTo>
                  <a:lnTo>
                    <a:pt x="608" y="169"/>
                  </a:lnTo>
                  <a:lnTo>
                    <a:pt x="654" y="451"/>
                  </a:lnTo>
                  <a:lnTo>
                    <a:pt x="3360" y="451"/>
                  </a:lnTo>
                  <a:lnTo>
                    <a:pt x="3360" y="1804"/>
                  </a:lnTo>
                  <a:lnTo>
                    <a:pt x="3357" y="1846"/>
                  </a:lnTo>
                  <a:lnTo>
                    <a:pt x="3349" y="1886"/>
                  </a:lnTo>
                  <a:lnTo>
                    <a:pt x="3334" y="1923"/>
                  </a:lnTo>
                  <a:lnTo>
                    <a:pt x="3316" y="1958"/>
                  </a:lnTo>
                  <a:lnTo>
                    <a:pt x="3292" y="1989"/>
                  </a:lnTo>
                  <a:lnTo>
                    <a:pt x="3265" y="2017"/>
                  </a:lnTo>
                  <a:lnTo>
                    <a:pt x="3234" y="2041"/>
                  </a:lnTo>
                  <a:lnTo>
                    <a:pt x="3199" y="2059"/>
                  </a:lnTo>
                  <a:lnTo>
                    <a:pt x="3162" y="2074"/>
                  </a:lnTo>
                  <a:lnTo>
                    <a:pt x="3122" y="2082"/>
                  </a:lnTo>
                  <a:lnTo>
                    <a:pt x="3082" y="2086"/>
                  </a:lnTo>
                  <a:lnTo>
                    <a:pt x="2856" y="2086"/>
                  </a:lnTo>
                  <a:lnTo>
                    <a:pt x="2856" y="2086"/>
                  </a:lnTo>
                  <a:lnTo>
                    <a:pt x="1848" y="2086"/>
                  </a:lnTo>
                  <a:lnTo>
                    <a:pt x="1848" y="2087"/>
                  </a:lnTo>
                  <a:lnTo>
                    <a:pt x="1241" y="2087"/>
                  </a:lnTo>
                  <a:lnTo>
                    <a:pt x="898" y="2087"/>
                  </a:lnTo>
                  <a:lnTo>
                    <a:pt x="850" y="2087"/>
                  </a:lnTo>
                  <a:lnTo>
                    <a:pt x="817" y="2090"/>
                  </a:lnTo>
                  <a:lnTo>
                    <a:pt x="786" y="2098"/>
                  </a:lnTo>
                  <a:lnTo>
                    <a:pt x="757" y="2112"/>
                  </a:lnTo>
                  <a:lnTo>
                    <a:pt x="731" y="2131"/>
                  </a:lnTo>
                  <a:lnTo>
                    <a:pt x="709" y="2153"/>
                  </a:lnTo>
                  <a:lnTo>
                    <a:pt x="691" y="2179"/>
                  </a:lnTo>
                  <a:lnTo>
                    <a:pt x="679" y="2207"/>
                  </a:lnTo>
                  <a:lnTo>
                    <a:pt x="672" y="2238"/>
                  </a:lnTo>
                  <a:lnTo>
                    <a:pt x="672" y="2267"/>
                  </a:lnTo>
                  <a:lnTo>
                    <a:pt x="677" y="2295"/>
                  </a:lnTo>
                  <a:lnTo>
                    <a:pt x="685" y="2321"/>
                  </a:lnTo>
                  <a:lnTo>
                    <a:pt x="698" y="2346"/>
                  </a:lnTo>
                  <a:lnTo>
                    <a:pt x="715" y="2368"/>
                  </a:lnTo>
                  <a:lnTo>
                    <a:pt x="736" y="2388"/>
                  </a:lnTo>
                  <a:lnTo>
                    <a:pt x="760" y="2404"/>
                  </a:lnTo>
                  <a:lnTo>
                    <a:pt x="785" y="2415"/>
                  </a:lnTo>
                  <a:lnTo>
                    <a:pt x="812" y="2422"/>
                  </a:lnTo>
                  <a:lnTo>
                    <a:pt x="840" y="2425"/>
                  </a:lnTo>
                  <a:lnTo>
                    <a:pt x="972" y="2425"/>
                  </a:lnTo>
                  <a:lnTo>
                    <a:pt x="987" y="2386"/>
                  </a:lnTo>
                  <a:lnTo>
                    <a:pt x="1008" y="2350"/>
                  </a:lnTo>
                  <a:lnTo>
                    <a:pt x="1032" y="2318"/>
                  </a:lnTo>
                  <a:lnTo>
                    <a:pt x="1061" y="2289"/>
                  </a:lnTo>
                  <a:lnTo>
                    <a:pt x="1092" y="2263"/>
                  </a:lnTo>
                  <a:lnTo>
                    <a:pt x="1127" y="2241"/>
                  </a:lnTo>
                  <a:lnTo>
                    <a:pt x="1164" y="2223"/>
                  </a:lnTo>
                  <a:lnTo>
                    <a:pt x="1204" y="2210"/>
                  </a:lnTo>
                  <a:lnTo>
                    <a:pt x="1245" y="2202"/>
                  </a:lnTo>
                  <a:lnTo>
                    <a:pt x="1288" y="2199"/>
                  </a:lnTo>
                  <a:lnTo>
                    <a:pt x="1331" y="2202"/>
                  </a:lnTo>
                  <a:lnTo>
                    <a:pt x="1372" y="2210"/>
                  </a:lnTo>
                  <a:lnTo>
                    <a:pt x="1411" y="2223"/>
                  </a:lnTo>
                  <a:lnTo>
                    <a:pt x="1449" y="2241"/>
                  </a:lnTo>
                  <a:lnTo>
                    <a:pt x="1483" y="2263"/>
                  </a:lnTo>
                  <a:lnTo>
                    <a:pt x="1515" y="2289"/>
                  </a:lnTo>
                  <a:lnTo>
                    <a:pt x="1544" y="2318"/>
                  </a:lnTo>
                  <a:lnTo>
                    <a:pt x="1567" y="2350"/>
                  </a:lnTo>
                  <a:lnTo>
                    <a:pt x="1588" y="2386"/>
                  </a:lnTo>
                  <a:lnTo>
                    <a:pt x="1604" y="2425"/>
                  </a:lnTo>
                  <a:lnTo>
                    <a:pt x="2260" y="2425"/>
                  </a:lnTo>
                  <a:lnTo>
                    <a:pt x="2275" y="2386"/>
                  </a:lnTo>
                  <a:lnTo>
                    <a:pt x="2296" y="2350"/>
                  </a:lnTo>
                  <a:lnTo>
                    <a:pt x="2321" y="2318"/>
                  </a:lnTo>
                  <a:lnTo>
                    <a:pt x="2349" y="2289"/>
                  </a:lnTo>
                  <a:lnTo>
                    <a:pt x="2380" y="2263"/>
                  </a:lnTo>
                  <a:lnTo>
                    <a:pt x="2415" y="2241"/>
                  </a:lnTo>
                  <a:lnTo>
                    <a:pt x="2452" y="2223"/>
                  </a:lnTo>
                  <a:lnTo>
                    <a:pt x="2491" y="2210"/>
                  </a:lnTo>
                  <a:lnTo>
                    <a:pt x="2533" y="2202"/>
                  </a:lnTo>
                  <a:lnTo>
                    <a:pt x="2576" y="2199"/>
                  </a:lnTo>
                  <a:lnTo>
                    <a:pt x="2619" y="2202"/>
                  </a:lnTo>
                  <a:lnTo>
                    <a:pt x="2661" y="2210"/>
                  </a:lnTo>
                  <a:lnTo>
                    <a:pt x="2700" y="2223"/>
                  </a:lnTo>
                  <a:lnTo>
                    <a:pt x="2737" y="2241"/>
                  </a:lnTo>
                  <a:lnTo>
                    <a:pt x="2772" y="2263"/>
                  </a:lnTo>
                  <a:lnTo>
                    <a:pt x="2803" y="2289"/>
                  </a:lnTo>
                  <a:lnTo>
                    <a:pt x="2831" y="2318"/>
                  </a:lnTo>
                  <a:lnTo>
                    <a:pt x="2856" y="2350"/>
                  </a:lnTo>
                  <a:lnTo>
                    <a:pt x="2876" y="2386"/>
                  </a:lnTo>
                  <a:lnTo>
                    <a:pt x="2893" y="2425"/>
                  </a:lnTo>
                  <a:lnTo>
                    <a:pt x="3136" y="2425"/>
                  </a:lnTo>
                  <a:lnTo>
                    <a:pt x="3154" y="2428"/>
                  </a:lnTo>
                  <a:lnTo>
                    <a:pt x="3169" y="2435"/>
                  </a:lnTo>
                  <a:lnTo>
                    <a:pt x="3182" y="2448"/>
                  </a:lnTo>
                  <a:lnTo>
                    <a:pt x="3189" y="2463"/>
                  </a:lnTo>
                  <a:lnTo>
                    <a:pt x="3192" y="2481"/>
                  </a:lnTo>
                  <a:lnTo>
                    <a:pt x="3189" y="2499"/>
                  </a:lnTo>
                  <a:lnTo>
                    <a:pt x="3182" y="2515"/>
                  </a:lnTo>
                  <a:lnTo>
                    <a:pt x="3169" y="2526"/>
                  </a:lnTo>
                  <a:lnTo>
                    <a:pt x="3154" y="2535"/>
                  </a:lnTo>
                  <a:lnTo>
                    <a:pt x="3136" y="2538"/>
                  </a:lnTo>
                  <a:lnTo>
                    <a:pt x="2911" y="2538"/>
                  </a:lnTo>
                  <a:lnTo>
                    <a:pt x="2909" y="2583"/>
                  </a:lnTo>
                  <a:lnTo>
                    <a:pt x="2900" y="2628"/>
                  </a:lnTo>
                  <a:lnTo>
                    <a:pt x="2885" y="2669"/>
                  </a:lnTo>
                  <a:lnTo>
                    <a:pt x="2866" y="2708"/>
                  </a:lnTo>
                  <a:lnTo>
                    <a:pt x="2842" y="2744"/>
                  </a:lnTo>
                  <a:lnTo>
                    <a:pt x="2814" y="2776"/>
                  </a:lnTo>
                  <a:lnTo>
                    <a:pt x="2781" y="2806"/>
                  </a:lnTo>
                  <a:lnTo>
                    <a:pt x="2745" y="2830"/>
                  </a:lnTo>
                  <a:lnTo>
                    <a:pt x="2707" y="2850"/>
                  </a:lnTo>
                  <a:lnTo>
                    <a:pt x="2665" y="2863"/>
                  </a:lnTo>
                  <a:lnTo>
                    <a:pt x="2621" y="2873"/>
                  </a:lnTo>
                  <a:lnTo>
                    <a:pt x="2576" y="2876"/>
                  </a:lnTo>
                  <a:lnTo>
                    <a:pt x="2531" y="2873"/>
                  </a:lnTo>
                  <a:lnTo>
                    <a:pt x="2487" y="2863"/>
                  </a:lnTo>
                  <a:lnTo>
                    <a:pt x="2446" y="2850"/>
                  </a:lnTo>
                  <a:lnTo>
                    <a:pt x="2406" y="2830"/>
                  </a:lnTo>
                  <a:lnTo>
                    <a:pt x="2371" y="2806"/>
                  </a:lnTo>
                  <a:lnTo>
                    <a:pt x="2339" y="2776"/>
                  </a:lnTo>
                  <a:lnTo>
                    <a:pt x="2311" y="2744"/>
                  </a:lnTo>
                  <a:lnTo>
                    <a:pt x="2286" y="2708"/>
                  </a:lnTo>
                  <a:lnTo>
                    <a:pt x="2267" y="2669"/>
                  </a:lnTo>
                  <a:lnTo>
                    <a:pt x="2252" y="2628"/>
                  </a:lnTo>
                  <a:lnTo>
                    <a:pt x="2243" y="2583"/>
                  </a:lnTo>
                  <a:lnTo>
                    <a:pt x="2240" y="2538"/>
                  </a:lnTo>
                  <a:lnTo>
                    <a:pt x="1624" y="2538"/>
                  </a:lnTo>
                  <a:lnTo>
                    <a:pt x="1620" y="2583"/>
                  </a:lnTo>
                  <a:lnTo>
                    <a:pt x="1612" y="2628"/>
                  </a:lnTo>
                  <a:lnTo>
                    <a:pt x="1598" y="2669"/>
                  </a:lnTo>
                  <a:lnTo>
                    <a:pt x="1578" y="2708"/>
                  </a:lnTo>
                  <a:lnTo>
                    <a:pt x="1554" y="2744"/>
                  </a:lnTo>
                  <a:lnTo>
                    <a:pt x="1526" y="2776"/>
                  </a:lnTo>
                  <a:lnTo>
                    <a:pt x="1494" y="2806"/>
                  </a:lnTo>
                  <a:lnTo>
                    <a:pt x="1457" y="2830"/>
                  </a:lnTo>
                  <a:lnTo>
                    <a:pt x="1419" y="2850"/>
                  </a:lnTo>
                  <a:lnTo>
                    <a:pt x="1377" y="2863"/>
                  </a:lnTo>
                  <a:lnTo>
                    <a:pt x="1334" y="2873"/>
                  </a:lnTo>
                  <a:lnTo>
                    <a:pt x="1288" y="2876"/>
                  </a:lnTo>
                  <a:lnTo>
                    <a:pt x="1242" y="2873"/>
                  </a:lnTo>
                  <a:lnTo>
                    <a:pt x="1198" y="2863"/>
                  </a:lnTo>
                  <a:lnTo>
                    <a:pt x="1157" y="2850"/>
                  </a:lnTo>
                  <a:lnTo>
                    <a:pt x="1118" y="2830"/>
                  </a:lnTo>
                  <a:lnTo>
                    <a:pt x="1083" y="2806"/>
                  </a:lnTo>
                  <a:lnTo>
                    <a:pt x="1051" y="2776"/>
                  </a:lnTo>
                  <a:lnTo>
                    <a:pt x="1022" y="2744"/>
                  </a:lnTo>
                  <a:lnTo>
                    <a:pt x="998" y="2708"/>
                  </a:lnTo>
                  <a:lnTo>
                    <a:pt x="978" y="2669"/>
                  </a:lnTo>
                  <a:lnTo>
                    <a:pt x="964" y="2628"/>
                  </a:lnTo>
                  <a:lnTo>
                    <a:pt x="955" y="2583"/>
                  </a:lnTo>
                  <a:lnTo>
                    <a:pt x="952" y="2538"/>
                  </a:lnTo>
                  <a:lnTo>
                    <a:pt x="840" y="2538"/>
                  </a:lnTo>
                  <a:lnTo>
                    <a:pt x="801" y="2535"/>
                  </a:lnTo>
                  <a:lnTo>
                    <a:pt x="763" y="2526"/>
                  </a:lnTo>
                  <a:lnTo>
                    <a:pt x="727" y="2513"/>
                  </a:lnTo>
                  <a:lnTo>
                    <a:pt x="692" y="2495"/>
                  </a:lnTo>
                  <a:lnTo>
                    <a:pt x="661" y="2472"/>
                  </a:lnTo>
                  <a:lnTo>
                    <a:pt x="632" y="2445"/>
                  </a:lnTo>
                  <a:lnTo>
                    <a:pt x="608" y="2413"/>
                  </a:lnTo>
                  <a:lnTo>
                    <a:pt x="588" y="2380"/>
                  </a:lnTo>
                  <a:lnTo>
                    <a:pt x="574" y="2343"/>
                  </a:lnTo>
                  <a:lnTo>
                    <a:pt x="564" y="2305"/>
                  </a:lnTo>
                  <a:lnTo>
                    <a:pt x="560" y="2267"/>
                  </a:lnTo>
                  <a:lnTo>
                    <a:pt x="561" y="2227"/>
                  </a:lnTo>
                  <a:lnTo>
                    <a:pt x="569" y="2187"/>
                  </a:lnTo>
                  <a:lnTo>
                    <a:pt x="581" y="2149"/>
                  </a:lnTo>
                  <a:lnTo>
                    <a:pt x="599" y="2115"/>
                  </a:lnTo>
                  <a:lnTo>
                    <a:pt x="622" y="2082"/>
                  </a:lnTo>
                  <a:lnTo>
                    <a:pt x="649" y="2054"/>
                  </a:lnTo>
                  <a:lnTo>
                    <a:pt x="679" y="2029"/>
                  </a:lnTo>
                  <a:lnTo>
                    <a:pt x="712" y="2008"/>
                  </a:lnTo>
                  <a:lnTo>
                    <a:pt x="748" y="1991"/>
                  </a:lnTo>
                  <a:lnTo>
                    <a:pt x="788" y="1980"/>
                  </a:lnTo>
                  <a:lnTo>
                    <a:pt x="828" y="1975"/>
                  </a:lnTo>
                  <a:lnTo>
                    <a:pt x="754" y="1579"/>
                  </a:lnTo>
                  <a:lnTo>
                    <a:pt x="754" y="1579"/>
                  </a:lnTo>
                  <a:lnTo>
                    <a:pt x="694" y="1271"/>
                  </a:lnTo>
                  <a:lnTo>
                    <a:pt x="551" y="517"/>
                  </a:lnTo>
                  <a:lnTo>
                    <a:pt x="551" y="517"/>
                  </a:lnTo>
                  <a:lnTo>
                    <a:pt x="539" y="451"/>
                  </a:lnTo>
                  <a:lnTo>
                    <a:pt x="540" y="451"/>
                  </a:lnTo>
                  <a:lnTo>
                    <a:pt x="512" y="282"/>
                  </a:lnTo>
                  <a:lnTo>
                    <a:pt x="440" y="282"/>
                  </a:lnTo>
                  <a:lnTo>
                    <a:pt x="429" y="313"/>
                  </a:lnTo>
                  <a:lnTo>
                    <a:pt x="415" y="342"/>
                  </a:lnTo>
                  <a:lnTo>
                    <a:pt x="396" y="369"/>
                  </a:lnTo>
                  <a:lnTo>
                    <a:pt x="374" y="392"/>
                  </a:lnTo>
                  <a:lnTo>
                    <a:pt x="349" y="412"/>
                  </a:lnTo>
                  <a:lnTo>
                    <a:pt x="321" y="429"/>
                  </a:lnTo>
                  <a:lnTo>
                    <a:pt x="290" y="440"/>
                  </a:lnTo>
                  <a:lnTo>
                    <a:pt x="258" y="449"/>
                  </a:lnTo>
                  <a:lnTo>
                    <a:pt x="223" y="451"/>
                  </a:lnTo>
                  <a:lnTo>
                    <a:pt x="188" y="448"/>
                  </a:lnTo>
                  <a:lnTo>
                    <a:pt x="153" y="439"/>
                  </a:lnTo>
                  <a:lnTo>
                    <a:pt x="121" y="426"/>
                  </a:lnTo>
                  <a:lnTo>
                    <a:pt x="91" y="407"/>
                  </a:lnTo>
                  <a:lnTo>
                    <a:pt x="65" y="385"/>
                  </a:lnTo>
                  <a:lnTo>
                    <a:pt x="44" y="359"/>
                  </a:lnTo>
                  <a:lnTo>
                    <a:pt x="25" y="329"/>
                  </a:lnTo>
                  <a:lnTo>
                    <a:pt x="11" y="297"/>
                  </a:lnTo>
                  <a:lnTo>
                    <a:pt x="3" y="262"/>
                  </a:lnTo>
                  <a:lnTo>
                    <a:pt x="0" y="226"/>
                  </a:lnTo>
                  <a:lnTo>
                    <a:pt x="3" y="189"/>
                  </a:lnTo>
                  <a:lnTo>
                    <a:pt x="11" y="155"/>
                  </a:lnTo>
                  <a:lnTo>
                    <a:pt x="25" y="122"/>
                  </a:lnTo>
                  <a:lnTo>
                    <a:pt x="44" y="92"/>
                  </a:lnTo>
                  <a:lnTo>
                    <a:pt x="65" y="66"/>
                  </a:lnTo>
                  <a:lnTo>
                    <a:pt x="91" y="44"/>
                  </a:lnTo>
                  <a:lnTo>
                    <a:pt x="121" y="25"/>
                  </a:lnTo>
                  <a:lnTo>
                    <a:pt x="153" y="11"/>
                  </a:lnTo>
                  <a:lnTo>
                    <a:pt x="188" y="3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2A384D"/>
            </a:solidFill>
            <a:ln w="0">
              <a:solidFill>
                <a:srgbClr val="2A384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id="{484AFA50-DBB4-4350-BF72-FE4BBE986ED9}"/>
                </a:ext>
              </a:extLst>
            </p:cNvPr>
            <p:cNvSpPr/>
            <p:nvPr/>
          </p:nvSpPr>
          <p:spPr>
            <a:xfrm>
              <a:off x="3823772" y="1650496"/>
              <a:ext cx="792000" cy="79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6" name="Группа 55">
              <a:extLst>
                <a:ext uri="{FF2B5EF4-FFF2-40B4-BE49-F238E27FC236}">
                  <a16:creationId xmlns:a16="http://schemas.microsoft.com/office/drawing/2014/main" id="{D6318C3D-26D8-44BB-A0C4-D4087ADF86F2}"/>
                </a:ext>
              </a:extLst>
            </p:cNvPr>
            <p:cNvGrpSpPr/>
            <p:nvPr/>
          </p:nvGrpSpPr>
          <p:grpSpPr>
            <a:xfrm>
              <a:off x="3738959" y="1537817"/>
              <a:ext cx="876813" cy="908401"/>
              <a:chOff x="3963070" y="999231"/>
              <a:chExt cx="876813" cy="908401"/>
            </a:xfrm>
          </p:grpSpPr>
          <p:grpSp>
            <p:nvGrpSpPr>
              <p:cNvPr id="57" name="Группа 56">
                <a:extLst>
                  <a:ext uri="{FF2B5EF4-FFF2-40B4-BE49-F238E27FC236}">
                    <a16:creationId xmlns:a16="http://schemas.microsoft.com/office/drawing/2014/main" id="{91B6D07D-DB38-4C70-86A0-D94D3A155DBD}"/>
                  </a:ext>
                </a:extLst>
              </p:cNvPr>
              <p:cNvGrpSpPr/>
              <p:nvPr/>
            </p:nvGrpSpPr>
            <p:grpSpPr>
              <a:xfrm>
                <a:off x="3963070" y="1110533"/>
                <a:ext cx="869663" cy="797099"/>
                <a:chOff x="-1296155" y="922252"/>
                <a:chExt cx="432000" cy="432000"/>
              </a:xfrm>
            </p:grpSpPr>
            <p:sp>
              <p:nvSpPr>
                <p:cNvPr id="59" name="Овал 58">
                  <a:extLst>
                    <a:ext uri="{FF2B5EF4-FFF2-40B4-BE49-F238E27FC236}">
                      <a16:creationId xmlns:a16="http://schemas.microsoft.com/office/drawing/2014/main" id="{E6BBD909-E4E3-40D9-A366-42265349BBF7}"/>
                    </a:ext>
                  </a:extLst>
                </p:cNvPr>
                <p:cNvSpPr/>
                <p:nvPr/>
              </p:nvSpPr>
              <p:spPr>
                <a:xfrm>
                  <a:off x="-1296155" y="922252"/>
                  <a:ext cx="432000" cy="432000"/>
                </a:xfrm>
                <a:prstGeom prst="ellipse">
                  <a:avLst/>
                </a:prstGeom>
                <a:solidFill>
                  <a:srgbClr val="D0D2D4">
                    <a:alpha val="50196"/>
                  </a:srgbClr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0" name="Google Shape;316;p13">
                  <a:extLst>
                    <a:ext uri="{FF2B5EF4-FFF2-40B4-BE49-F238E27FC236}">
                      <a16:creationId xmlns:a16="http://schemas.microsoft.com/office/drawing/2014/main" id="{B532A6CC-AD6F-4842-A17E-86A006966D9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-1256604" y="958980"/>
                  <a:ext cx="360000" cy="360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0" tIns="0" rIns="0" bIns="0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9pPr>
                </a:lstStyle>
                <a:p>
                  <a:pPr algn="ctr"/>
                  <a:r>
                    <a:rPr lang="ru-RU" sz="2800" dirty="0">
                      <a:solidFill>
                        <a:srgbClr val="2A384D"/>
                      </a:solidFill>
                      <a:latin typeface="Montserrat" panose="020B0604020202020204" charset="-52"/>
                    </a:rPr>
                    <a:t>40%</a:t>
                  </a:r>
                </a:p>
              </p:txBody>
            </p:sp>
          </p:grpSp>
          <p:sp>
            <p:nvSpPr>
              <p:cNvPr id="58" name="Прямоугольник 57">
                <a:extLst>
                  <a:ext uri="{FF2B5EF4-FFF2-40B4-BE49-F238E27FC236}">
                    <a16:creationId xmlns:a16="http://schemas.microsoft.com/office/drawing/2014/main" id="{7BF28CF7-ADAD-4FD3-87E7-D03C4A09A326}"/>
                  </a:ext>
                </a:extLst>
              </p:cNvPr>
              <p:cNvSpPr/>
              <p:nvPr/>
            </p:nvSpPr>
            <p:spPr>
              <a:xfrm rot="182134">
                <a:off x="3970220" y="999231"/>
                <a:ext cx="869663" cy="565963"/>
              </a:xfrm>
              <a:prstGeom prst="rect">
                <a:avLst/>
              </a:prstGeom>
              <a:noFill/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wrap="none" lIns="91440" tIns="45720" rIns="91440" bIns="45720">
                <a:prstTxWarp prst="textArchUp">
                  <a:avLst>
                    <a:gd name="adj" fmla="val 5518976"/>
                  </a:avLst>
                </a:prstTxWarp>
                <a:spAutoFit/>
              </a:bodyPr>
              <a:lstStyle/>
              <a:p>
                <a:pPr algn="ctr"/>
                <a:r>
                  <a:rPr lang="ru-RU" sz="2400" b="1" cap="none" spc="0" dirty="0">
                    <a:ln w="0"/>
                    <a:solidFill>
                      <a:srgbClr val="2A384D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Montserrat Light" panose="020B0604020202020204" charset="-52"/>
                  </a:rPr>
                  <a:t>ЦЕЛЬ</a:t>
                </a:r>
              </a:p>
            </p:txBody>
          </p:sp>
        </p:grpSp>
      </p:grpSp>
      <p:graphicFrame>
        <p:nvGraphicFramePr>
          <p:cNvPr id="36" name="Таблица 6">
            <a:extLst>
              <a:ext uri="{FF2B5EF4-FFF2-40B4-BE49-F238E27FC236}">
                <a16:creationId xmlns:a16="http://schemas.microsoft.com/office/drawing/2014/main" id="{679DD7F3-BFC9-4751-A8E6-59426A930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362628"/>
              </p:ext>
            </p:extLst>
          </p:nvPr>
        </p:nvGraphicFramePr>
        <p:xfrm>
          <a:off x="5356022" y="1464391"/>
          <a:ext cx="3600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946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  <a:gridCol w="775054">
                  <a:extLst>
                    <a:ext uri="{9D8B030D-6E8A-4147-A177-3AD203B41FA5}">
                      <a16:colId xmlns:a16="http://schemas.microsoft.com/office/drawing/2014/main" val="1533377881"/>
                    </a:ext>
                  </a:extLst>
                </a:gridCol>
              </a:tblGrid>
              <a:tr h="2952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2A384D"/>
                          </a:solidFill>
                          <a:latin typeface="Montserrat-SemiBold"/>
                        </a:rPr>
                        <a:t>ТОП ЛИДЕРОВ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Минспорта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100,0 %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Минэконом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100,0 %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885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Миннауки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99,6 %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6888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Минкульт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99,6 %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6036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делам</a:t>
                      </a:r>
                      <a:r>
                        <a:rPr lang="ru-RU" sz="1000" b="1" baseline="0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ЗАГС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89,7 %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896026"/>
                  </a:ext>
                </a:extLst>
              </a:tr>
            </a:tbl>
          </a:graphicData>
        </a:graphic>
      </p:graphicFrame>
      <p:graphicFrame>
        <p:nvGraphicFramePr>
          <p:cNvPr id="37" name="Таблица 6">
            <a:extLst>
              <a:ext uri="{FF2B5EF4-FFF2-40B4-BE49-F238E27FC236}">
                <a16:creationId xmlns:a16="http://schemas.microsoft.com/office/drawing/2014/main" id="{B7D67771-4B55-476B-BC8D-0BDD77DB82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725022"/>
              </p:ext>
            </p:extLst>
          </p:nvPr>
        </p:nvGraphicFramePr>
        <p:xfrm>
          <a:off x="5364020" y="3244126"/>
          <a:ext cx="3600000" cy="1562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946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  <a:gridCol w="775054">
                  <a:extLst>
                    <a:ext uri="{9D8B030D-6E8A-4147-A177-3AD203B41FA5}">
                      <a16:colId xmlns:a16="http://schemas.microsoft.com/office/drawing/2014/main" val="1533377881"/>
                    </a:ext>
                  </a:extLst>
                </a:gridCol>
              </a:tblGrid>
              <a:tr h="30381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   </a:t>
                      </a:r>
                      <a:r>
                        <a:rPr lang="ru-RU" sz="1400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ТОП </a:t>
                      </a:r>
                      <a:r>
                        <a:rPr lang="ru-RU" sz="1400" dirty="0">
                          <a:solidFill>
                            <a:srgbClr val="2A384D"/>
                          </a:solidFill>
                          <a:latin typeface="Montserrat-SemiBold"/>
                        </a:rPr>
                        <a:t>АНТИ-ЛИДЕРОВ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F7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УИП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31,0 %</a:t>
                      </a:r>
                      <a:endParaRPr lang="ru-RU" sz="105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Минтруда и соцразвития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25,0 %</a:t>
                      </a:r>
                      <a:endParaRPr lang="ru-RU" sz="105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8851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Минприроды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21,8 %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68886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Минтранс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19,5 %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876763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Минфин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2,9 %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934774"/>
                  </a:ext>
                </a:extLst>
              </a:tr>
            </a:tbl>
          </a:graphicData>
        </a:graphic>
      </p:graphicFrame>
      <p:grpSp>
        <p:nvGrpSpPr>
          <p:cNvPr id="38" name="Группа 37"/>
          <p:cNvGrpSpPr/>
          <p:nvPr/>
        </p:nvGrpSpPr>
        <p:grpSpPr>
          <a:xfrm>
            <a:off x="5323937" y="1317563"/>
            <a:ext cx="662400" cy="605795"/>
            <a:chOff x="9564845" y="-623892"/>
            <a:chExt cx="662400" cy="605795"/>
          </a:xfrm>
        </p:grpSpPr>
        <p:sp>
          <p:nvSpPr>
            <p:cNvPr id="39" name="Овал 38"/>
            <p:cNvSpPr/>
            <p:nvPr/>
          </p:nvSpPr>
          <p:spPr>
            <a:xfrm>
              <a:off x="9564845" y="-623892"/>
              <a:ext cx="662400" cy="604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3" name="Группа 42"/>
            <p:cNvGrpSpPr/>
            <p:nvPr/>
          </p:nvGrpSpPr>
          <p:grpSpPr>
            <a:xfrm>
              <a:off x="9566301" y="-623892"/>
              <a:ext cx="660944" cy="605795"/>
              <a:chOff x="5571503" y="1156066"/>
              <a:chExt cx="660944" cy="605795"/>
            </a:xfrm>
          </p:grpSpPr>
          <p:sp>
            <p:nvSpPr>
              <p:cNvPr id="44" name="Овал 43">
                <a:extLst>
                  <a:ext uri="{FF2B5EF4-FFF2-40B4-BE49-F238E27FC236}">
                    <a16:creationId xmlns:a16="http://schemas.microsoft.com/office/drawing/2014/main" id="{90184510-C429-4B67-AD46-AD6F1CC0336F}"/>
                  </a:ext>
                </a:extLst>
              </p:cNvPr>
              <p:cNvSpPr/>
              <p:nvPr/>
            </p:nvSpPr>
            <p:spPr>
              <a:xfrm>
                <a:off x="5571503" y="1156066"/>
                <a:ext cx="660944" cy="605795"/>
              </a:xfrm>
              <a:prstGeom prst="ellipse">
                <a:avLst/>
              </a:prstGeom>
              <a:solidFill>
                <a:srgbClr val="007000">
                  <a:alpha val="50196"/>
                </a:srgb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2A384D"/>
                  </a:solidFill>
                  <a:latin typeface="Montserrat-SemiBold"/>
                </a:endParaRPr>
              </a:p>
            </p:txBody>
          </p:sp>
          <p:sp>
            <p:nvSpPr>
              <p:cNvPr id="45" name="Google Shape;316;p13">
                <a:extLst>
                  <a:ext uri="{FF2B5EF4-FFF2-40B4-BE49-F238E27FC236}">
                    <a16:creationId xmlns:a16="http://schemas.microsoft.com/office/drawing/2014/main" id="{A4E75715-BC38-470B-8614-348EA49D36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10130" y="1197722"/>
                <a:ext cx="550787" cy="5048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9pPr>
              </a:lstStyle>
              <a:p>
                <a:pPr algn="ctr"/>
                <a:r>
                  <a:rPr lang="en-US" sz="2400" dirty="0" smtClean="0">
                    <a:solidFill>
                      <a:srgbClr val="2A384D"/>
                    </a:solidFill>
                    <a:latin typeface="Montserrat" panose="020B0604020202020204" charset="-52"/>
                  </a:rPr>
                  <a:t>21</a:t>
                </a:r>
                <a:endParaRPr lang="ru-RU" sz="2400" dirty="0">
                  <a:solidFill>
                    <a:srgbClr val="2A384D"/>
                  </a:solidFill>
                  <a:latin typeface="Montserrat" panose="020B0604020202020204" charset="-52"/>
                </a:endParaRPr>
              </a:p>
            </p:txBody>
          </p:sp>
        </p:grpSp>
      </p:grp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8CB9E59B-2614-4DA3-AF51-C963BDD97692}"/>
              </a:ext>
            </a:extLst>
          </p:cNvPr>
          <p:cNvCxnSpPr/>
          <p:nvPr/>
        </p:nvCxnSpPr>
        <p:spPr>
          <a:xfrm>
            <a:off x="6134137" y="1621062"/>
            <a:ext cx="252000" cy="0"/>
          </a:xfrm>
          <a:prstGeom prst="straightConnector1">
            <a:avLst/>
          </a:prstGeom>
          <a:ln w="38100">
            <a:solidFill>
              <a:srgbClr val="2A38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Группа 46"/>
          <p:cNvGrpSpPr/>
          <p:nvPr/>
        </p:nvGrpSpPr>
        <p:grpSpPr>
          <a:xfrm>
            <a:off x="5289042" y="3080999"/>
            <a:ext cx="662400" cy="605795"/>
            <a:chOff x="9312746" y="1859806"/>
            <a:chExt cx="662400" cy="605795"/>
          </a:xfrm>
        </p:grpSpPr>
        <p:sp>
          <p:nvSpPr>
            <p:cNvPr id="52" name="Овал 51"/>
            <p:cNvSpPr/>
            <p:nvPr/>
          </p:nvSpPr>
          <p:spPr>
            <a:xfrm>
              <a:off x="9312746" y="1859806"/>
              <a:ext cx="662400" cy="604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3" name="Группа 52"/>
            <p:cNvGrpSpPr/>
            <p:nvPr/>
          </p:nvGrpSpPr>
          <p:grpSpPr>
            <a:xfrm>
              <a:off x="9312746" y="1859806"/>
              <a:ext cx="660944" cy="605795"/>
              <a:chOff x="7784809" y="1156065"/>
              <a:chExt cx="660944" cy="605795"/>
            </a:xfrm>
          </p:grpSpPr>
          <p:sp>
            <p:nvSpPr>
              <p:cNvPr id="54" name="Овал 53">
                <a:extLst>
                  <a:ext uri="{FF2B5EF4-FFF2-40B4-BE49-F238E27FC236}">
                    <a16:creationId xmlns:a16="http://schemas.microsoft.com/office/drawing/2014/main" id="{41FC79F1-B3CB-4965-9479-52D6A9B5A37E}"/>
                  </a:ext>
                </a:extLst>
              </p:cNvPr>
              <p:cNvSpPr/>
              <p:nvPr/>
            </p:nvSpPr>
            <p:spPr>
              <a:xfrm>
                <a:off x="7784809" y="1156065"/>
                <a:ext cx="660944" cy="605795"/>
              </a:xfrm>
              <a:prstGeom prst="ellipse">
                <a:avLst/>
              </a:prstGeom>
              <a:solidFill>
                <a:srgbClr val="CC0000">
                  <a:alpha val="50196"/>
                </a:srgb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FF3333"/>
                  </a:solidFill>
                </a:endParaRPr>
              </a:p>
            </p:txBody>
          </p:sp>
          <p:sp>
            <p:nvSpPr>
              <p:cNvPr id="55" name="Google Shape;316;p13">
                <a:extLst>
                  <a:ext uri="{FF2B5EF4-FFF2-40B4-BE49-F238E27FC236}">
                    <a16:creationId xmlns:a16="http://schemas.microsoft.com/office/drawing/2014/main" id="{10214B63-F41B-4C0B-A582-DDDF22AEFF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39361" y="1204296"/>
                <a:ext cx="550787" cy="5048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9pPr>
              </a:lstStyle>
              <a:p>
                <a:pPr algn="ctr"/>
                <a:r>
                  <a:rPr lang="ru-RU" sz="2400" dirty="0" smtClean="0">
                    <a:solidFill>
                      <a:srgbClr val="2A384D"/>
                    </a:solidFill>
                    <a:latin typeface="Montserrat" panose="020B0604020202020204" charset="-52"/>
                  </a:rPr>
                  <a:t>8</a:t>
                </a:r>
                <a:endParaRPr lang="ru-RU" sz="2400" dirty="0">
                  <a:solidFill>
                    <a:srgbClr val="2A384D"/>
                  </a:solidFill>
                  <a:latin typeface="Montserrat" panose="020B0604020202020204" charset="-52"/>
                </a:endParaRPr>
              </a:p>
            </p:txBody>
          </p:sp>
        </p:grpSp>
      </p:grpSp>
      <p:cxnSp>
        <p:nvCxnSpPr>
          <p:cNvPr id="63" name="Прямая со стрелкой 62">
            <a:extLst>
              <a:ext uri="{FF2B5EF4-FFF2-40B4-BE49-F238E27FC236}">
                <a16:creationId xmlns:a16="http://schemas.microsoft.com/office/drawing/2014/main" id="{8CB9E59B-2614-4DA3-AF51-C963BDD97692}"/>
              </a:ext>
            </a:extLst>
          </p:cNvPr>
          <p:cNvCxnSpPr/>
          <p:nvPr/>
        </p:nvCxnSpPr>
        <p:spPr>
          <a:xfrm>
            <a:off x="5994335" y="3394374"/>
            <a:ext cx="252000" cy="0"/>
          </a:xfrm>
          <a:prstGeom prst="straightConnector1">
            <a:avLst/>
          </a:prstGeom>
          <a:ln w="38100">
            <a:solidFill>
              <a:srgbClr val="2A38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5C806626-289D-428B-BD24-465A5C456AE4}"/>
              </a:ext>
            </a:extLst>
          </p:cNvPr>
          <p:cNvSpPr/>
          <p:nvPr/>
        </p:nvSpPr>
        <p:spPr>
          <a:xfrm>
            <a:off x="6143747" y="967685"/>
            <a:ext cx="20567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2A384D"/>
                </a:solidFill>
                <a:latin typeface="Montserrat-SemiBold"/>
              </a:rPr>
              <a:t>I</a:t>
            </a:r>
            <a:r>
              <a:rPr lang="ru-RU" b="1" dirty="0">
                <a:solidFill>
                  <a:srgbClr val="2A384D"/>
                </a:solidFill>
                <a:latin typeface="Montserrat-SemiBold"/>
              </a:rPr>
              <a:t> полугодие 2021</a:t>
            </a:r>
            <a:endParaRPr lang="ru-RU" sz="1800" b="1" dirty="0">
              <a:solidFill>
                <a:srgbClr val="2A384D"/>
              </a:solidFill>
              <a:latin typeface="Montserrat-SemiBold"/>
            </a:endParaRPr>
          </a:p>
        </p:txBody>
      </p:sp>
      <p:graphicFrame>
        <p:nvGraphicFramePr>
          <p:cNvPr id="79" name="Таблица 6">
            <a:extLst>
              <a:ext uri="{FF2B5EF4-FFF2-40B4-BE49-F238E27FC236}">
                <a16:creationId xmlns:a16="http://schemas.microsoft.com/office/drawing/2014/main" id="{679DD7F3-BFC9-4751-A8E6-59426A930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483620"/>
              </p:ext>
            </p:extLst>
          </p:nvPr>
        </p:nvGraphicFramePr>
        <p:xfrm>
          <a:off x="258810" y="1459840"/>
          <a:ext cx="3600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946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  <a:gridCol w="775054">
                  <a:extLst>
                    <a:ext uri="{9D8B030D-6E8A-4147-A177-3AD203B41FA5}">
                      <a16:colId xmlns:a16="http://schemas.microsoft.com/office/drawing/2014/main" val="1533377881"/>
                    </a:ext>
                  </a:extLst>
                </a:gridCol>
              </a:tblGrid>
              <a:tr h="2952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2A384D"/>
                          </a:solidFill>
                          <a:latin typeface="Montserrat-SemiBold"/>
                        </a:rPr>
                        <a:t>ТОП ЛИДЕРОВ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Минюст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100,0 %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ГАС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100,0 %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885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Минпромторг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99,4 %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6888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Минкульт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99,0 %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6036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Минэконом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94,0 %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896026"/>
                  </a:ext>
                </a:extLst>
              </a:tr>
            </a:tbl>
          </a:graphicData>
        </a:graphic>
      </p:graphicFrame>
      <p:graphicFrame>
        <p:nvGraphicFramePr>
          <p:cNvPr id="80" name="Таблица 6">
            <a:extLst>
              <a:ext uri="{FF2B5EF4-FFF2-40B4-BE49-F238E27FC236}">
                <a16:creationId xmlns:a16="http://schemas.microsoft.com/office/drawing/2014/main" id="{B7D67771-4B55-476B-BC8D-0BDD77DB82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576730"/>
              </p:ext>
            </p:extLst>
          </p:nvPr>
        </p:nvGraphicFramePr>
        <p:xfrm>
          <a:off x="266808" y="3239575"/>
          <a:ext cx="3600000" cy="1562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946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  <a:gridCol w="775054">
                  <a:extLst>
                    <a:ext uri="{9D8B030D-6E8A-4147-A177-3AD203B41FA5}">
                      <a16:colId xmlns:a16="http://schemas.microsoft.com/office/drawing/2014/main" val="1533377881"/>
                    </a:ext>
                  </a:extLst>
                </a:gridCol>
              </a:tblGrid>
              <a:tr h="30381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   </a:t>
                      </a:r>
                      <a:r>
                        <a:rPr lang="ru-RU" sz="1400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ТОП </a:t>
                      </a:r>
                      <a:r>
                        <a:rPr lang="ru-RU" sz="1400" dirty="0">
                          <a:solidFill>
                            <a:srgbClr val="2A384D"/>
                          </a:solidFill>
                          <a:latin typeface="Montserrat-SemiBold"/>
                        </a:rPr>
                        <a:t>АНТИ-ЛИДЕРОВ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F7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Управделами Губернатора…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32,8</a:t>
                      </a:r>
                      <a:r>
                        <a:rPr lang="ru-RU" sz="1050" b="1" baseline="0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 %</a:t>
                      </a:r>
                      <a:endParaRPr lang="ru-RU" sz="105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639212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УИП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31,1 %</a:t>
                      </a:r>
                      <a:endParaRPr lang="ru-RU" sz="105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Минтранс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27,1 %</a:t>
                      </a:r>
                      <a:endParaRPr lang="ru-RU" sz="105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8851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Минприроды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25,1 %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68886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Минфин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0,5 %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876763"/>
                  </a:ext>
                </a:extLst>
              </a:tr>
            </a:tbl>
          </a:graphicData>
        </a:graphic>
      </p:graphicFrame>
      <p:grpSp>
        <p:nvGrpSpPr>
          <p:cNvPr id="81" name="Группа 80"/>
          <p:cNvGrpSpPr/>
          <p:nvPr/>
        </p:nvGrpSpPr>
        <p:grpSpPr>
          <a:xfrm>
            <a:off x="226725" y="1313012"/>
            <a:ext cx="662400" cy="605795"/>
            <a:chOff x="9564845" y="-623892"/>
            <a:chExt cx="662400" cy="605795"/>
          </a:xfrm>
        </p:grpSpPr>
        <p:sp>
          <p:nvSpPr>
            <p:cNvPr id="82" name="Овал 81"/>
            <p:cNvSpPr/>
            <p:nvPr/>
          </p:nvSpPr>
          <p:spPr>
            <a:xfrm>
              <a:off x="9564845" y="-623892"/>
              <a:ext cx="662400" cy="604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83" name="Группа 82"/>
            <p:cNvGrpSpPr/>
            <p:nvPr/>
          </p:nvGrpSpPr>
          <p:grpSpPr>
            <a:xfrm>
              <a:off x="9566301" y="-623892"/>
              <a:ext cx="660944" cy="605795"/>
              <a:chOff x="5571503" y="1156066"/>
              <a:chExt cx="660944" cy="605795"/>
            </a:xfrm>
          </p:grpSpPr>
          <p:sp>
            <p:nvSpPr>
              <p:cNvPr id="84" name="Овал 83">
                <a:extLst>
                  <a:ext uri="{FF2B5EF4-FFF2-40B4-BE49-F238E27FC236}">
                    <a16:creationId xmlns:a16="http://schemas.microsoft.com/office/drawing/2014/main" id="{90184510-C429-4B67-AD46-AD6F1CC0336F}"/>
                  </a:ext>
                </a:extLst>
              </p:cNvPr>
              <p:cNvSpPr/>
              <p:nvPr/>
            </p:nvSpPr>
            <p:spPr>
              <a:xfrm>
                <a:off x="5571503" y="1156066"/>
                <a:ext cx="660944" cy="605795"/>
              </a:xfrm>
              <a:prstGeom prst="ellipse">
                <a:avLst/>
              </a:prstGeom>
              <a:solidFill>
                <a:srgbClr val="007000">
                  <a:alpha val="50196"/>
                </a:srgb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2A384D"/>
                  </a:solidFill>
                  <a:latin typeface="Montserrat-SemiBold"/>
                </a:endParaRPr>
              </a:p>
            </p:txBody>
          </p:sp>
          <p:sp>
            <p:nvSpPr>
              <p:cNvPr id="85" name="Google Shape;316;p13">
                <a:extLst>
                  <a:ext uri="{FF2B5EF4-FFF2-40B4-BE49-F238E27FC236}">
                    <a16:creationId xmlns:a16="http://schemas.microsoft.com/office/drawing/2014/main" id="{A4E75715-BC38-470B-8614-348EA49D36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10130" y="1197722"/>
                <a:ext cx="550787" cy="5048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9pPr>
              </a:lstStyle>
              <a:p>
                <a:pPr algn="ctr"/>
                <a:r>
                  <a:rPr lang="en-US" sz="2400" dirty="0" smtClean="0">
                    <a:solidFill>
                      <a:srgbClr val="2A384D"/>
                    </a:solidFill>
                    <a:latin typeface="Montserrat" panose="020B0604020202020204" charset="-52"/>
                  </a:rPr>
                  <a:t>2</a:t>
                </a:r>
                <a:r>
                  <a:rPr lang="ru-RU" sz="2400" dirty="0" smtClean="0">
                    <a:solidFill>
                      <a:srgbClr val="2A384D"/>
                    </a:solidFill>
                    <a:latin typeface="Montserrat" panose="020B0604020202020204" charset="-52"/>
                  </a:rPr>
                  <a:t>3</a:t>
                </a:r>
                <a:endParaRPr lang="ru-RU" sz="2400" dirty="0">
                  <a:solidFill>
                    <a:srgbClr val="2A384D"/>
                  </a:solidFill>
                  <a:latin typeface="Montserrat" panose="020B0604020202020204" charset="-52"/>
                </a:endParaRPr>
              </a:p>
            </p:txBody>
          </p:sp>
        </p:grpSp>
      </p:grpSp>
      <p:cxnSp>
        <p:nvCxnSpPr>
          <p:cNvPr id="86" name="Прямая со стрелкой 85">
            <a:extLst>
              <a:ext uri="{FF2B5EF4-FFF2-40B4-BE49-F238E27FC236}">
                <a16:creationId xmlns:a16="http://schemas.microsoft.com/office/drawing/2014/main" id="{8CB9E59B-2614-4DA3-AF51-C963BDD97692}"/>
              </a:ext>
            </a:extLst>
          </p:cNvPr>
          <p:cNvCxnSpPr/>
          <p:nvPr/>
        </p:nvCxnSpPr>
        <p:spPr>
          <a:xfrm>
            <a:off x="1036925" y="1616511"/>
            <a:ext cx="252000" cy="0"/>
          </a:xfrm>
          <a:prstGeom prst="straightConnector1">
            <a:avLst/>
          </a:prstGeom>
          <a:ln w="38100">
            <a:solidFill>
              <a:srgbClr val="2A38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Группа 86"/>
          <p:cNvGrpSpPr/>
          <p:nvPr/>
        </p:nvGrpSpPr>
        <p:grpSpPr>
          <a:xfrm>
            <a:off x="191830" y="3076448"/>
            <a:ext cx="662400" cy="605795"/>
            <a:chOff x="9312746" y="1859806"/>
            <a:chExt cx="662400" cy="605795"/>
          </a:xfrm>
        </p:grpSpPr>
        <p:sp>
          <p:nvSpPr>
            <p:cNvPr id="88" name="Овал 87"/>
            <p:cNvSpPr/>
            <p:nvPr/>
          </p:nvSpPr>
          <p:spPr>
            <a:xfrm>
              <a:off x="9312746" y="1859806"/>
              <a:ext cx="662400" cy="604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89" name="Группа 88"/>
            <p:cNvGrpSpPr/>
            <p:nvPr/>
          </p:nvGrpSpPr>
          <p:grpSpPr>
            <a:xfrm>
              <a:off x="9312746" y="1859806"/>
              <a:ext cx="660944" cy="605795"/>
              <a:chOff x="7784809" y="1156065"/>
              <a:chExt cx="660944" cy="605795"/>
            </a:xfrm>
          </p:grpSpPr>
          <p:sp>
            <p:nvSpPr>
              <p:cNvPr id="90" name="Овал 89">
                <a:extLst>
                  <a:ext uri="{FF2B5EF4-FFF2-40B4-BE49-F238E27FC236}">
                    <a16:creationId xmlns:a16="http://schemas.microsoft.com/office/drawing/2014/main" id="{41FC79F1-B3CB-4965-9479-52D6A9B5A37E}"/>
                  </a:ext>
                </a:extLst>
              </p:cNvPr>
              <p:cNvSpPr/>
              <p:nvPr/>
            </p:nvSpPr>
            <p:spPr>
              <a:xfrm>
                <a:off x="7784809" y="1156065"/>
                <a:ext cx="660944" cy="605795"/>
              </a:xfrm>
              <a:prstGeom prst="ellipse">
                <a:avLst/>
              </a:prstGeom>
              <a:solidFill>
                <a:srgbClr val="CC0000">
                  <a:alpha val="50196"/>
                </a:srgb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FF3333"/>
                  </a:solidFill>
                </a:endParaRPr>
              </a:p>
            </p:txBody>
          </p:sp>
          <p:sp>
            <p:nvSpPr>
              <p:cNvPr id="91" name="Google Shape;316;p13">
                <a:extLst>
                  <a:ext uri="{FF2B5EF4-FFF2-40B4-BE49-F238E27FC236}">
                    <a16:creationId xmlns:a16="http://schemas.microsoft.com/office/drawing/2014/main" id="{10214B63-F41B-4C0B-A582-DDDF22AEFF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39361" y="1204296"/>
                <a:ext cx="550787" cy="5048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9pPr>
              </a:lstStyle>
              <a:p>
                <a:pPr algn="ctr"/>
                <a:r>
                  <a:rPr lang="ru-RU" sz="2400" dirty="0" smtClean="0">
                    <a:solidFill>
                      <a:srgbClr val="2A384D"/>
                    </a:solidFill>
                    <a:latin typeface="Montserrat" panose="020B0604020202020204" charset="-52"/>
                  </a:rPr>
                  <a:t>6</a:t>
                </a:r>
                <a:endParaRPr lang="ru-RU" sz="2400" dirty="0">
                  <a:solidFill>
                    <a:srgbClr val="2A384D"/>
                  </a:solidFill>
                  <a:latin typeface="Montserrat" panose="020B0604020202020204" charset="-52"/>
                </a:endParaRPr>
              </a:p>
            </p:txBody>
          </p:sp>
        </p:grpSp>
      </p:grpSp>
      <p:cxnSp>
        <p:nvCxnSpPr>
          <p:cNvPr id="92" name="Прямая со стрелкой 91">
            <a:extLst>
              <a:ext uri="{FF2B5EF4-FFF2-40B4-BE49-F238E27FC236}">
                <a16:creationId xmlns:a16="http://schemas.microsoft.com/office/drawing/2014/main" id="{8CB9E59B-2614-4DA3-AF51-C963BDD97692}"/>
              </a:ext>
            </a:extLst>
          </p:cNvPr>
          <p:cNvCxnSpPr/>
          <p:nvPr/>
        </p:nvCxnSpPr>
        <p:spPr>
          <a:xfrm>
            <a:off x="897123" y="3389823"/>
            <a:ext cx="252000" cy="0"/>
          </a:xfrm>
          <a:prstGeom prst="straightConnector1">
            <a:avLst/>
          </a:prstGeom>
          <a:ln w="38100">
            <a:solidFill>
              <a:srgbClr val="2A38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Прямоугольник 92">
            <a:extLst>
              <a:ext uri="{FF2B5EF4-FFF2-40B4-BE49-F238E27FC236}">
                <a16:creationId xmlns:a16="http://schemas.microsoft.com/office/drawing/2014/main" id="{5C806626-289D-428B-BD24-465A5C456AE4}"/>
              </a:ext>
            </a:extLst>
          </p:cNvPr>
          <p:cNvSpPr/>
          <p:nvPr/>
        </p:nvSpPr>
        <p:spPr>
          <a:xfrm>
            <a:off x="1726113" y="963134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2A384D"/>
                </a:solidFill>
                <a:latin typeface="Montserrat-SemiBold"/>
              </a:rPr>
              <a:t>2020</a:t>
            </a:r>
            <a:endParaRPr lang="ru-RU" sz="1800" b="1" dirty="0">
              <a:solidFill>
                <a:srgbClr val="2A384D"/>
              </a:solidFill>
              <a:latin typeface="Montserrat-SemiBold"/>
            </a:endParaRPr>
          </a:p>
        </p:txBody>
      </p:sp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4415731F-2E58-4744-8202-817CC35413C9}"/>
              </a:ext>
            </a:extLst>
          </p:cNvPr>
          <p:cNvSpPr/>
          <p:nvPr/>
        </p:nvSpPr>
        <p:spPr>
          <a:xfrm>
            <a:off x="207002" y="1224769"/>
            <a:ext cx="701846" cy="50737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6582562"/>
              </a:avLst>
            </a:prstTxWarp>
            <a:spAutoFit/>
          </a:bodyPr>
          <a:lstStyle/>
          <a:p>
            <a:pPr algn="ctr"/>
            <a:r>
              <a:rPr lang="ru-RU" sz="1200" b="1" dirty="0" smtClean="0">
                <a:ln w="0"/>
                <a:solidFill>
                  <a:srgbClr val="2A38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tserrat Light" panose="020B0604020202020204" charset="-52"/>
              </a:rPr>
              <a:t>достигли</a:t>
            </a:r>
            <a:endParaRPr lang="ru-RU" sz="1600" b="1" cap="none" spc="0" dirty="0">
              <a:ln w="0"/>
              <a:solidFill>
                <a:srgbClr val="2A384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tserrat Light" panose="020B0604020202020204" charset="-52"/>
            </a:endParaRPr>
          </a:p>
        </p:txBody>
      </p: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4415731F-2E58-4744-8202-817CC35413C9}"/>
              </a:ext>
            </a:extLst>
          </p:cNvPr>
          <p:cNvSpPr/>
          <p:nvPr/>
        </p:nvSpPr>
        <p:spPr>
          <a:xfrm>
            <a:off x="5287648" y="1223232"/>
            <a:ext cx="701846" cy="50737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6582562"/>
              </a:avLst>
            </a:prstTxWarp>
            <a:spAutoFit/>
          </a:bodyPr>
          <a:lstStyle/>
          <a:p>
            <a:pPr algn="ctr"/>
            <a:r>
              <a:rPr lang="ru-RU" sz="1200" b="1" dirty="0" smtClean="0">
                <a:ln w="0"/>
                <a:solidFill>
                  <a:srgbClr val="2A38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tserrat Light" panose="020B0604020202020204" charset="-52"/>
              </a:rPr>
              <a:t>достигли</a:t>
            </a:r>
            <a:endParaRPr lang="ru-RU" sz="1600" b="1" cap="none" spc="0" dirty="0">
              <a:ln w="0"/>
              <a:solidFill>
                <a:srgbClr val="2A384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tserrat Light" panose="020B0604020202020204" charset="-52"/>
            </a:endParaRPr>
          </a:p>
        </p:txBody>
      </p: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4415731F-2E58-4744-8202-817CC35413C9}"/>
              </a:ext>
            </a:extLst>
          </p:cNvPr>
          <p:cNvSpPr/>
          <p:nvPr/>
        </p:nvSpPr>
        <p:spPr>
          <a:xfrm>
            <a:off x="157781" y="2981732"/>
            <a:ext cx="701846" cy="50737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6582562"/>
              </a:avLst>
            </a:prstTxWarp>
            <a:spAutoFit/>
          </a:bodyPr>
          <a:lstStyle/>
          <a:p>
            <a:pPr algn="ctr"/>
            <a:r>
              <a:rPr lang="ru-RU" sz="1200" b="1" dirty="0" smtClean="0">
                <a:ln w="0"/>
                <a:solidFill>
                  <a:srgbClr val="2A38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tserrat Light" panose="020B0604020202020204" charset="-52"/>
              </a:rPr>
              <a:t>не достигли</a:t>
            </a:r>
            <a:endParaRPr lang="ru-RU" sz="1600" b="1" cap="none" spc="0" dirty="0">
              <a:ln w="0"/>
              <a:solidFill>
                <a:srgbClr val="2A384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tserrat Light" panose="020B0604020202020204" charset="-52"/>
            </a:endParaRPr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4415731F-2E58-4744-8202-817CC35413C9}"/>
              </a:ext>
            </a:extLst>
          </p:cNvPr>
          <p:cNvSpPr/>
          <p:nvPr/>
        </p:nvSpPr>
        <p:spPr>
          <a:xfrm>
            <a:off x="5260390" y="2985890"/>
            <a:ext cx="701846" cy="50737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6582562"/>
              </a:avLst>
            </a:prstTxWarp>
            <a:spAutoFit/>
          </a:bodyPr>
          <a:lstStyle/>
          <a:p>
            <a:pPr algn="ctr"/>
            <a:r>
              <a:rPr lang="ru-RU" sz="1200" b="1" dirty="0" smtClean="0">
                <a:ln w="0"/>
                <a:solidFill>
                  <a:srgbClr val="2A38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tserrat Light" panose="020B0604020202020204" charset="-52"/>
              </a:rPr>
              <a:t>не достигли</a:t>
            </a:r>
            <a:endParaRPr lang="ru-RU" sz="1600" b="1" cap="none" spc="0" dirty="0">
              <a:ln w="0"/>
              <a:solidFill>
                <a:srgbClr val="2A384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tserrat Light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47007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67"/>
          <a:stretch/>
        </p:blipFill>
        <p:spPr>
          <a:xfrm>
            <a:off x="0" y="4869180"/>
            <a:ext cx="9144000" cy="274320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E89F0C03-D549-4008-AD26-1DAF3CCE09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295"/>
          <a:stretch/>
        </p:blipFill>
        <p:spPr>
          <a:xfrm flipH="1" flipV="1">
            <a:off x="0" y="0"/>
            <a:ext cx="9144000" cy="807813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D8D717D1-3D67-4C2C-B9A7-7F44DDB58F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5000" contrast="1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24" y="117216"/>
            <a:ext cx="521180" cy="648000"/>
          </a:xfrm>
          <a:prstGeom prst="rect">
            <a:avLst/>
          </a:prstGeom>
        </p:spPr>
      </p:pic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53EF4DC3-971E-48B5-BFD6-0C187507AAB7}"/>
              </a:ext>
            </a:extLst>
          </p:cNvPr>
          <p:cNvGrpSpPr/>
          <p:nvPr/>
        </p:nvGrpSpPr>
        <p:grpSpPr>
          <a:xfrm>
            <a:off x="8639944" y="433632"/>
            <a:ext cx="504056" cy="369332"/>
            <a:chOff x="9588993" y="-280661"/>
            <a:chExt cx="504056" cy="369332"/>
          </a:xfrm>
        </p:grpSpPr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A6E3FE59-F76C-4BF4-A990-B4F6208B5F55}"/>
                </a:ext>
              </a:extLst>
            </p:cNvPr>
            <p:cNvCxnSpPr/>
            <p:nvPr/>
          </p:nvCxnSpPr>
          <p:spPr>
            <a:xfrm>
              <a:off x="9588993" y="26014"/>
              <a:ext cx="504056" cy="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F2A3870-A708-4BE0-A374-3DBE77BC7D02}"/>
                </a:ext>
              </a:extLst>
            </p:cNvPr>
            <p:cNvSpPr txBox="1"/>
            <p:nvPr/>
          </p:nvSpPr>
          <p:spPr>
            <a:xfrm>
              <a:off x="9684568" y="-28066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800" dirty="0" smtClean="0">
                  <a:solidFill>
                    <a:srgbClr val="1C77B6"/>
                  </a:solidFill>
                  <a:latin typeface="Montserrat-Regular"/>
                </a:rPr>
                <a:t>5</a:t>
              </a:r>
              <a:endParaRPr lang="ru-RU" sz="1800" dirty="0">
                <a:solidFill>
                  <a:srgbClr val="1C77B6"/>
                </a:solidFill>
                <a:latin typeface="Montserrat-Regular"/>
              </a:endParaRPr>
            </a:p>
          </p:txBody>
        </p:sp>
      </p:grpSp>
      <p:sp>
        <p:nvSpPr>
          <p:cNvPr id="27" name="Shape 67">
            <a:extLst>
              <a:ext uri="{FF2B5EF4-FFF2-40B4-BE49-F238E27FC236}">
                <a16:creationId xmlns:a16="http://schemas.microsoft.com/office/drawing/2014/main" id="{DAA09147-2206-45BB-BE0F-E23A461CA84F}"/>
              </a:ext>
            </a:extLst>
          </p:cNvPr>
          <p:cNvSpPr/>
          <p:nvPr/>
        </p:nvSpPr>
        <p:spPr>
          <a:xfrm>
            <a:off x="1403647" y="144894"/>
            <a:ext cx="4828799" cy="538609"/>
          </a:xfrm>
          <a:prstGeom prst="rect">
            <a:avLst/>
          </a:prstGeom>
          <a:ln w="3175">
            <a:miter lim="4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algn="r">
              <a:defRPr sz="1800" cap="all" spc="360">
                <a:latin typeface="+mn-lt"/>
                <a:ea typeface="+mn-ea"/>
                <a:cs typeface="+mn-cs"/>
                <a:sym typeface="Montserrat-Regular"/>
              </a:defRPr>
            </a:lvl1pPr>
          </a:lstStyle>
          <a:p>
            <a:pPr algn="ctr"/>
            <a:r>
              <a:rPr lang="ru-RU" sz="1500" b="1" dirty="0">
                <a:solidFill>
                  <a:srgbClr val="FFFFFF"/>
                </a:solidFill>
                <a:latin typeface="Montserrat-SemiBold"/>
              </a:rPr>
              <a:t>ПОКАЗАТЕЛЬ </a:t>
            </a:r>
          </a:p>
          <a:p>
            <a:pPr algn="ctr"/>
            <a:r>
              <a:rPr lang="ru-RU" sz="1500" b="1" dirty="0">
                <a:solidFill>
                  <a:srgbClr val="FFFFFF"/>
                </a:solidFill>
                <a:latin typeface="Montserrat-SemiBold"/>
              </a:rPr>
              <a:t>«ДОЛЯ ЗАКУПОК У </a:t>
            </a:r>
            <a:r>
              <a:rPr lang="ru-RU" sz="1500" b="1" dirty="0" smtClean="0">
                <a:solidFill>
                  <a:srgbClr val="FFFFFF"/>
                </a:solidFill>
                <a:latin typeface="Montserrat-SemiBold"/>
              </a:rPr>
              <a:t>СМП </a:t>
            </a:r>
            <a:r>
              <a:rPr lang="ru-RU" sz="1500" b="1" dirty="0">
                <a:solidFill>
                  <a:srgbClr val="FFFFFF"/>
                </a:solidFill>
                <a:latin typeface="Montserrat-SemiBold"/>
              </a:rPr>
              <a:t>(44-фз)»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B50BFF5-6B36-4C4C-BFC3-9F64FD8B3D7A}"/>
              </a:ext>
            </a:extLst>
          </p:cNvPr>
          <p:cNvSpPr/>
          <p:nvPr/>
        </p:nvSpPr>
        <p:spPr>
          <a:xfrm>
            <a:off x="6700741" y="440992"/>
            <a:ext cx="790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800" b="1" dirty="0">
                <a:solidFill>
                  <a:srgbClr val="1776AB"/>
                </a:solidFill>
                <a:latin typeface="Montserrat-SemiBold"/>
              </a:rPr>
              <a:t>ОМСУ</a:t>
            </a:r>
          </a:p>
        </p:txBody>
      </p: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83B56E0F-4DAA-4B54-9D28-127FC3426E3C}"/>
              </a:ext>
            </a:extLst>
          </p:cNvPr>
          <p:cNvGrpSpPr/>
          <p:nvPr/>
        </p:nvGrpSpPr>
        <p:grpSpPr>
          <a:xfrm>
            <a:off x="3965951" y="1059582"/>
            <a:ext cx="1194804" cy="1308279"/>
            <a:chOff x="3738959" y="1537817"/>
            <a:chExt cx="1194804" cy="1260283"/>
          </a:xfrm>
        </p:grpSpPr>
        <p:sp>
          <p:nvSpPr>
            <p:cNvPr id="48" name="Freeform 153">
              <a:extLst>
                <a:ext uri="{FF2B5EF4-FFF2-40B4-BE49-F238E27FC236}">
                  <a16:creationId xmlns:a16="http://schemas.microsoft.com/office/drawing/2014/main" id="{D945E17B-25EA-4CCB-B76D-2BCEFA1ABFAA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4016202" y="2024400"/>
              <a:ext cx="917561" cy="773700"/>
            </a:xfrm>
            <a:custGeom>
              <a:avLst/>
              <a:gdLst>
                <a:gd name="T0" fmla="*/ 2396 w 3360"/>
                <a:gd name="T1" fmla="*/ 2404 h 2876"/>
                <a:gd name="T2" fmla="*/ 2377 w 3360"/>
                <a:gd name="T3" fmla="*/ 2641 h 2876"/>
                <a:gd name="T4" fmla="*/ 2576 w 3360"/>
                <a:gd name="T5" fmla="*/ 2763 h 2876"/>
                <a:gd name="T6" fmla="*/ 2775 w 3360"/>
                <a:gd name="T7" fmla="*/ 2641 h 2876"/>
                <a:gd name="T8" fmla="*/ 2756 w 3360"/>
                <a:gd name="T9" fmla="*/ 2404 h 2876"/>
                <a:gd name="T10" fmla="*/ 1288 w 3360"/>
                <a:gd name="T11" fmla="*/ 2312 h 2876"/>
                <a:gd name="T12" fmla="*/ 1089 w 3360"/>
                <a:gd name="T13" fmla="*/ 2434 h 2876"/>
                <a:gd name="T14" fmla="*/ 1107 w 3360"/>
                <a:gd name="T15" fmla="*/ 2671 h 2876"/>
                <a:gd name="T16" fmla="*/ 1324 w 3360"/>
                <a:gd name="T17" fmla="*/ 2760 h 2876"/>
                <a:gd name="T18" fmla="*/ 1501 w 3360"/>
                <a:gd name="T19" fmla="*/ 2609 h 2876"/>
                <a:gd name="T20" fmla="*/ 1447 w 3360"/>
                <a:gd name="T21" fmla="*/ 2378 h 2876"/>
                <a:gd name="T22" fmla="*/ 2352 w 3360"/>
                <a:gd name="T23" fmla="*/ 1973 h 2876"/>
                <a:gd name="T24" fmla="*/ 3111 w 3360"/>
                <a:gd name="T25" fmla="*/ 1970 h 2876"/>
                <a:gd name="T26" fmla="*/ 3246 w 3360"/>
                <a:gd name="T27" fmla="*/ 1834 h 2876"/>
                <a:gd name="T28" fmla="*/ 2240 w 3360"/>
                <a:gd name="T29" fmla="*/ 1579 h 2876"/>
                <a:gd name="T30" fmla="*/ 867 w 3360"/>
                <a:gd name="T31" fmla="*/ 1579 h 2876"/>
                <a:gd name="T32" fmla="*/ 3248 w 3360"/>
                <a:gd name="T33" fmla="*/ 1466 h 2876"/>
                <a:gd name="T34" fmla="*/ 2352 w 3360"/>
                <a:gd name="T35" fmla="*/ 1071 h 2876"/>
                <a:gd name="T36" fmla="*/ 1344 w 3360"/>
                <a:gd name="T37" fmla="*/ 1466 h 2876"/>
                <a:gd name="T38" fmla="*/ 1232 w 3360"/>
                <a:gd name="T39" fmla="*/ 1071 h 2876"/>
                <a:gd name="T40" fmla="*/ 1344 w 3360"/>
                <a:gd name="T41" fmla="*/ 564 h 2876"/>
                <a:gd name="T42" fmla="*/ 1232 w 3360"/>
                <a:gd name="T43" fmla="*/ 958 h 2876"/>
                <a:gd name="T44" fmla="*/ 2240 w 3360"/>
                <a:gd name="T45" fmla="*/ 563 h 2876"/>
                <a:gd name="T46" fmla="*/ 199 w 3360"/>
                <a:gd name="T47" fmla="*/ 116 h 2876"/>
                <a:gd name="T48" fmla="*/ 115 w 3360"/>
                <a:gd name="T49" fmla="*/ 251 h 2876"/>
                <a:gd name="T50" fmla="*/ 249 w 3360"/>
                <a:gd name="T51" fmla="*/ 336 h 2876"/>
                <a:gd name="T52" fmla="*/ 333 w 3360"/>
                <a:gd name="T53" fmla="*/ 200 h 2876"/>
                <a:gd name="T54" fmla="*/ 223 w 3360"/>
                <a:gd name="T55" fmla="*/ 0 h 2876"/>
                <a:gd name="T56" fmla="*/ 415 w 3360"/>
                <a:gd name="T57" fmla="*/ 108 h 2876"/>
                <a:gd name="T58" fmla="*/ 3357 w 3360"/>
                <a:gd name="T59" fmla="*/ 1846 h 2876"/>
                <a:gd name="T60" fmla="*/ 3199 w 3360"/>
                <a:gd name="T61" fmla="*/ 2059 h 2876"/>
                <a:gd name="T62" fmla="*/ 1848 w 3360"/>
                <a:gd name="T63" fmla="*/ 2087 h 2876"/>
                <a:gd name="T64" fmla="*/ 731 w 3360"/>
                <a:gd name="T65" fmla="*/ 2131 h 2876"/>
                <a:gd name="T66" fmla="*/ 685 w 3360"/>
                <a:gd name="T67" fmla="*/ 2321 h 2876"/>
                <a:gd name="T68" fmla="*/ 840 w 3360"/>
                <a:gd name="T69" fmla="*/ 2425 h 2876"/>
                <a:gd name="T70" fmla="*/ 1127 w 3360"/>
                <a:gd name="T71" fmla="*/ 2241 h 2876"/>
                <a:gd name="T72" fmla="*/ 1411 w 3360"/>
                <a:gd name="T73" fmla="*/ 2223 h 2876"/>
                <a:gd name="T74" fmla="*/ 1604 w 3360"/>
                <a:gd name="T75" fmla="*/ 2425 h 2876"/>
                <a:gd name="T76" fmla="*/ 2415 w 3360"/>
                <a:gd name="T77" fmla="*/ 2241 h 2876"/>
                <a:gd name="T78" fmla="*/ 2700 w 3360"/>
                <a:gd name="T79" fmla="*/ 2223 h 2876"/>
                <a:gd name="T80" fmla="*/ 2893 w 3360"/>
                <a:gd name="T81" fmla="*/ 2425 h 2876"/>
                <a:gd name="T82" fmla="*/ 3189 w 3360"/>
                <a:gd name="T83" fmla="*/ 2499 h 2876"/>
                <a:gd name="T84" fmla="*/ 2900 w 3360"/>
                <a:gd name="T85" fmla="*/ 2628 h 2876"/>
                <a:gd name="T86" fmla="*/ 2707 w 3360"/>
                <a:gd name="T87" fmla="*/ 2850 h 2876"/>
                <a:gd name="T88" fmla="*/ 2406 w 3360"/>
                <a:gd name="T89" fmla="*/ 2830 h 2876"/>
                <a:gd name="T90" fmla="*/ 2243 w 3360"/>
                <a:gd name="T91" fmla="*/ 2583 h 2876"/>
                <a:gd name="T92" fmla="*/ 1554 w 3360"/>
                <a:gd name="T93" fmla="*/ 2744 h 2876"/>
                <a:gd name="T94" fmla="*/ 1288 w 3360"/>
                <a:gd name="T95" fmla="*/ 2876 h 2876"/>
                <a:gd name="T96" fmla="*/ 1022 w 3360"/>
                <a:gd name="T97" fmla="*/ 2744 h 2876"/>
                <a:gd name="T98" fmla="*/ 801 w 3360"/>
                <a:gd name="T99" fmla="*/ 2535 h 2876"/>
                <a:gd name="T100" fmla="*/ 588 w 3360"/>
                <a:gd name="T101" fmla="*/ 2380 h 2876"/>
                <a:gd name="T102" fmla="*/ 599 w 3360"/>
                <a:gd name="T103" fmla="*/ 2115 h 2876"/>
                <a:gd name="T104" fmla="*/ 828 w 3360"/>
                <a:gd name="T105" fmla="*/ 1975 h 2876"/>
                <a:gd name="T106" fmla="*/ 540 w 3360"/>
                <a:gd name="T107" fmla="*/ 451 h 2876"/>
                <a:gd name="T108" fmla="*/ 349 w 3360"/>
                <a:gd name="T109" fmla="*/ 412 h 2876"/>
                <a:gd name="T110" fmla="*/ 121 w 3360"/>
                <a:gd name="T111" fmla="*/ 426 h 2876"/>
                <a:gd name="T112" fmla="*/ 0 w 3360"/>
                <a:gd name="T113" fmla="*/ 226 h 2876"/>
                <a:gd name="T114" fmla="*/ 121 w 3360"/>
                <a:gd name="T115" fmla="*/ 25 h 2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60" h="2876">
                  <a:moveTo>
                    <a:pt x="2576" y="2312"/>
                  </a:moveTo>
                  <a:lnTo>
                    <a:pt x="2540" y="2315"/>
                  </a:lnTo>
                  <a:lnTo>
                    <a:pt x="2505" y="2323"/>
                  </a:lnTo>
                  <a:lnTo>
                    <a:pt x="2473" y="2337"/>
                  </a:lnTo>
                  <a:lnTo>
                    <a:pt x="2444" y="2356"/>
                  </a:lnTo>
                  <a:lnTo>
                    <a:pt x="2418" y="2378"/>
                  </a:lnTo>
                  <a:lnTo>
                    <a:pt x="2396" y="2404"/>
                  </a:lnTo>
                  <a:lnTo>
                    <a:pt x="2377" y="2434"/>
                  </a:lnTo>
                  <a:lnTo>
                    <a:pt x="2364" y="2467"/>
                  </a:lnTo>
                  <a:lnTo>
                    <a:pt x="2355" y="2501"/>
                  </a:lnTo>
                  <a:lnTo>
                    <a:pt x="2352" y="2538"/>
                  </a:lnTo>
                  <a:lnTo>
                    <a:pt x="2355" y="2574"/>
                  </a:lnTo>
                  <a:lnTo>
                    <a:pt x="2364" y="2609"/>
                  </a:lnTo>
                  <a:lnTo>
                    <a:pt x="2377" y="2641"/>
                  </a:lnTo>
                  <a:lnTo>
                    <a:pt x="2396" y="2671"/>
                  </a:lnTo>
                  <a:lnTo>
                    <a:pt x="2418" y="2697"/>
                  </a:lnTo>
                  <a:lnTo>
                    <a:pt x="2444" y="2720"/>
                  </a:lnTo>
                  <a:lnTo>
                    <a:pt x="2473" y="2738"/>
                  </a:lnTo>
                  <a:lnTo>
                    <a:pt x="2505" y="2751"/>
                  </a:lnTo>
                  <a:lnTo>
                    <a:pt x="2540" y="2760"/>
                  </a:lnTo>
                  <a:lnTo>
                    <a:pt x="2576" y="2763"/>
                  </a:lnTo>
                  <a:lnTo>
                    <a:pt x="2612" y="2760"/>
                  </a:lnTo>
                  <a:lnTo>
                    <a:pt x="2646" y="2751"/>
                  </a:lnTo>
                  <a:lnTo>
                    <a:pt x="2679" y="2738"/>
                  </a:lnTo>
                  <a:lnTo>
                    <a:pt x="2709" y="2720"/>
                  </a:lnTo>
                  <a:lnTo>
                    <a:pt x="2735" y="2697"/>
                  </a:lnTo>
                  <a:lnTo>
                    <a:pt x="2756" y="2671"/>
                  </a:lnTo>
                  <a:lnTo>
                    <a:pt x="2775" y="2641"/>
                  </a:lnTo>
                  <a:lnTo>
                    <a:pt x="2789" y="2609"/>
                  </a:lnTo>
                  <a:lnTo>
                    <a:pt x="2797" y="2574"/>
                  </a:lnTo>
                  <a:lnTo>
                    <a:pt x="2800" y="2538"/>
                  </a:lnTo>
                  <a:lnTo>
                    <a:pt x="2797" y="2501"/>
                  </a:lnTo>
                  <a:lnTo>
                    <a:pt x="2789" y="2467"/>
                  </a:lnTo>
                  <a:lnTo>
                    <a:pt x="2775" y="2434"/>
                  </a:lnTo>
                  <a:lnTo>
                    <a:pt x="2756" y="2404"/>
                  </a:lnTo>
                  <a:lnTo>
                    <a:pt x="2735" y="2378"/>
                  </a:lnTo>
                  <a:lnTo>
                    <a:pt x="2709" y="2356"/>
                  </a:lnTo>
                  <a:lnTo>
                    <a:pt x="2679" y="2337"/>
                  </a:lnTo>
                  <a:lnTo>
                    <a:pt x="2646" y="2323"/>
                  </a:lnTo>
                  <a:lnTo>
                    <a:pt x="2612" y="2315"/>
                  </a:lnTo>
                  <a:lnTo>
                    <a:pt x="2576" y="2312"/>
                  </a:lnTo>
                  <a:close/>
                  <a:moveTo>
                    <a:pt x="1288" y="2312"/>
                  </a:moveTo>
                  <a:lnTo>
                    <a:pt x="1251" y="2315"/>
                  </a:lnTo>
                  <a:lnTo>
                    <a:pt x="1217" y="2323"/>
                  </a:lnTo>
                  <a:lnTo>
                    <a:pt x="1185" y="2337"/>
                  </a:lnTo>
                  <a:lnTo>
                    <a:pt x="1156" y="2356"/>
                  </a:lnTo>
                  <a:lnTo>
                    <a:pt x="1130" y="2378"/>
                  </a:lnTo>
                  <a:lnTo>
                    <a:pt x="1107" y="2404"/>
                  </a:lnTo>
                  <a:lnTo>
                    <a:pt x="1089" y="2434"/>
                  </a:lnTo>
                  <a:lnTo>
                    <a:pt x="1076" y="2467"/>
                  </a:lnTo>
                  <a:lnTo>
                    <a:pt x="1066" y="2501"/>
                  </a:lnTo>
                  <a:lnTo>
                    <a:pt x="1064" y="2538"/>
                  </a:lnTo>
                  <a:lnTo>
                    <a:pt x="1066" y="2574"/>
                  </a:lnTo>
                  <a:lnTo>
                    <a:pt x="1076" y="2609"/>
                  </a:lnTo>
                  <a:lnTo>
                    <a:pt x="1089" y="2641"/>
                  </a:lnTo>
                  <a:lnTo>
                    <a:pt x="1107" y="2671"/>
                  </a:lnTo>
                  <a:lnTo>
                    <a:pt x="1130" y="2697"/>
                  </a:lnTo>
                  <a:lnTo>
                    <a:pt x="1156" y="2720"/>
                  </a:lnTo>
                  <a:lnTo>
                    <a:pt x="1185" y="2738"/>
                  </a:lnTo>
                  <a:lnTo>
                    <a:pt x="1217" y="2751"/>
                  </a:lnTo>
                  <a:lnTo>
                    <a:pt x="1251" y="2760"/>
                  </a:lnTo>
                  <a:lnTo>
                    <a:pt x="1288" y="2763"/>
                  </a:lnTo>
                  <a:lnTo>
                    <a:pt x="1324" y="2760"/>
                  </a:lnTo>
                  <a:lnTo>
                    <a:pt x="1358" y="2751"/>
                  </a:lnTo>
                  <a:lnTo>
                    <a:pt x="1391" y="2738"/>
                  </a:lnTo>
                  <a:lnTo>
                    <a:pt x="1420" y="2720"/>
                  </a:lnTo>
                  <a:lnTo>
                    <a:pt x="1447" y="2697"/>
                  </a:lnTo>
                  <a:lnTo>
                    <a:pt x="1469" y="2671"/>
                  </a:lnTo>
                  <a:lnTo>
                    <a:pt x="1487" y="2641"/>
                  </a:lnTo>
                  <a:lnTo>
                    <a:pt x="1501" y="2609"/>
                  </a:lnTo>
                  <a:lnTo>
                    <a:pt x="1509" y="2574"/>
                  </a:lnTo>
                  <a:lnTo>
                    <a:pt x="1512" y="2538"/>
                  </a:lnTo>
                  <a:lnTo>
                    <a:pt x="1509" y="2501"/>
                  </a:lnTo>
                  <a:lnTo>
                    <a:pt x="1501" y="2467"/>
                  </a:lnTo>
                  <a:lnTo>
                    <a:pt x="1487" y="2434"/>
                  </a:lnTo>
                  <a:lnTo>
                    <a:pt x="1469" y="2404"/>
                  </a:lnTo>
                  <a:lnTo>
                    <a:pt x="1447" y="2378"/>
                  </a:lnTo>
                  <a:lnTo>
                    <a:pt x="1420" y="2356"/>
                  </a:lnTo>
                  <a:lnTo>
                    <a:pt x="1391" y="2337"/>
                  </a:lnTo>
                  <a:lnTo>
                    <a:pt x="1358" y="2323"/>
                  </a:lnTo>
                  <a:lnTo>
                    <a:pt x="1324" y="2315"/>
                  </a:lnTo>
                  <a:lnTo>
                    <a:pt x="1288" y="2312"/>
                  </a:lnTo>
                  <a:close/>
                  <a:moveTo>
                    <a:pt x="2352" y="1579"/>
                  </a:moveTo>
                  <a:lnTo>
                    <a:pt x="2352" y="1973"/>
                  </a:lnTo>
                  <a:lnTo>
                    <a:pt x="2744" y="1973"/>
                  </a:lnTo>
                  <a:lnTo>
                    <a:pt x="2744" y="1579"/>
                  </a:lnTo>
                  <a:lnTo>
                    <a:pt x="2352" y="1579"/>
                  </a:lnTo>
                  <a:close/>
                  <a:moveTo>
                    <a:pt x="2856" y="1579"/>
                  </a:moveTo>
                  <a:lnTo>
                    <a:pt x="2856" y="1973"/>
                  </a:lnTo>
                  <a:lnTo>
                    <a:pt x="3082" y="1973"/>
                  </a:lnTo>
                  <a:lnTo>
                    <a:pt x="3111" y="1970"/>
                  </a:lnTo>
                  <a:lnTo>
                    <a:pt x="3140" y="1962"/>
                  </a:lnTo>
                  <a:lnTo>
                    <a:pt x="3166" y="1950"/>
                  </a:lnTo>
                  <a:lnTo>
                    <a:pt x="3189" y="1933"/>
                  </a:lnTo>
                  <a:lnTo>
                    <a:pt x="3210" y="1913"/>
                  </a:lnTo>
                  <a:lnTo>
                    <a:pt x="3226" y="1890"/>
                  </a:lnTo>
                  <a:lnTo>
                    <a:pt x="3238" y="1863"/>
                  </a:lnTo>
                  <a:lnTo>
                    <a:pt x="3246" y="1834"/>
                  </a:lnTo>
                  <a:lnTo>
                    <a:pt x="3249" y="1804"/>
                  </a:lnTo>
                  <a:lnTo>
                    <a:pt x="3249" y="1579"/>
                  </a:lnTo>
                  <a:lnTo>
                    <a:pt x="2856" y="1579"/>
                  </a:lnTo>
                  <a:close/>
                  <a:moveTo>
                    <a:pt x="1848" y="1579"/>
                  </a:moveTo>
                  <a:lnTo>
                    <a:pt x="1848" y="1974"/>
                  </a:lnTo>
                  <a:lnTo>
                    <a:pt x="2240" y="1973"/>
                  </a:lnTo>
                  <a:lnTo>
                    <a:pt x="2240" y="1579"/>
                  </a:lnTo>
                  <a:lnTo>
                    <a:pt x="1848" y="1579"/>
                  </a:lnTo>
                  <a:close/>
                  <a:moveTo>
                    <a:pt x="1344" y="1579"/>
                  </a:moveTo>
                  <a:lnTo>
                    <a:pt x="1344" y="1974"/>
                  </a:lnTo>
                  <a:lnTo>
                    <a:pt x="1736" y="1974"/>
                  </a:lnTo>
                  <a:lnTo>
                    <a:pt x="1736" y="1579"/>
                  </a:lnTo>
                  <a:lnTo>
                    <a:pt x="1344" y="1579"/>
                  </a:lnTo>
                  <a:close/>
                  <a:moveTo>
                    <a:pt x="867" y="1579"/>
                  </a:moveTo>
                  <a:lnTo>
                    <a:pt x="943" y="1974"/>
                  </a:lnTo>
                  <a:lnTo>
                    <a:pt x="1232" y="1974"/>
                  </a:lnTo>
                  <a:lnTo>
                    <a:pt x="1232" y="1579"/>
                  </a:lnTo>
                  <a:lnTo>
                    <a:pt x="867" y="1579"/>
                  </a:lnTo>
                  <a:close/>
                  <a:moveTo>
                    <a:pt x="2856" y="1071"/>
                  </a:moveTo>
                  <a:lnTo>
                    <a:pt x="2856" y="1466"/>
                  </a:lnTo>
                  <a:lnTo>
                    <a:pt x="3248" y="1466"/>
                  </a:lnTo>
                  <a:lnTo>
                    <a:pt x="3248" y="1071"/>
                  </a:lnTo>
                  <a:lnTo>
                    <a:pt x="2856" y="1071"/>
                  </a:lnTo>
                  <a:close/>
                  <a:moveTo>
                    <a:pt x="2352" y="1071"/>
                  </a:moveTo>
                  <a:lnTo>
                    <a:pt x="2352" y="1466"/>
                  </a:lnTo>
                  <a:lnTo>
                    <a:pt x="2744" y="1466"/>
                  </a:lnTo>
                  <a:lnTo>
                    <a:pt x="2744" y="1071"/>
                  </a:lnTo>
                  <a:lnTo>
                    <a:pt x="2352" y="1071"/>
                  </a:lnTo>
                  <a:close/>
                  <a:moveTo>
                    <a:pt x="1848" y="1071"/>
                  </a:moveTo>
                  <a:lnTo>
                    <a:pt x="1848" y="1466"/>
                  </a:lnTo>
                  <a:lnTo>
                    <a:pt x="2240" y="1466"/>
                  </a:lnTo>
                  <a:lnTo>
                    <a:pt x="2240" y="1071"/>
                  </a:lnTo>
                  <a:lnTo>
                    <a:pt x="1848" y="1071"/>
                  </a:lnTo>
                  <a:close/>
                  <a:moveTo>
                    <a:pt x="1344" y="1071"/>
                  </a:moveTo>
                  <a:lnTo>
                    <a:pt x="1344" y="1466"/>
                  </a:lnTo>
                  <a:lnTo>
                    <a:pt x="1736" y="1466"/>
                  </a:lnTo>
                  <a:lnTo>
                    <a:pt x="1736" y="1071"/>
                  </a:lnTo>
                  <a:lnTo>
                    <a:pt x="1344" y="1071"/>
                  </a:lnTo>
                  <a:close/>
                  <a:moveTo>
                    <a:pt x="771" y="1071"/>
                  </a:moveTo>
                  <a:lnTo>
                    <a:pt x="846" y="1466"/>
                  </a:lnTo>
                  <a:lnTo>
                    <a:pt x="1232" y="1466"/>
                  </a:lnTo>
                  <a:lnTo>
                    <a:pt x="1232" y="1071"/>
                  </a:lnTo>
                  <a:lnTo>
                    <a:pt x="771" y="1071"/>
                  </a:lnTo>
                  <a:close/>
                  <a:moveTo>
                    <a:pt x="2352" y="564"/>
                  </a:moveTo>
                  <a:lnTo>
                    <a:pt x="2352" y="958"/>
                  </a:lnTo>
                  <a:lnTo>
                    <a:pt x="2744" y="958"/>
                  </a:lnTo>
                  <a:lnTo>
                    <a:pt x="2744" y="564"/>
                  </a:lnTo>
                  <a:lnTo>
                    <a:pt x="2352" y="564"/>
                  </a:lnTo>
                  <a:close/>
                  <a:moveTo>
                    <a:pt x="1344" y="564"/>
                  </a:moveTo>
                  <a:lnTo>
                    <a:pt x="1344" y="958"/>
                  </a:lnTo>
                  <a:lnTo>
                    <a:pt x="1736" y="958"/>
                  </a:lnTo>
                  <a:lnTo>
                    <a:pt x="1736" y="564"/>
                  </a:lnTo>
                  <a:lnTo>
                    <a:pt x="1344" y="564"/>
                  </a:lnTo>
                  <a:close/>
                  <a:moveTo>
                    <a:pt x="675" y="564"/>
                  </a:moveTo>
                  <a:lnTo>
                    <a:pt x="749" y="958"/>
                  </a:lnTo>
                  <a:lnTo>
                    <a:pt x="1232" y="958"/>
                  </a:lnTo>
                  <a:lnTo>
                    <a:pt x="1232" y="564"/>
                  </a:lnTo>
                  <a:lnTo>
                    <a:pt x="675" y="564"/>
                  </a:lnTo>
                  <a:close/>
                  <a:moveTo>
                    <a:pt x="2240" y="563"/>
                  </a:moveTo>
                  <a:lnTo>
                    <a:pt x="1848" y="564"/>
                  </a:lnTo>
                  <a:lnTo>
                    <a:pt x="1848" y="958"/>
                  </a:lnTo>
                  <a:lnTo>
                    <a:pt x="2240" y="958"/>
                  </a:lnTo>
                  <a:lnTo>
                    <a:pt x="2240" y="563"/>
                  </a:lnTo>
                  <a:close/>
                  <a:moveTo>
                    <a:pt x="3249" y="563"/>
                  </a:moveTo>
                  <a:lnTo>
                    <a:pt x="2856" y="563"/>
                  </a:lnTo>
                  <a:lnTo>
                    <a:pt x="2856" y="958"/>
                  </a:lnTo>
                  <a:lnTo>
                    <a:pt x="3249" y="958"/>
                  </a:lnTo>
                  <a:lnTo>
                    <a:pt x="3249" y="563"/>
                  </a:lnTo>
                  <a:close/>
                  <a:moveTo>
                    <a:pt x="223" y="113"/>
                  </a:moveTo>
                  <a:lnTo>
                    <a:pt x="199" y="116"/>
                  </a:lnTo>
                  <a:lnTo>
                    <a:pt x="175" y="124"/>
                  </a:lnTo>
                  <a:lnTo>
                    <a:pt x="154" y="138"/>
                  </a:lnTo>
                  <a:lnTo>
                    <a:pt x="136" y="155"/>
                  </a:lnTo>
                  <a:lnTo>
                    <a:pt x="124" y="175"/>
                  </a:lnTo>
                  <a:lnTo>
                    <a:pt x="115" y="200"/>
                  </a:lnTo>
                  <a:lnTo>
                    <a:pt x="112" y="226"/>
                  </a:lnTo>
                  <a:lnTo>
                    <a:pt x="115" y="251"/>
                  </a:lnTo>
                  <a:lnTo>
                    <a:pt x="124" y="275"/>
                  </a:lnTo>
                  <a:lnTo>
                    <a:pt x="136" y="296"/>
                  </a:lnTo>
                  <a:lnTo>
                    <a:pt x="154" y="314"/>
                  </a:lnTo>
                  <a:lnTo>
                    <a:pt x="175" y="327"/>
                  </a:lnTo>
                  <a:lnTo>
                    <a:pt x="199" y="336"/>
                  </a:lnTo>
                  <a:lnTo>
                    <a:pt x="223" y="339"/>
                  </a:lnTo>
                  <a:lnTo>
                    <a:pt x="249" y="336"/>
                  </a:lnTo>
                  <a:lnTo>
                    <a:pt x="273" y="327"/>
                  </a:lnTo>
                  <a:lnTo>
                    <a:pt x="294" y="314"/>
                  </a:lnTo>
                  <a:lnTo>
                    <a:pt x="312" y="296"/>
                  </a:lnTo>
                  <a:lnTo>
                    <a:pt x="324" y="275"/>
                  </a:lnTo>
                  <a:lnTo>
                    <a:pt x="333" y="251"/>
                  </a:lnTo>
                  <a:lnTo>
                    <a:pt x="336" y="226"/>
                  </a:lnTo>
                  <a:lnTo>
                    <a:pt x="333" y="200"/>
                  </a:lnTo>
                  <a:lnTo>
                    <a:pt x="324" y="175"/>
                  </a:lnTo>
                  <a:lnTo>
                    <a:pt x="312" y="155"/>
                  </a:lnTo>
                  <a:lnTo>
                    <a:pt x="294" y="138"/>
                  </a:lnTo>
                  <a:lnTo>
                    <a:pt x="273" y="124"/>
                  </a:lnTo>
                  <a:lnTo>
                    <a:pt x="249" y="116"/>
                  </a:lnTo>
                  <a:lnTo>
                    <a:pt x="223" y="113"/>
                  </a:lnTo>
                  <a:close/>
                  <a:moveTo>
                    <a:pt x="223" y="0"/>
                  </a:moveTo>
                  <a:lnTo>
                    <a:pt x="258" y="3"/>
                  </a:lnTo>
                  <a:lnTo>
                    <a:pt x="290" y="10"/>
                  </a:lnTo>
                  <a:lnTo>
                    <a:pt x="321" y="22"/>
                  </a:lnTo>
                  <a:lnTo>
                    <a:pt x="349" y="38"/>
                  </a:lnTo>
                  <a:lnTo>
                    <a:pt x="374" y="58"/>
                  </a:lnTo>
                  <a:lnTo>
                    <a:pt x="396" y="82"/>
                  </a:lnTo>
                  <a:lnTo>
                    <a:pt x="415" y="108"/>
                  </a:lnTo>
                  <a:lnTo>
                    <a:pt x="429" y="138"/>
                  </a:lnTo>
                  <a:lnTo>
                    <a:pt x="440" y="169"/>
                  </a:lnTo>
                  <a:lnTo>
                    <a:pt x="608" y="169"/>
                  </a:lnTo>
                  <a:lnTo>
                    <a:pt x="654" y="451"/>
                  </a:lnTo>
                  <a:lnTo>
                    <a:pt x="3360" y="451"/>
                  </a:lnTo>
                  <a:lnTo>
                    <a:pt x="3360" y="1804"/>
                  </a:lnTo>
                  <a:lnTo>
                    <a:pt x="3357" y="1846"/>
                  </a:lnTo>
                  <a:lnTo>
                    <a:pt x="3349" y="1886"/>
                  </a:lnTo>
                  <a:lnTo>
                    <a:pt x="3334" y="1923"/>
                  </a:lnTo>
                  <a:lnTo>
                    <a:pt x="3316" y="1958"/>
                  </a:lnTo>
                  <a:lnTo>
                    <a:pt x="3292" y="1989"/>
                  </a:lnTo>
                  <a:lnTo>
                    <a:pt x="3265" y="2017"/>
                  </a:lnTo>
                  <a:lnTo>
                    <a:pt x="3234" y="2041"/>
                  </a:lnTo>
                  <a:lnTo>
                    <a:pt x="3199" y="2059"/>
                  </a:lnTo>
                  <a:lnTo>
                    <a:pt x="3162" y="2074"/>
                  </a:lnTo>
                  <a:lnTo>
                    <a:pt x="3122" y="2082"/>
                  </a:lnTo>
                  <a:lnTo>
                    <a:pt x="3082" y="2086"/>
                  </a:lnTo>
                  <a:lnTo>
                    <a:pt x="2856" y="2086"/>
                  </a:lnTo>
                  <a:lnTo>
                    <a:pt x="2856" y="2086"/>
                  </a:lnTo>
                  <a:lnTo>
                    <a:pt x="1848" y="2086"/>
                  </a:lnTo>
                  <a:lnTo>
                    <a:pt x="1848" y="2087"/>
                  </a:lnTo>
                  <a:lnTo>
                    <a:pt x="1241" y="2087"/>
                  </a:lnTo>
                  <a:lnTo>
                    <a:pt x="898" y="2087"/>
                  </a:lnTo>
                  <a:lnTo>
                    <a:pt x="850" y="2087"/>
                  </a:lnTo>
                  <a:lnTo>
                    <a:pt x="817" y="2090"/>
                  </a:lnTo>
                  <a:lnTo>
                    <a:pt x="786" y="2098"/>
                  </a:lnTo>
                  <a:lnTo>
                    <a:pt x="757" y="2112"/>
                  </a:lnTo>
                  <a:lnTo>
                    <a:pt x="731" y="2131"/>
                  </a:lnTo>
                  <a:lnTo>
                    <a:pt x="709" y="2153"/>
                  </a:lnTo>
                  <a:lnTo>
                    <a:pt x="691" y="2179"/>
                  </a:lnTo>
                  <a:lnTo>
                    <a:pt x="679" y="2207"/>
                  </a:lnTo>
                  <a:lnTo>
                    <a:pt x="672" y="2238"/>
                  </a:lnTo>
                  <a:lnTo>
                    <a:pt x="672" y="2267"/>
                  </a:lnTo>
                  <a:lnTo>
                    <a:pt x="677" y="2295"/>
                  </a:lnTo>
                  <a:lnTo>
                    <a:pt x="685" y="2321"/>
                  </a:lnTo>
                  <a:lnTo>
                    <a:pt x="698" y="2346"/>
                  </a:lnTo>
                  <a:lnTo>
                    <a:pt x="715" y="2368"/>
                  </a:lnTo>
                  <a:lnTo>
                    <a:pt x="736" y="2388"/>
                  </a:lnTo>
                  <a:lnTo>
                    <a:pt x="760" y="2404"/>
                  </a:lnTo>
                  <a:lnTo>
                    <a:pt x="785" y="2415"/>
                  </a:lnTo>
                  <a:lnTo>
                    <a:pt x="812" y="2422"/>
                  </a:lnTo>
                  <a:lnTo>
                    <a:pt x="840" y="2425"/>
                  </a:lnTo>
                  <a:lnTo>
                    <a:pt x="972" y="2425"/>
                  </a:lnTo>
                  <a:lnTo>
                    <a:pt x="987" y="2386"/>
                  </a:lnTo>
                  <a:lnTo>
                    <a:pt x="1008" y="2350"/>
                  </a:lnTo>
                  <a:lnTo>
                    <a:pt x="1032" y="2318"/>
                  </a:lnTo>
                  <a:lnTo>
                    <a:pt x="1061" y="2289"/>
                  </a:lnTo>
                  <a:lnTo>
                    <a:pt x="1092" y="2263"/>
                  </a:lnTo>
                  <a:lnTo>
                    <a:pt x="1127" y="2241"/>
                  </a:lnTo>
                  <a:lnTo>
                    <a:pt x="1164" y="2223"/>
                  </a:lnTo>
                  <a:lnTo>
                    <a:pt x="1204" y="2210"/>
                  </a:lnTo>
                  <a:lnTo>
                    <a:pt x="1245" y="2202"/>
                  </a:lnTo>
                  <a:lnTo>
                    <a:pt x="1288" y="2199"/>
                  </a:lnTo>
                  <a:lnTo>
                    <a:pt x="1331" y="2202"/>
                  </a:lnTo>
                  <a:lnTo>
                    <a:pt x="1372" y="2210"/>
                  </a:lnTo>
                  <a:lnTo>
                    <a:pt x="1411" y="2223"/>
                  </a:lnTo>
                  <a:lnTo>
                    <a:pt x="1449" y="2241"/>
                  </a:lnTo>
                  <a:lnTo>
                    <a:pt x="1483" y="2263"/>
                  </a:lnTo>
                  <a:lnTo>
                    <a:pt x="1515" y="2289"/>
                  </a:lnTo>
                  <a:lnTo>
                    <a:pt x="1544" y="2318"/>
                  </a:lnTo>
                  <a:lnTo>
                    <a:pt x="1567" y="2350"/>
                  </a:lnTo>
                  <a:lnTo>
                    <a:pt x="1588" y="2386"/>
                  </a:lnTo>
                  <a:lnTo>
                    <a:pt x="1604" y="2425"/>
                  </a:lnTo>
                  <a:lnTo>
                    <a:pt x="2260" y="2425"/>
                  </a:lnTo>
                  <a:lnTo>
                    <a:pt x="2275" y="2386"/>
                  </a:lnTo>
                  <a:lnTo>
                    <a:pt x="2296" y="2350"/>
                  </a:lnTo>
                  <a:lnTo>
                    <a:pt x="2321" y="2318"/>
                  </a:lnTo>
                  <a:lnTo>
                    <a:pt x="2349" y="2289"/>
                  </a:lnTo>
                  <a:lnTo>
                    <a:pt x="2380" y="2263"/>
                  </a:lnTo>
                  <a:lnTo>
                    <a:pt x="2415" y="2241"/>
                  </a:lnTo>
                  <a:lnTo>
                    <a:pt x="2452" y="2223"/>
                  </a:lnTo>
                  <a:lnTo>
                    <a:pt x="2491" y="2210"/>
                  </a:lnTo>
                  <a:lnTo>
                    <a:pt x="2533" y="2202"/>
                  </a:lnTo>
                  <a:lnTo>
                    <a:pt x="2576" y="2199"/>
                  </a:lnTo>
                  <a:lnTo>
                    <a:pt x="2619" y="2202"/>
                  </a:lnTo>
                  <a:lnTo>
                    <a:pt x="2661" y="2210"/>
                  </a:lnTo>
                  <a:lnTo>
                    <a:pt x="2700" y="2223"/>
                  </a:lnTo>
                  <a:lnTo>
                    <a:pt x="2737" y="2241"/>
                  </a:lnTo>
                  <a:lnTo>
                    <a:pt x="2772" y="2263"/>
                  </a:lnTo>
                  <a:lnTo>
                    <a:pt x="2803" y="2289"/>
                  </a:lnTo>
                  <a:lnTo>
                    <a:pt x="2831" y="2318"/>
                  </a:lnTo>
                  <a:lnTo>
                    <a:pt x="2856" y="2350"/>
                  </a:lnTo>
                  <a:lnTo>
                    <a:pt x="2876" y="2386"/>
                  </a:lnTo>
                  <a:lnTo>
                    <a:pt x="2893" y="2425"/>
                  </a:lnTo>
                  <a:lnTo>
                    <a:pt x="3136" y="2425"/>
                  </a:lnTo>
                  <a:lnTo>
                    <a:pt x="3154" y="2428"/>
                  </a:lnTo>
                  <a:lnTo>
                    <a:pt x="3169" y="2435"/>
                  </a:lnTo>
                  <a:lnTo>
                    <a:pt x="3182" y="2448"/>
                  </a:lnTo>
                  <a:lnTo>
                    <a:pt x="3189" y="2463"/>
                  </a:lnTo>
                  <a:lnTo>
                    <a:pt x="3192" y="2481"/>
                  </a:lnTo>
                  <a:lnTo>
                    <a:pt x="3189" y="2499"/>
                  </a:lnTo>
                  <a:lnTo>
                    <a:pt x="3182" y="2515"/>
                  </a:lnTo>
                  <a:lnTo>
                    <a:pt x="3169" y="2526"/>
                  </a:lnTo>
                  <a:lnTo>
                    <a:pt x="3154" y="2535"/>
                  </a:lnTo>
                  <a:lnTo>
                    <a:pt x="3136" y="2538"/>
                  </a:lnTo>
                  <a:lnTo>
                    <a:pt x="2911" y="2538"/>
                  </a:lnTo>
                  <a:lnTo>
                    <a:pt x="2909" y="2583"/>
                  </a:lnTo>
                  <a:lnTo>
                    <a:pt x="2900" y="2628"/>
                  </a:lnTo>
                  <a:lnTo>
                    <a:pt x="2885" y="2669"/>
                  </a:lnTo>
                  <a:lnTo>
                    <a:pt x="2866" y="2708"/>
                  </a:lnTo>
                  <a:lnTo>
                    <a:pt x="2842" y="2744"/>
                  </a:lnTo>
                  <a:lnTo>
                    <a:pt x="2814" y="2776"/>
                  </a:lnTo>
                  <a:lnTo>
                    <a:pt x="2781" y="2806"/>
                  </a:lnTo>
                  <a:lnTo>
                    <a:pt x="2745" y="2830"/>
                  </a:lnTo>
                  <a:lnTo>
                    <a:pt x="2707" y="2850"/>
                  </a:lnTo>
                  <a:lnTo>
                    <a:pt x="2665" y="2863"/>
                  </a:lnTo>
                  <a:lnTo>
                    <a:pt x="2621" y="2873"/>
                  </a:lnTo>
                  <a:lnTo>
                    <a:pt x="2576" y="2876"/>
                  </a:lnTo>
                  <a:lnTo>
                    <a:pt x="2531" y="2873"/>
                  </a:lnTo>
                  <a:lnTo>
                    <a:pt x="2487" y="2863"/>
                  </a:lnTo>
                  <a:lnTo>
                    <a:pt x="2446" y="2850"/>
                  </a:lnTo>
                  <a:lnTo>
                    <a:pt x="2406" y="2830"/>
                  </a:lnTo>
                  <a:lnTo>
                    <a:pt x="2371" y="2806"/>
                  </a:lnTo>
                  <a:lnTo>
                    <a:pt x="2339" y="2776"/>
                  </a:lnTo>
                  <a:lnTo>
                    <a:pt x="2311" y="2744"/>
                  </a:lnTo>
                  <a:lnTo>
                    <a:pt x="2286" y="2708"/>
                  </a:lnTo>
                  <a:lnTo>
                    <a:pt x="2267" y="2669"/>
                  </a:lnTo>
                  <a:lnTo>
                    <a:pt x="2252" y="2628"/>
                  </a:lnTo>
                  <a:lnTo>
                    <a:pt x="2243" y="2583"/>
                  </a:lnTo>
                  <a:lnTo>
                    <a:pt x="2240" y="2538"/>
                  </a:lnTo>
                  <a:lnTo>
                    <a:pt x="1624" y="2538"/>
                  </a:lnTo>
                  <a:lnTo>
                    <a:pt x="1620" y="2583"/>
                  </a:lnTo>
                  <a:lnTo>
                    <a:pt x="1612" y="2628"/>
                  </a:lnTo>
                  <a:lnTo>
                    <a:pt x="1598" y="2669"/>
                  </a:lnTo>
                  <a:lnTo>
                    <a:pt x="1578" y="2708"/>
                  </a:lnTo>
                  <a:lnTo>
                    <a:pt x="1554" y="2744"/>
                  </a:lnTo>
                  <a:lnTo>
                    <a:pt x="1526" y="2776"/>
                  </a:lnTo>
                  <a:lnTo>
                    <a:pt x="1494" y="2806"/>
                  </a:lnTo>
                  <a:lnTo>
                    <a:pt x="1457" y="2830"/>
                  </a:lnTo>
                  <a:lnTo>
                    <a:pt x="1419" y="2850"/>
                  </a:lnTo>
                  <a:lnTo>
                    <a:pt x="1377" y="2863"/>
                  </a:lnTo>
                  <a:lnTo>
                    <a:pt x="1334" y="2873"/>
                  </a:lnTo>
                  <a:lnTo>
                    <a:pt x="1288" y="2876"/>
                  </a:lnTo>
                  <a:lnTo>
                    <a:pt x="1242" y="2873"/>
                  </a:lnTo>
                  <a:lnTo>
                    <a:pt x="1198" y="2863"/>
                  </a:lnTo>
                  <a:lnTo>
                    <a:pt x="1157" y="2850"/>
                  </a:lnTo>
                  <a:lnTo>
                    <a:pt x="1118" y="2830"/>
                  </a:lnTo>
                  <a:lnTo>
                    <a:pt x="1083" y="2806"/>
                  </a:lnTo>
                  <a:lnTo>
                    <a:pt x="1051" y="2776"/>
                  </a:lnTo>
                  <a:lnTo>
                    <a:pt x="1022" y="2744"/>
                  </a:lnTo>
                  <a:lnTo>
                    <a:pt x="998" y="2708"/>
                  </a:lnTo>
                  <a:lnTo>
                    <a:pt x="978" y="2669"/>
                  </a:lnTo>
                  <a:lnTo>
                    <a:pt x="964" y="2628"/>
                  </a:lnTo>
                  <a:lnTo>
                    <a:pt x="955" y="2583"/>
                  </a:lnTo>
                  <a:lnTo>
                    <a:pt x="952" y="2538"/>
                  </a:lnTo>
                  <a:lnTo>
                    <a:pt x="840" y="2538"/>
                  </a:lnTo>
                  <a:lnTo>
                    <a:pt x="801" y="2535"/>
                  </a:lnTo>
                  <a:lnTo>
                    <a:pt x="763" y="2526"/>
                  </a:lnTo>
                  <a:lnTo>
                    <a:pt x="727" y="2513"/>
                  </a:lnTo>
                  <a:lnTo>
                    <a:pt x="692" y="2495"/>
                  </a:lnTo>
                  <a:lnTo>
                    <a:pt x="661" y="2472"/>
                  </a:lnTo>
                  <a:lnTo>
                    <a:pt x="632" y="2445"/>
                  </a:lnTo>
                  <a:lnTo>
                    <a:pt x="608" y="2413"/>
                  </a:lnTo>
                  <a:lnTo>
                    <a:pt x="588" y="2380"/>
                  </a:lnTo>
                  <a:lnTo>
                    <a:pt x="574" y="2343"/>
                  </a:lnTo>
                  <a:lnTo>
                    <a:pt x="564" y="2305"/>
                  </a:lnTo>
                  <a:lnTo>
                    <a:pt x="560" y="2267"/>
                  </a:lnTo>
                  <a:lnTo>
                    <a:pt x="561" y="2227"/>
                  </a:lnTo>
                  <a:lnTo>
                    <a:pt x="569" y="2187"/>
                  </a:lnTo>
                  <a:lnTo>
                    <a:pt x="581" y="2149"/>
                  </a:lnTo>
                  <a:lnTo>
                    <a:pt x="599" y="2115"/>
                  </a:lnTo>
                  <a:lnTo>
                    <a:pt x="622" y="2082"/>
                  </a:lnTo>
                  <a:lnTo>
                    <a:pt x="649" y="2054"/>
                  </a:lnTo>
                  <a:lnTo>
                    <a:pt x="679" y="2029"/>
                  </a:lnTo>
                  <a:lnTo>
                    <a:pt x="712" y="2008"/>
                  </a:lnTo>
                  <a:lnTo>
                    <a:pt x="748" y="1991"/>
                  </a:lnTo>
                  <a:lnTo>
                    <a:pt x="788" y="1980"/>
                  </a:lnTo>
                  <a:lnTo>
                    <a:pt x="828" y="1975"/>
                  </a:lnTo>
                  <a:lnTo>
                    <a:pt x="754" y="1579"/>
                  </a:lnTo>
                  <a:lnTo>
                    <a:pt x="754" y="1579"/>
                  </a:lnTo>
                  <a:lnTo>
                    <a:pt x="694" y="1271"/>
                  </a:lnTo>
                  <a:lnTo>
                    <a:pt x="551" y="517"/>
                  </a:lnTo>
                  <a:lnTo>
                    <a:pt x="551" y="517"/>
                  </a:lnTo>
                  <a:lnTo>
                    <a:pt x="539" y="451"/>
                  </a:lnTo>
                  <a:lnTo>
                    <a:pt x="540" y="451"/>
                  </a:lnTo>
                  <a:lnTo>
                    <a:pt x="512" y="282"/>
                  </a:lnTo>
                  <a:lnTo>
                    <a:pt x="440" y="282"/>
                  </a:lnTo>
                  <a:lnTo>
                    <a:pt x="429" y="313"/>
                  </a:lnTo>
                  <a:lnTo>
                    <a:pt x="415" y="342"/>
                  </a:lnTo>
                  <a:lnTo>
                    <a:pt x="396" y="369"/>
                  </a:lnTo>
                  <a:lnTo>
                    <a:pt x="374" y="392"/>
                  </a:lnTo>
                  <a:lnTo>
                    <a:pt x="349" y="412"/>
                  </a:lnTo>
                  <a:lnTo>
                    <a:pt x="321" y="429"/>
                  </a:lnTo>
                  <a:lnTo>
                    <a:pt x="290" y="440"/>
                  </a:lnTo>
                  <a:lnTo>
                    <a:pt x="258" y="449"/>
                  </a:lnTo>
                  <a:lnTo>
                    <a:pt x="223" y="451"/>
                  </a:lnTo>
                  <a:lnTo>
                    <a:pt x="188" y="448"/>
                  </a:lnTo>
                  <a:lnTo>
                    <a:pt x="153" y="439"/>
                  </a:lnTo>
                  <a:lnTo>
                    <a:pt x="121" y="426"/>
                  </a:lnTo>
                  <a:lnTo>
                    <a:pt x="91" y="407"/>
                  </a:lnTo>
                  <a:lnTo>
                    <a:pt x="65" y="385"/>
                  </a:lnTo>
                  <a:lnTo>
                    <a:pt x="44" y="359"/>
                  </a:lnTo>
                  <a:lnTo>
                    <a:pt x="25" y="329"/>
                  </a:lnTo>
                  <a:lnTo>
                    <a:pt x="11" y="297"/>
                  </a:lnTo>
                  <a:lnTo>
                    <a:pt x="3" y="262"/>
                  </a:lnTo>
                  <a:lnTo>
                    <a:pt x="0" y="226"/>
                  </a:lnTo>
                  <a:lnTo>
                    <a:pt x="3" y="189"/>
                  </a:lnTo>
                  <a:lnTo>
                    <a:pt x="11" y="155"/>
                  </a:lnTo>
                  <a:lnTo>
                    <a:pt x="25" y="122"/>
                  </a:lnTo>
                  <a:lnTo>
                    <a:pt x="44" y="92"/>
                  </a:lnTo>
                  <a:lnTo>
                    <a:pt x="65" y="66"/>
                  </a:lnTo>
                  <a:lnTo>
                    <a:pt x="91" y="44"/>
                  </a:lnTo>
                  <a:lnTo>
                    <a:pt x="121" y="25"/>
                  </a:lnTo>
                  <a:lnTo>
                    <a:pt x="153" y="11"/>
                  </a:lnTo>
                  <a:lnTo>
                    <a:pt x="188" y="3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2A384D"/>
            </a:solidFill>
            <a:ln w="0">
              <a:solidFill>
                <a:srgbClr val="2A384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id="{EF6408F4-D01C-4F86-A8C7-B8F4B081E400}"/>
                </a:ext>
              </a:extLst>
            </p:cNvPr>
            <p:cNvSpPr/>
            <p:nvPr/>
          </p:nvSpPr>
          <p:spPr>
            <a:xfrm>
              <a:off x="3823772" y="1650496"/>
              <a:ext cx="792000" cy="79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6" name="Группа 55">
              <a:extLst>
                <a:ext uri="{FF2B5EF4-FFF2-40B4-BE49-F238E27FC236}">
                  <a16:creationId xmlns:a16="http://schemas.microsoft.com/office/drawing/2014/main" id="{BB893250-6C0A-4E6F-BF25-6778A3736210}"/>
                </a:ext>
              </a:extLst>
            </p:cNvPr>
            <p:cNvGrpSpPr/>
            <p:nvPr/>
          </p:nvGrpSpPr>
          <p:grpSpPr>
            <a:xfrm>
              <a:off x="3738959" y="1537817"/>
              <a:ext cx="876813" cy="908401"/>
              <a:chOff x="3963070" y="999231"/>
              <a:chExt cx="876813" cy="908401"/>
            </a:xfrm>
          </p:grpSpPr>
          <p:grpSp>
            <p:nvGrpSpPr>
              <p:cNvPr id="57" name="Группа 56">
                <a:extLst>
                  <a:ext uri="{FF2B5EF4-FFF2-40B4-BE49-F238E27FC236}">
                    <a16:creationId xmlns:a16="http://schemas.microsoft.com/office/drawing/2014/main" id="{55EAB446-C094-4B53-919A-5BF368A30FF1}"/>
                  </a:ext>
                </a:extLst>
              </p:cNvPr>
              <p:cNvGrpSpPr/>
              <p:nvPr/>
            </p:nvGrpSpPr>
            <p:grpSpPr>
              <a:xfrm>
                <a:off x="3963070" y="1110533"/>
                <a:ext cx="869663" cy="797099"/>
                <a:chOff x="-1296155" y="922252"/>
                <a:chExt cx="432000" cy="432000"/>
              </a:xfrm>
            </p:grpSpPr>
            <p:sp>
              <p:nvSpPr>
                <p:cNvPr id="59" name="Овал 58">
                  <a:extLst>
                    <a:ext uri="{FF2B5EF4-FFF2-40B4-BE49-F238E27FC236}">
                      <a16:creationId xmlns:a16="http://schemas.microsoft.com/office/drawing/2014/main" id="{CD054769-A3A8-41C8-AD6A-BDF7689D8F36}"/>
                    </a:ext>
                  </a:extLst>
                </p:cNvPr>
                <p:cNvSpPr/>
                <p:nvPr/>
              </p:nvSpPr>
              <p:spPr>
                <a:xfrm>
                  <a:off x="-1296155" y="922252"/>
                  <a:ext cx="432000" cy="432000"/>
                </a:xfrm>
                <a:prstGeom prst="ellipse">
                  <a:avLst/>
                </a:prstGeom>
                <a:solidFill>
                  <a:srgbClr val="D0D2D4">
                    <a:alpha val="50196"/>
                  </a:srgbClr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60" name="Google Shape;316;p13">
                  <a:extLst>
                    <a:ext uri="{FF2B5EF4-FFF2-40B4-BE49-F238E27FC236}">
                      <a16:creationId xmlns:a16="http://schemas.microsoft.com/office/drawing/2014/main" id="{EC989342-4241-4091-9184-5435916B940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-1256604" y="958980"/>
                  <a:ext cx="360000" cy="360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0" tIns="0" rIns="0" bIns="0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9pPr>
                </a:lstStyle>
                <a:p>
                  <a:pPr algn="ctr"/>
                  <a:r>
                    <a:rPr lang="ru-RU" sz="2800" dirty="0">
                      <a:solidFill>
                        <a:srgbClr val="2A384D"/>
                      </a:solidFill>
                      <a:latin typeface="Montserrat" panose="020B0604020202020204" charset="-52"/>
                    </a:rPr>
                    <a:t>40%</a:t>
                  </a:r>
                </a:p>
              </p:txBody>
            </p:sp>
          </p:grpSp>
          <p:sp>
            <p:nvSpPr>
              <p:cNvPr id="58" name="Прямоугольник 57">
                <a:extLst>
                  <a:ext uri="{FF2B5EF4-FFF2-40B4-BE49-F238E27FC236}">
                    <a16:creationId xmlns:a16="http://schemas.microsoft.com/office/drawing/2014/main" id="{C3938AB3-8DAD-4BE2-88F3-8DCE06546935}"/>
                  </a:ext>
                </a:extLst>
              </p:cNvPr>
              <p:cNvSpPr/>
              <p:nvPr/>
            </p:nvSpPr>
            <p:spPr>
              <a:xfrm rot="182134">
                <a:off x="3970220" y="999231"/>
                <a:ext cx="869663" cy="565963"/>
              </a:xfrm>
              <a:prstGeom prst="rect">
                <a:avLst/>
              </a:prstGeom>
              <a:noFill/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wrap="none" lIns="91440" tIns="45720" rIns="91440" bIns="45720">
                <a:prstTxWarp prst="textArchUp">
                  <a:avLst>
                    <a:gd name="adj" fmla="val 5518976"/>
                  </a:avLst>
                </a:prstTxWarp>
                <a:spAutoFit/>
              </a:bodyPr>
              <a:lstStyle/>
              <a:p>
                <a:pPr algn="ctr"/>
                <a:r>
                  <a:rPr lang="ru-RU" sz="2400" b="1" cap="none" spc="0" dirty="0">
                    <a:ln w="0"/>
                    <a:solidFill>
                      <a:srgbClr val="2A384D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Montserrat Light" panose="020B0604020202020204" charset="-52"/>
                  </a:rPr>
                  <a:t>ЦЕЛЬ</a:t>
                </a:r>
              </a:p>
            </p:txBody>
          </p:sp>
        </p:grpSp>
      </p:grpSp>
      <p:graphicFrame>
        <p:nvGraphicFramePr>
          <p:cNvPr id="67" name="Таблица 6">
            <a:extLst>
              <a:ext uri="{FF2B5EF4-FFF2-40B4-BE49-F238E27FC236}">
                <a16:creationId xmlns:a16="http://schemas.microsoft.com/office/drawing/2014/main" id="{679DD7F3-BFC9-4751-A8E6-59426A930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835995"/>
              </p:ext>
            </p:extLst>
          </p:nvPr>
        </p:nvGraphicFramePr>
        <p:xfrm>
          <a:off x="5340815" y="1441399"/>
          <a:ext cx="3600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946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  <a:gridCol w="775054">
                  <a:extLst>
                    <a:ext uri="{9D8B030D-6E8A-4147-A177-3AD203B41FA5}">
                      <a16:colId xmlns:a16="http://schemas.microsoft.com/office/drawing/2014/main" val="1533377881"/>
                    </a:ext>
                  </a:extLst>
                </a:gridCol>
              </a:tblGrid>
              <a:tr h="2952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2A384D"/>
                          </a:solidFill>
                          <a:latin typeface="Montserrat-SemiBold"/>
                        </a:rPr>
                        <a:t>ТОП ЛИДЕРОВ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Мошковский</a:t>
                      </a:r>
                      <a:r>
                        <a:rPr lang="ru-RU" sz="1000" b="1" baseline="0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94,1 %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Северный район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89,7 %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885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Сузунский район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87,1 %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6888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Тогучинский район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84,8 %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6036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Кочковский район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83,7 %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896026"/>
                  </a:ext>
                </a:extLst>
              </a:tr>
            </a:tbl>
          </a:graphicData>
        </a:graphic>
      </p:graphicFrame>
      <p:graphicFrame>
        <p:nvGraphicFramePr>
          <p:cNvPr id="68" name="Таблица 6">
            <a:extLst>
              <a:ext uri="{FF2B5EF4-FFF2-40B4-BE49-F238E27FC236}">
                <a16:creationId xmlns:a16="http://schemas.microsoft.com/office/drawing/2014/main" id="{B7D67771-4B55-476B-BC8D-0BDD77DB82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981521"/>
              </p:ext>
            </p:extLst>
          </p:nvPr>
        </p:nvGraphicFramePr>
        <p:xfrm>
          <a:off x="5377650" y="3220562"/>
          <a:ext cx="3600000" cy="1562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946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  <a:gridCol w="775054">
                  <a:extLst>
                    <a:ext uri="{9D8B030D-6E8A-4147-A177-3AD203B41FA5}">
                      <a16:colId xmlns:a16="http://schemas.microsoft.com/office/drawing/2014/main" val="1533377881"/>
                    </a:ext>
                  </a:extLst>
                </a:gridCol>
              </a:tblGrid>
              <a:tr h="30381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   </a:t>
                      </a:r>
                      <a:r>
                        <a:rPr lang="ru-RU" sz="1400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ТОП </a:t>
                      </a:r>
                      <a:r>
                        <a:rPr lang="ru-RU" sz="1400" dirty="0">
                          <a:solidFill>
                            <a:srgbClr val="2A384D"/>
                          </a:solidFill>
                          <a:latin typeface="Montserrat-SemiBold"/>
                        </a:rPr>
                        <a:t>АНТИ-ЛИДЕРОВ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F7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Венгеровский район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30,8 %</a:t>
                      </a:r>
                      <a:endParaRPr lang="ru-RU" sz="105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Колыванский район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30,1 %</a:t>
                      </a:r>
                      <a:endParaRPr lang="ru-RU" sz="105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8851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Бердск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29,8 %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68886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Убинский район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27,0 %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876763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Куйбышевский район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19,9 %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934774"/>
                  </a:ext>
                </a:extLst>
              </a:tr>
            </a:tbl>
          </a:graphicData>
        </a:graphic>
      </p:graphicFrame>
      <p:grpSp>
        <p:nvGrpSpPr>
          <p:cNvPr id="69" name="Группа 68"/>
          <p:cNvGrpSpPr/>
          <p:nvPr/>
        </p:nvGrpSpPr>
        <p:grpSpPr>
          <a:xfrm>
            <a:off x="5308730" y="1294571"/>
            <a:ext cx="662400" cy="605795"/>
            <a:chOff x="9564845" y="-623892"/>
            <a:chExt cx="662400" cy="605795"/>
          </a:xfrm>
        </p:grpSpPr>
        <p:sp>
          <p:nvSpPr>
            <p:cNvPr id="70" name="Овал 69"/>
            <p:cNvSpPr/>
            <p:nvPr/>
          </p:nvSpPr>
          <p:spPr>
            <a:xfrm>
              <a:off x="9564845" y="-623892"/>
              <a:ext cx="662400" cy="604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1" name="Группа 70"/>
            <p:cNvGrpSpPr/>
            <p:nvPr/>
          </p:nvGrpSpPr>
          <p:grpSpPr>
            <a:xfrm>
              <a:off x="9566301" y="-623892"/>
              <a:ext cx="660944" cy="605795"/>
              <a:chOff x="5571503" y="1156066"/>
              <a:chExt cx="660944" cy="605795"/>
            </a:xfrm>
          </p:grpSpPr>
          <p:sp>
            <p:nvSpPr>
              <p:cNvPr id="72" name="Овал 71">
                <a:extLst>
                  <a:ext uri="{FF2B5EF4-FFF2-40B4-BE49-F238E27FC236}">
                    <a16:creationId xmlns:a16="http://schemas.microsoft.com/office/drawing/2014/main" id="{90184510-C429-4B67-AD46-AD6F1CC0336F}"/>
                  </a:ext>
                </a:extLst>
              </p:cNvPr>
              <p:cNvSpPr/>
              <p:nvPr/>
            </p:nvSpPr>
            <p:spPr>
              <a:xfrm>
                <a:off x="5571503" y="1156066"/>
                <a:ext cx="660944" cy="605795"/>
              </a:xfrm>
              <a:prstGeom prst="ellipse">
                <a:avLst/>
              </a:prstGeom>
              <a:solidFill>
                <a:srgbClr val="007000">
                  <a:alpha val="50196"/>
                </a:srgb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2A384D"/>
                  </a:solidFill>
                  <a:latin typeface="Montserrat-SemiBold"/>
                </a:endParaRPr>
              </a:p>
            </p:txBody>
          </p:sp>
          <p:sp>
            <p:nvSpPr>
              <p:cNvPr id="73" name="Google Shape;316;p13">
                <a:extLst>
                  <a:ext uri="{FF2B5EF4-FFF2-40B4-BE49-F238E27FC236}">
                    <a16:creationId xmlns:a16="http://schemas.microsoft.com/office/drawing/2014/main" id="{A4E75715-BC38-470B-8614-348EA49D36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10130" y="1197722"/>
                <a:ext cx="550787" cy="5048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9pPr>
              </a:lstStyle>
              <a:p>
                <a:pPr algn="ctr"/>
                <a:r>
                  <a:rPr lang="en-US" sz="2400" dirty="0" smtClean="0">
                    <a:solidFill>
                      <a:srgbClr val="2A384D"/>
                    </a:solidFill>
                    <a:latin typeface="Montserrat" panose="020B0604020202020204" charset="-52"/>
                  </a:rPr>
                  <a:t>2</a:t>
                </a:r>
                <a:r>
                  <a:rPr lang="ru-RU" sz="2400" dirty="0" smtClean="0">
                    <a:solidFill>
                      <a:srgbClr val="2A384D"/>
                    </a:solidFill>
                    <a:latin typeface="Montserrat" panose="020B0604020202020204" charset="-52"/>
                  </a:rPr>
                  <a:t>9</a:t>
                </a:r>
                <a:endParaRPr lang="ru-RU" sz="2400" dirty="0">
                  <a:solidFill>
                    <a:srgbClr val="2A384D"/>
                  </a:solidFill>
                  <a:latin typeface="Montserrat" panose="020B0604020202020204" charset="-52"/>
                </a:endParaRPr>
              </a:p>
            </p:txBody>
          </p:sp>
        </p:grpSp>
      </p:grpSp>
      <p:cxnSp>
        <p:nvCxnSpPr>
          <p:cNvPr id="74" name="Прямая со стрелкой 73">
            <a:extLst>
              <a:ext uri="{FF2B5EF4-FFF2-40B4-BE49-F238E27FC236}">
                <a16:creationId xmlns:a16="http://schemas.microsoft.com/office/drawing/2014/main" id="{8CB9E59B-2614-4DA3-AF51-C963BDD97692}"/>
              </a:ext>
            </a:extLst>
          </p:cNvPr>
          <p:cNvCxnSpPr/>
          <p:nvPr/>
        </p:nvCxnSpPr>
        <p:spPr>
          <a:xfrm>
            <a:off x="6118930" y="1598070"/>
            <a:ext cx="252000" cy="0"/>
          </a:xfrm>
          <a:prstGeom prst="straightConnector1">
            <a:avLst/>
          </a:prstGeom>
          <a:ln w="38100">
            <a:solidFill>
              <a:srgbClr val="2A38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Группа 74"/>
          <p:cNvGrpSpPr/>
          <p:nvPr/>
        </p:nvGrpSpPr>
        <p:grpSpPr>
          <a:xfrm>
            <a:off x="5302672" y="3057435"/>
            <a:ext cx="662400" cy="605795"/>
            <a:chOff x="9312746" y="1859806"/>
            <a:chExt cx="662400" cy="605795"/>
          </a:xfrm>
        </p:grpSpPr>
        <p:sp>
          <p:nvSpPr>
            <p:cNvPr id="76" name="Овал 75"/>
            <p:cNvSpPr/>
            <p:nvPr/>
          </p:nvSpPr>
          <p:spPr>
            <a:xfrm>
              <a:off x="9312746" y="1859806"/>
              <a:ext cx="662400" cy="604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7" name="Группа 76"/>
            <p:cNvGrpSpPr/>
            <p:nvPr/>
          </p:nvGrpSpPr>
          <p:grpSpPr>
            <a:xfrm>
              <a:off x="9312746" y="1859806"/>
              <a:ext cx="660944" cy="605795"/>
              <a:chOff x="7784809" y="1156065"/>
              <a:chExt cx="660944" cy="605795"/>
            </a:xfrm>
          </p:grpSpPr>
          <p:sp>
            <p:nvSpPr>
              <p:cNvPr id="78" name="Овал 77">
                <a:extLst>
                  <a:ext uri="{FF2B5EF4-FFF2-40B4-BE49-F238E27FC236}">
                    <a16:creationId xmlns:a16="http://schemas.microsoft.com/office/drawing/2014/main" id="{41FC79F1-B3CB-4965-9479-52D6A9B5A37E}"/>
                  </a:ext>
                </a:extLst>
              </p:cNvPr>
              <p:cNvSpPr/>
              <p:nvPr/>
            </p:nvSpPr>
            <p:spPr>
              <a:xfrm>
                <a:off x="7784809" y="1156065"/>
                <a:ext cx="660944" cy="605795"/>
              </a:xfrm>
              <a:prstGeom prst="ellipse">
                <a:avLst/>
              </a:prstGeom>
              <a:solidFill>
                <a:srgbClr val="CC0000">
                  <a:alpha val="50196"/>
                </a:srgb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FF3333"/>
                  </a:solidFill>
                </a:endParaRPr>
              </a:p>
            </p:txBody>
          </p:sp>
          <p:sp>
            <p:nvSpPr>
              <p:cNvPr id="79" name="Google Shape;316;p13">
                <a:extLst>
                  <a:ext uri="{FF2B5EF4-FFF2-40B4-BE49-F238E27FC236}">
                    <a16:creationId xmlns:a16="http://schemas.microsoft.com/office/drawing/2014/main" id="{10214B63-F41B-4C0B-A582-DDDF22AEFF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39361" y="1204296"/>
                <a:ext cx="550787" cy="5048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9pPr>
              </a:lstStyle>
              <a:p>
                <a:pPr algn="ctr"/>
                <a:r>
                  <a:rPr lang="ru-RU" sz="2400" dirty="0" smtClean="0">
                    <a:solidFill>
                      <a:srgbClr val="2A384D"/>
                    </a:solidFill>
                    <a:latin typeface="Montserrat" panose="020B0604020202020204" charset="-52"/>
                  </a:rPr>
                  <a:t>6</a:t>
                </a:r>
                <a:endParaRPr lang="ru-RU" sz="2400" dirty="0">
                  <a:solidFill>
                    <a:srgbClr val="2A384D"/>
                  </a:solidFill>
                  <a:latin typeface="Montserrat" panose="020B0604020202020204" charset="-52"/>
                </a:endParaRPr>
              </a:p>
            </p:txBody>
          </p:sp>
        </p:grpSp>
      </p:grpSp>
      <p:cxnSp>
        <p:nvCxnSpPr>
          <p:cNvPr id="80" name="Прямая со стрелкой 79">
            <a:extLst>
              <a:ext uri="{FF2B5EF4-FFF2-40B4-BE49-F238E27FC236}">
                <a16:creationId xmlns:a16="http://schemas.microsoft.com/office/drawing/2014/main" id="{8CB9E59B-2614-4DA3-AF51-C963BDD97692}"/>
              </a:ext>
            </a:extLst>
          </p:cNvPr>
          <p:cNvCxnSpPr/>
          <p:nvPr/>
        </p:nvCxnSpPr>
        <p:spPr>
          <a:xfrm>
            <a:off x="6007965" y="3370810"/>
            <a:ext cx="252000" cy="0"/>
          </a:xfrm>
          <a:prstGeom prst="straightConnector1">
            <a:avLst/>
          </a:prstGeom>
          <a:ln w="38100">
            <a:solidFill>
              <a:srgbClr val="2A38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5C806626-289D-428B-BD24-465A5C456AE4}"/>
              </a:ext>
            </a:extLst>
          </p:cNvPr>
          <p:cNvSpPr/>
          <p:nvPr/>
        </p:nvSpPr>
        <p:spPr>
          <a:xfrm>
            <a:off x="6128540" y="944693"/>
            <a:ext cx="20567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2A384D"/>
                </a:solidFill>
                <a:latin typeface="Montserrat-SemiBold"/>
              </a:rPr>
              <a:t>I</a:t>
            </a:r>
            <a:r>
              <a:rPr lang="ru-RU" b="1" dirty="0">
                <a:solidFill>
                  <a:srgbClr val="2A384D"/>
                </a:solidFill>
                <a:latin typeface="Montserrat-SemiBold"/>
              </a:rPr>
              <a:t> полугодие 2021</a:t>
            </a:r>
            <a:endParaRPr lang="ru-RU" sz="1800" b="1" dirty="0">
              <a:solidFill>
                <a:srgbClr val="2A384D"/>
              </a:solidFill>
              <a:latin typeface="Montserrat-SemiBold"/>
            </a:endParaRPr>
          </a:p>
        </p:txBody>
      </p:sp>
      <p:graphicFrame>
        <p:nvGraphicFramePr>
          <p:cNvPr id="82" name="Таблица 6">
            <a:extLst>
              <a:ext uri="{FF2B5EF4-FFF2-40B4-BE49-F238E27FC236}">
                <a16:creationId xmlns:a16="http://schemas.microsoft.com/office/drawing/2014/main" id="{679DD7F3-BFC9-4751-A8E6-59426A930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446516"/>
              </p:ext>
            </p:extLst>
          </p:nvPr>
        </p:nvGraphicFramePr>
        <p:xfrm>
          <a:off x="219431" y="1452982"/>
          <a:ext cx="3600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946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  <a:gridCol w="775054">
                  <a:extLst>
                    <a:ext uri="{9D8B030D-6E8A-4147-A177-3AD203B41FA5}">
                      <a16:colId xmlns:a16="http://schemas.microsoft.com/office/drawing/2014/main" val="1533377881"/>
                    </a:ext>
                  </a:extLst>
                </a:gridCol>
              </a:tblGrid>
              <a:tr h="2952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2A384D"/>
                          </a:solidFill>
                          <a:latin typeface="Montserrat-SemiBold"/>
                        </a:rPr>
                        <a:t>ТОП ЛИДЕРОВ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Сузунский район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91,9 %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Усть-Таркский район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86,5 %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885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Коченевский район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86,0 %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6888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Тогучинский район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85,0 %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6036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Кыштовский район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85,0 %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896026"/>
                  </a:ext>
                </a:extLst>
              </a:tr>
            </a:tbl>
          </a:graphicData>
        </a:graphic>
      </p:graphicFrame>
      <p:graphicFrame>
        <p:nvGraphicFramePr>
          <p:cNvPr id="83" name="Таблица 6">
            <a:extLst>
              <a:ext uri="{FF2B5EF4-FFF2-40B4-BE49-F238E27FC236}">
                <a16:creationId xmlns:a16="http://schemas.microsoft.com/office/drawing/2014/main" id="{B7D67771-4B55-476B-BC8D-0BDD77DB82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35493"/>
              </p:ext>
            </p:extLst>
          </p:nvPr>
        </p:nvGraphicFramePr>
        <p:xfrm>
          <a:off x="256266" y="3232145"/>
          <a:ext cx="3600000" cy="1059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946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  <a:gridCol w="775054">
                  <a:extLst>
                    <a:ext uri="{9D8B030D-6E8A-4147-A177-3AD203B41FA5}">
                      <a16:colId xmlns:a16="http://schemas.microsoft.com/office/drawing/2014/main" val="1533377881"/>
                    </a:ext>
                  </a:extLst>
                </a:gridCol>
              </a:tblGrid>
              <a:tr h="30381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   </a:t>
                      </a:r>
                      <a:r>
                        <a:rPr lang="ru-RU" sz="1400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ТОП </a:t>
                      </a:r>
                      <a:r>
                        <a:rPr lang="ru-RU" sz="1400" dirty="0">
                          <a:solidFill>
                            <a:srgbClr val="2A384D"/>
                          </a:solidFill>
                          <a:latin typeface="Montserrat-SemiBold"/>
                        </a:rPr>
                        <a:t>АНТИ-ЛИДЕРОВ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F7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Чановский район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38,5 %</a:t>
                      </a:r>
                      <a:endParaRPr lang="ru-RU" sz="105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Чистоозерный район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35,3 %</a:t>
                      </a:r>
                      <a:endParaRPr lang="ru-RU" sz="105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8851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Убинский район</a:t>
                      </a: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27,0 %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68886"/>
                  </a:ext>
                </a:extLst>
              </a:tr>
            </a:tbl>
          </a:graphicData>
        </a:graphic>
      </p:graphicFrame>
      <p:grpSp>
        <p:nvGrpSpPr>
          <p:cNvPr id="84" name="Группа 83"/>
          <p:cNvGrpSpPr/>
          <p:nvPr/>
        </p:nvGrpSpPr>
        <p:grpSpPr>
          <a:xfrm>
            <a:off x="187346" y="1306154"/>
            <a:ext cx="662400" cy="605795"/>
            <a:chOff x="9564845" y="-623892"/>
            <a:chExt cx="662400" cy="605795"/>
          </a:xfrm>
        </p:grpSpPr>
        <p:sp>
          <p:nvSpPr>
            <p:cNvPr id="85" name="Овал 84"/>
            <p:cNvSpPr/>
            <p:nvPr/>
          </p:nvSpPr>
          <p:spPr>
            <a:xfrm>
              <a:off x="9564845" y="-623892"/>
              <a:ext cx="662400" cy="604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86" name="Группа 85"/>
            <p:cNvGrpSpPr/>
            <p:nvPr/>
          </p:nvGrpSpPr>
          <p:grpSpPr>
            <a:xfrm>
              <a:off x="9566301" y="-623892"/>
              <a:ext cx="660944" cy="605795"/>
              <a:chOff x="5571503" y="1156066"/>
              <a:chExt cx="660944" cy="605795"/>
            </a:xfrm>
          </p:grpSpPr>
          <p:sp>
            <p:nvSpPr>
              <p:cNvPr id="87" name="Овал 86">
                <a:extLst>
                  <a:ext uri="{FF2B5EF4-FFF2-40B4-BE49-F238E27FC236}">
                    <a16:creationId xmlns:a16="http://schemas.microsoft.com/office/drawing/2014/main" id="{90184510-C429-4B67-AD46-AD6F1CC0336F}"/>
                  </a:ext>
                </a:extLst>
              </p:cNvPr>
              <p:cNvSpPr/>
              <p:nvPr/>
            </p:nvSpPr>
            <p:spPr>
              <a:xfrm>
                <a:off x="5571503" y="1156066"/>
                <a:ext cx="660944" cy="605795"/>
              </a:xfrm>
              <a:prstGeom prst="ellipse">
                <a:avLst/>
              </a:prstGeom>
              <a:solidFill>
                <a:srgbClr val="007000">
                  <a:alpha val="50196"/>
                </a:srgb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2A384D"/>
                  </a:solidFill>
                  <a:latin typeface="Montserrat-SemiBold"/>
                </a:endParaRPr>
              </a:p>
            </p:txBody>
          </p:sp>
          <p:sp>
            <p:nvSpPr>
              <p:cNvPr id="88" name="Google Shape;316;p13">
                <a:extLst>
                  <a:ext uri="{FF2B5EF4-FFF2-40B4-BE49-F238E27FC236}">
                    <a16:creationId xmlns:a16="http://schemas.microsoft.com/office/drawing/2014/main" id="{A4E75715-BC38-470B-8614-348EA49D36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10130" y="1197722"/>
                <a:ext cx="550787" cy="5048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9pPr>
              </a:lstStyle>
              <a:p>
                <a:pPr algn="ctr"/>
                <a:r>
                  <a:rPr lang="ru-RU" sz="2400" dirty="0" smtClean="0">
                    <a:solidFill>
                      <a:srgbClr val="2A384D"/>
                    </a:solidFill>
                    <a:latin typeface="Montserrat" panose="020B0604020202020204" charset="-52"/>
                  </a:rPr>
                  <a:t>32</a:t>
                </a:r>
                <a:endParaRPr lang="ru-RU" sz="2400" dirty="0">
                  <a:solidFill>
                    <a:srgbClr val="2A384D"/>
                  </a:solidFill>
                  <a:latin typeface="Montserrat" panose="020B0604020202020204" charset="-52"/>
                </a:endParaRPr>
              </a:p>
            </p:txBody>
          </p:sp>
        </p:grpSp>
      </p:grpSp>
      <p:cxnSp>
        <p:nvCxnSpPr>
          <p:cNvPr id="89" name="Прямая со стрелкой 88">
            <a:extLst>
              <a:ext uri="{FF2B5EF4-FFF2-40B4-BE49-F238E27FC236}">
                <a16:creationId xmlns:a16="http://schemas.microsoft.com/office/drawing/2014/main" id="{8CB9E59B-2614-4DA3-AF51-C963BDD97692}"/>
              </a:ext>
            </a:extLst>
          </p:cNvPr>
          <p:cNvCxnSpPr/>
          <p:nvPr/>
        </p:nvCxnSpPr>
        <p:spPr>
          <a:xfrm>
            <a:off x="997546" y="1609653"/>
            <a:ext cx="252000" cy="0"/>
          </a:xfrm>
          <a:prstGeom prst="straightConnector1">
            <a:avLst/>
          </a:prstGeom>
          <a:ln w="38100">
            <a:solidFill>
              <a:srgbClr val="2A38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Группа 89"/>
          <p:cNvGrpSpPr/>
          <p:nvPr/>
        </p:nvGrpSpPr>
        <p:grpSpPr>
          <a:xfrm>
            <a:off x="181288" y="3069018"/>
            <a:ext cx="662400" cy="605795"/>
            <a:chOff x="9312746" y="1859806"/>
            <a:chExt cx="662400" cy="605795"/>
          </a:xfrm>
        </p:grpSpPr>
        <p:sp>
          <p:nvSpPr>
            <p:cNvPr id="91" name="Овал 90"/>
            <p:cNvSpPr/>
            <p:nvPr/>
          </p:nvSpPr>
          <p:spPr>
            <a:xfrm>
              <a:off x="9312746" y="1859806"/>
              <a:ext cx="662400" cy="604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92" name="Группа 91"/>
            <p:cNvGrpSpPr/>
            <p:nvPr/>
          </p:nvGrpSpPr>
          <p:grpSpPr>
            <a:xfrm>
              <a:off x="9312746" y="1859806"/>
              <a:ext cx="660944" cy="605795"/>
              <a:chOff x="7784809" y="1156065"/>
              <a:chExt cx="660944" cy="605795"/>
            </a:xfrm>
          </p:grpSpPr>
          <p:sp>
            <p:nvSpPr>
              <p:cNvPr id="93" name="Овал 92">
                <a:extLst>
                  <a:ext uri="{FF2B5EF4-FFF2-40B4-BE49-F238E27FC236}">
                    <a16:creationId xmlns:a16="http://schemas.microsoft.com/office/drawing/2014/main" id="{41FC79F1-B3CB-4965-9479-52D6A9B5A37E}"/>
                  </a:ext>
                </a:extLst>
              </p:cNvPr>
              <p:cNvSpPr/>
              <p:nvPr/>
            </p:nvSpPr>
            <p:spPr>
              <a:xfrm>
                <a:off x="7784809" y="1156065"/>
                <a:ext cx="660944" cy="605795"/>
              </a:xfrm>
              <a:prstGeom prst="ellipse">
                <a:avLst/>
              </a:prstGeom>
              <a:solidFill>
                <a:srgbClr val="CC0000">
                  <a:alpha val="50196"/>
                </a:srgb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FF3333"/>
                  </a:solidFill>
                </a:endParaRPr>
              </a:p>
            </p:txBody>
          </p:sp>
          <p:sp>
            <p:nvSpPr>
              <p:cNvPr id="94" name="Google Shape;316;p13">
                <a:extLst>
                  <a:ext uri="{FF2B5EF4-FFF2-40B4-BE49-F238E27FC236}">
                    <a16:creationId xmlns:a16="http://schemas.microsoft.com/office/drawing/2014/main" id="{10214B63-F41B-4C0B-A582-DDDF22AEFF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39361" y="1204296"/>
                <a:ext cx="550787" cy="5048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9pPr>
              </a:lstStyle>
              <a:p>
                <a:pPr algn="ctr"/>
                <a:r>
                  <a:rPr lang="ru-RU" sz="2400" dirty="0" smtClean="0">
                    <a:solidFill>
                      <a:srgbClr val="2A384D"/>
                    </a:solidFill>
                    <a:latin typeface="Montserrat" panose="020B0604020202020204" charset="-52"/>
                  </a:rPr>
                  <a:t>3</a:t>
                </a:r>
                <a:endParaRPr lang="ru-RU" sz="2400" dirty="0">
                  <a:solidFill>
                    <a:srgbClr val="2A384D"/>
                  </a:solidFill>
                  <a:latin typeface="Montserrat" panose="020B0604020202020204" charset="-52"/>
                </a:endParaRPr>
              </a:p>
            </p:txBody>
          </p:sp>
        </p:grpSp>
      </p:grpSp>
      <p:cxnSp>
        <p:nvCxnSpPr>
          <p:cNvPr id="95" name="Прямая со стрелкой 94">
            <a:extLst>
              <a:ext uri="{FF2B5EF4-FFF2-40B4-BE49-F238E27FC236}">
                <a16:creationId xmlns:a16="http://schemas.microsoft.com/office/drawing/2014/main" id="{8CB9E59B-2614-4DA3-AF51-C963BDD97692}"/>
              </a:ext>
            </a:extLst>
          </p:cNvPr>
          <p:cNvCxnSpPr/>
          <p:nvPr/>
        </p:nvCxnSpPr>
        <p:spPr>
          <a:xfrm>
            <a:off x="886581" y="3382393"/>
            <a:ext cx="252000" cy="0"/>
          </a:xfrm>
          <a:prstGeom prst="straightConnector1">
            <a:avLst/>
          </a:prstGeom>
          <a:ln w="38100">
            <a:solidFill>
              <a:srgbClr val="2A38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5C806626-289D-428B-BD24-465A5C456AE4}"/>
              </a:ext>
            </a:extLst>
          </p:cNvPr>
          <p:cNvSpPr/>
          <p:nvPr/>
        </p:nvSpPr>
        <p:spPr>
          <a:xfrm>
            <a:off x="1657879" y="956276"/>
            <a:ext cx="755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2A384D"/>
                </a:solidFill>
                <a:latin typeface="Montserrat-SemiBold"/>
              </a:rPr>
              <a:t>2020</a:t>
            </a:r>
            <a:endParaRPr lang="ru-RU" sz="1800" b="1" dirty="0">
              <a:solidFill>
                <a:srgbClr val="2A384D"/>
              </a:solidFill>
              <a:latin typeface="Montserrat-SemiBold"/>
            </a:endParaRPr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4415731F-2E58-4744-8202-817CC35413C9}"/>
              </a:ext>
            </a:extLst>
          </p:cNvPr>
          <p:cNvSpPr/>
          <p:nvPr/>
        </p:nvSpPr>
        <p:spPr>
          <a:xfrm>
            <a:off x="163930" y="1215548"/>
            <a:ext cx="701846" cy="50737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6582562"/>
              </a:avLst>
            </a:prstTxWarp>
            <a:spAutoFit/>
          </a:bodyPr>
          <a:lstStyle/>
          <a:p>
            <a:pPr algn="ctr"/>
            <a:r>
              <a:rPr lang="ru-RU" sz="1200" b="1" dirty="0" smtClean="0">
                <a:ln w="0"/>
                <a:solidFill>
                  <a:srgbClr val="2A38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tserrat Light" panose="020B0604020202020204" charset="-52"/>
              </a:rPr>
              <a:t>достигли</a:t>
            </a:r>
            <a:endParaRPr lang="ru-RU" sz="1600" b="1" cap="none" spc="0" dirty="0">
              <a:ln w="0"/>
              <a:solidFill>
                <a:srgbClr val="2A384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tserrat Light" panose="020B0604020202020204" charset="-52"/>
            </a:endParaRPr>
          </a:p>
        </p:txBody>
      </p: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id="{4415731F-2E58-4744-8202-817CC35413C9}"/>
              </a:ext>
            </a:extLst>
          </p:cNvPr>
          <p:cNvSpPr/>
          <p:nvPr/>
        </p:nvSpPr>
        <p:spPr>
          <a:xfrm>
            <a:off x="5286764" y="1200603"/>
            <a:ext cx="701846" cy="50737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6582562"/>
              </a:avLst>
            </a:prstTxWarp>
            <a:spAutoFit/>
          </a:bodyPr>
          <a:lstStyle/>
          <a:p>
            <a:pPr algn="ctr"/>
            <a:r>
              <a:rPr lang="ru-RU" sz="1200" b="1" dirty="0" smtClean="0">
                <a:ln w="0"/>
                <a:solidFill>
                  <a:srgbClr val="2A38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tserrat Light" panose="020B0604020202020204" charset="-52"/>
              </a:rPr>
              <a:t>достигли</a:t>
            </a:r>
            <a:endParaRPr lang="ru-RU" sz="1600" b="1" cap="none" spc="0" dirty="0">
              <a:ln w="0"/>
              <a:solidFill>
                <a:srgbClr val="2A384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tserrat Light" panose="020B0604020202020204" charset="-52"/>
            </a:endParaRPr>
          </a:p>
        </p:txBody>
      </p:sp>
      <p:sp>
        <p:nvSpPr>
          <p:cNvPr id="99" name="Прямоугольник 98">
            <a:extLst>
              <a:ext uri="{FF2B5EF4-FFF2-40B4-BE49-F238E27FC236}">
                <a16:creationId xmlns:a16="http://schemas.microsoft.com/office/drawing/2014/main" id="{4415731F-2E58-4744-8202-817CC35413C9}"/>
              </a:ext>
            </a:extLst>
          </p:cNvPr>
          <p:cNvSpPr/>
          <p:nvPr/>
        </p:nvSpPr>
        <p:spPr>
          <a:xfrm>
            <a:off x="161356" y="2978460"/>
            <a:ext cx="701846" cy="50737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6582562"/>
              </a:avLst>
            </a:prstTxWarp>
            <a:spAutoFit/>
          </a:bodyPr>
          <a:lstStyle/>
          <a:p>
            <a:pPr algn="ctr"/>
            <a:r>
              <a:rPr lang="ru-RU" sz="1200" b="1" dirty="0" smtClean="0">
                <a:ln w="0"/>
                <a:solidFill>
                  <a:srgbClr val="2A38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tserrat Light" panose="020B0604020202020204" charset="-52"/>
              </a:rPr>
              <a:t>не достигли</a:t>
            </a:r>
            <a:endParaRPr lang="ru-RU" sz="1600" b="1" cap="none" spc="0" dirty="0">
              <a:ln w="0"/>
              <a:solidFill>
                <a:srgbClr val="2A384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tserrat Light" panose="020B0604020202020204" charset="-52"/>
            </a:endParaRPr>
          </a:p>
        </p:txBody>
      </p: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id="{4415731F-2E58-4744-8202-817CC35413C9}"/>
              </a:ext>
            </a:extLst>
          </p:cNvPr>
          <p:cNvSpPr/>
          <p:nvPr/>
        </p:nvSpPr>
        <p:spPr>
          <a:xfrm>
            <a:off x="5268630" y="2966877"/>
            <a:ext cx="701846" cy="50737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6582562"/>
              </a:avLst>
            </a:prstTxWarp>
            <a:spAutoFit/>
          </a:bodyPr>
          <a:lstStyle/>
          <a:p>
            <a:pPr algn="ctr"/>
            <a:r>
              <a:rPr lang="ru-RU" sz="1200" b="1" dirty="0" smtClean="0">
                <a:ln w="0"/>
                <a:solidFill>
                  <a:srgbClr val="2A38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tserrat Light" panose="020B0604020202020204" charset="-52"/>
              </a:rPr>
              <a:t>не достигли</a:t>
            </a:r>
            <a:endParaRPr lang="ru-RU" sz="1600" b="1" cap="none" spc="0" dirty="0">
              <a:ln w="0"/>
              <a:solidFill>
                <a:srgbClr val="2A384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tserrat Light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3275529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67"/>
          <a:stretch/>
        </p:blipFill>
        <p:spPr>
          <a:xfrm>
            <a:off x="0" y="4869180"/>
            <a:ext cx="9144000" cy="274320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E89F0C03-D549-4008-AD26-1DAF3CCE09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295"/>
          <a:stretch/>
        </p:blipFill>
        <p:spPr>
          <a:xfrm flipH="1" flipV="1">
            <a:off x="0" y="0"/>
            <a:ext cx="9144000" cy="807813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D8D717D1-3D67-4C2C-B9A7-7F44DDB58F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5000" contrast="1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24" y="117216"/>
            <a:ext cx="521180" cy="648000"/>
          </a:xfrm>
          <a:prstGeom prst="rect">
            <a:avLst/>
          </a:prstGeom>
        </p:spPr>
      </p:pic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53EF4DC3-971E-48B5-BFD6-0C187507AAB7}"/>
              </a:ext>
            </a:extLst>
          </p:cNvPr>
          <p:cNvGrpSpPr/>
          <p:nvPr/>
        </p:nvGrpSpPr>
        <p:grpSpPr>
          <a:xfrm>
            <a:off x="8639944" y="433632"/>
            <a:ext cx="504056" cy="369332"/>
            <a:chOff x="9588993" y="-280661"/>
            <a:chExt cx="504056" cy="369332"/>
          </a:xfrm>
        </p:grpSpPr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A6E3FE59-F76C-4BF4-A990-B4F6208B5F55}"/>
                </a:ext>
              </a:extLst>
            </p:cNvPr>
            <p:cNvCxnSpPr/>
            <p:nvPr/>
          </p:nvCxnSpPr>
          <p:spPr>
            <a:xfrm>
              <a:off x="9588993" y="26014"/>
              <a:ext cx="504056" cy="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F2A3870-A708-4BE0-A374-3DBE77BC7D02}"/>
                </a:ext>
              </a:extLst>
            </p:cNvPr>
            <p:cNvSpPr txBox="1"/>
            <p:nvPr/>
          </p:nvSpPr>
          <p:spPr>
            <a:xfrm>
              <a:off x="9684568" y="-28066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800" dirty="0">
                  <a:solidFill>
                    <a:srgbClr val="1C77B6"/>
                  </a:solidFill>
                  <a:latin typeface="Montserrat-Regular"/>
                </a:rPr>
                <a:t>6</a:t>
              </a:r>
            </a:p>
          </p:txBody>
        </p:sp>
      </p:grpSp>
      <p:sp>
        <p:nvSpPr>
          <p:cNvPr id="27" name="Shape 67">
            <a:extLst>
              <a:ext uri="{FF2B5EF4-FFF2-40B4-BE49-F238E27FC236}">
                <a16:creationId xmlns:a16="http://schemas.microsoft.com/office/drawing/2014/main" id="{DAA09147-2206-45BB-BE0F-E23A461CA84F}"/>
              </a:ext>
            </a:extLst>
          </p:cNvPr>
          <p:cNvSpPr/>
          <p:nvPr/>
        </p:nvSpPr>
        <p:spPr>
          <a:xfrm>
            <a:off x="1403648" y="144894"/>
            <a:ext cx="4896544" cy="538609"/>
          </a:xfrm>
          <a:prstGeom prst="rect">
            <a:avLst/>
          </a:prstGeom>
          <a:ln w="3175">
            <a:miter lim="4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algn="r">
              <a:defRPr sz="1800" cap="all" spc="360">
                <a:latin typeface="+mn-lt"/>
                <a:ea typeface="+mn-ea"/>
                <a:cs typeface="+mn-cs"/>
                <a:sym typeface="Montserrat-Regular"/>
              </a:defRPr>
            </a:lvl1pPr>
          </a:lstStyle>
          <a:p>
            <a:pPr algn="ctr"/>
            <a:r>
              <a:rPr lang="ru-RU" sz="1500" b="1" dirty="0">
                <a:solidFill>
                  <a:srgbClr val="FFFFFF"/>
                </a:solidFill>
                <a:latin typeface="Montserrat-SemiBold"/>
              </a:rPr>
              <a:t>ПОКАЗАТЕЛЬ </a:t>
            </a:r>
          </a:p>
          <a:p>
            <a:pPr algn="ctr"/>
            <a:r>
              <a:rPr lang="ru-RU" sz="1500" b="1" dirty="0">
                <a:solidFill>
                  <a:srgbClr val="FFFFFF"/>
                </a:solidFill>
                <a:latin typeface="Montserrat-SemiBold"/>
              </a:rPr>
              <a:t>«ДОЛЯ ЗАКУПОК У СМСП (223-фз)»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B50BFF5-6B36-4C4C-BFC3-9F64FD8B3D7A}"/>
              </a:ext>
            </a:extLst>
          </p:cNvPr>
          <p:cNvSpPr/>
          <p:nvPr/>
        </p:nvSpPr>
        <p:spPr>
          <a:xfrm>
            <a:off x="6619790" y="440992"/>
            <a:ext cx="9525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1776AB"/>
                </a:solidFill>
                <a:latin typeface="Montserrat-SemiBold"/>
              </a:rPr>
              <a:t>ОИОГВ</a:t>
            </a:r>
            <a:endParaRPr lang="ru-RU" sz="1800" b="1" dirty="0">
              <a:solidFill>
                <a:srgbClr val="1776AB"/>
              </a:solidFill>
              <a:latin typeface="Montserrat-SemiBold"/>
            </a:endParaRPr>
          </a:p>
        </p:txBody>
      </p:sp>
      <p:graphicFrame>
        <p:nvGraphicFramePr>
          <p:cNvPr id="57" name="Таблица 6">
            <a:extLst>
              <a:ext uri="{FF2B5EF4-FFF2-40B4-BE49-F238E27FC236}">
                <a16:creationId xmlns:a16="http://schemas.microsoft.com/office/drawing/2014/main" id="{679DD7F3-BFC9-4751-A8E6-59426A930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853449"/>
              </p:ext>
            </p:extLst>
          </p:nvPr>
        </p:nvGraphicFramePr>
        <p:xfrm>
          <a:off x="5345293" y="1542887"/>
          <a:ext cx="3600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946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  <a:gridCol w="775054">
                  <a:extLst>
                    <a:ext uri="{9D8B030D-6E8A-4147-A177-3AD203B41FA5}">
                      <a16:colId xmlns:a16="http://schemas.microsoft.com/office/drawing/2014/main" val="1533377881"/>
                    </a:ext>
                  </a:extLst>
                </a:gridCol>
              </a:tblGrid>
              <a:tr h="2952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2A384D"/>
                          </a:solidFill>
                          <a:latin typeface="Montserrat-SemiBold"/>
                        </a:rPr>
                        <a:t>ТОП ЛИДЕРОВ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Минстрой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100,0 %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Минкульт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94,3 %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885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Минобразования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92,4 %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6888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Минтруда </a:t>
                      </a:r>
                      <a:r>
                        <a:rPr lang="ru-RU" sz="1000" b="1" dirty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соцразвития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87,0 %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6036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Минспорта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83,5 %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896026"/>
                  </a:ext>
                </a:extLst>
              </a:tr>
            </a:tbl>
          </a:graphicData>
        </a:graphic>
      </p:graphicFrame>
      <p:graphicFrame>
        <p:nvGraphicFramePr>
          <p:cNvPr id="59" name="Таблица 6">
            <a:extLst>
              <a:ext uri="{FF2B5EF4-FFF2-40B4-BE49-F238E27FC236}">
                <a16:creationId xmlns:a16="http://schemas.microsoft.com/office/drawing/2014/main" id="{B7D67771-4B55-476B-BC8D-0BDD77DB82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090586"/>
              </p:ext>
            </p:extLst>
          </p:nvPr>
        </p:nvGraphicFramePr>
        <p:xfrm>
          <a:off x="5379799" y="3509026"/>
          <a:ext cx="3600000" cy="126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</a:tblGrid>
              <a:tr h="3038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   </a:t>
                      </a:r>
                      <a:r>
                        <a:rPr lang="ru-RU" sz="1400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ТОП </a:t>
                      </a:r>
                      <a:r>
                        <a:rPr lang="ru-RU" sz="1400" dirty="0">
                          <a:solidFill>
                            <a:srgbClr val="2A384D"/>
                          </a:solidFill>
                          <a:latin typeface="Montserrat-SemiBold"/>
                        </a:rPr>
                        <a:t>АНТИ-ЛИДЕРОВ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dirty="0" smtClean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dirty="0" smtClean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закупок у СМСП  8 подведомственными учреждениями ОИОГВ </a:t>
                      </a:r>
                      <a:r>
                        <a:rPr lang="ru-RU" sz="1050" b="1" baseline="0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0,00 %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baseline="0" dirty="0" smtClean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</a:tbl>
          </a:graphicData>
        </a:graphic>
      </p:graphicFrame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33C6C4FD-DDEF-49DD-87F3-2695D1A47D1C}"/>
              </a:ext>
            </a:extLst>
          </p:cNvPr>
          <p:cNvGrpSpPr/>
          <p:nvPr/>
        </p:nvGrpSpPr>
        <p:grpSpPr>
          <a:xfrm>
            <a:off x="4023075" y="1070332"/>
            <a:ext cx="1194804" cy="1260283"/>
            <a:chOff x="3738959" y="1537817"/>
            <a:chExt cx="1194804" cy="1260283"/>
          </a:xfrm>
        </p:grpSpPr>
        <p:sp>
          <p:nvSpPr>
            <p:cNvPr id="63" name="Freeform 153">
              <a:extLst>
                <a:ext uri="{FF2B5EF4-FFF2-40B4-BE49-F238E27FC236}">
                  <a16:creationId xmlns:a16="http://schemas.microsoft.com/office/drawing/2014/main" id="{98AF892B-4D07-44BC-856E-5A640C00179B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4016202" y="2024400"/>
              <a:ext cx="917561" cy="773700"/>
            </a:xfrm>
            <a:custGeom>
              <a:avLst/>
              <a:gdLst>
                <a:gd name="T0" fmla="*/ 2396 w 3360"/>
                <a:gd name="T1" fmla="*/ 2404 h 2876"/>
                <a:gd name="T2" fmla="*/ 2377 w 3360"/>
                <a:gd name="T3" fmla="*/ 2641 h 2876"/>
                <a:gd name="T4" fmla="*/ 2576 w 3360"/>
                <a:gd name="T5" fmla="*/ 2763 h 2876"/>
                <a:gd name="T6" fmla="*/ 2775 w 3360"/>
                <a:gd name="T7" fmla="*/ 2641 h 2876"/>
                <a:gd name="T8" fmla="*/ 2756 w 3360"/>
                <a:gd name="T9" fmla="*/ 2404 h 2876"/>
                <a:gd name="T10" fmla="*/ 1288 w 3360"/>
                <a:gd name="T11" fmla="*/ 2312 h 2876"/>
                <a:gd name="T12" fmla="*/ 1089 w 3360"/>
                <a:gd name="T13" fmla="*/ 2434 h 2876"/>
                <a:gd name="T14" fmla="*/ 1107 w 3360"/>
                <a:gd name="T15" fmla="*/ 2671 h 2876"/>
                <a:gd name="T16" fmla="*/ 1324 w 3360"/>
                <a:gd name="T17" fmla="*/ 2760 h 2876"/>
                <a:gd name="T18" fmla="*/ 1501 w 3360"/>
                <a:gd name="T19" fmla="*/ 2609 h 2876"/>
                <a:gd name="T20" fmla="*/ 1447 w 3360"/>
                <a:gd name="T21" fmla="*/ 2378 h 2876"/>
                <a:gd name="T22" fmla="*/ 2352 w 3360"/>
                <a:gd name="T23" fmla="*/ 1973 h 2876"/>
                <a:gd name="T24" fmla="*/ 3111 w 3360"/>
                <a:gd name="T25" fmla="*/ 1970 h 2876"/>
                <a:gd name="T26" fmla="*/ 3246 w 3360"/>
                <a:gd name="T27" fmla="*/ 1834 h 2876"/>
                <a:gd name="T28" fmla="*/ 2240 w 3360"/>
                <a:gd name="T29" fmla="*/ 1579 h 2876"/>
                <a:gd name="T30" fmla="*/ 867 w 3360"/>
                <a:gd name="T31" fmla="*/ 1579 h 2876"/>
                <a:gd name="T32" fmla="*/ 3248 w 3360"/>
                <a:gd name="T33" fmla="*/ 1466 h 2876"/>
                <a:gd name="T34" fmla="*/ 2352 w 3360"/>
                <a:gd name="T35" fmla="*/ 1071 h 2876"/>
                <a:gd name="T36" fmla="*/ 1344 w 3360"/>
                <a:gd name="T37" fmla="*/ 1466 h 2876"/>
                <a:gd name="T38" fmla="*/ 1232 w 3360"/>
                <a:gd name="T39" fmla="*/ 1071 h 2876"/>
                <a:gd name="T40" fmla="*/ 1344 w 3360"/>
                <a:gd name="T41" fmla="*/ 564 h 2876"/>
                <a:gd name="T42" fmla="*/ 1232 w 3360"/>
                <a:gd name="T43" fmla="*/ 958 h 2876"/>
                <a:gd name="T44" fmla="*/ 2240 w 3360"/>
                <a:gd name="T45" fmla="*/ 563 h 2876"/>
                <a:gd name="T46" fmla="*/ 199 w 3360"/>
                <a:gd name="T47" fmla="*/ 116 h 2876"/>
                <a:gd name="T48" fmla="*/ 115 w 3360"/>
                <a:gd name="T49" fmla="*/ 251 h 2876"/>
                <a:gd name="T50" fmla="*/ 249 w 3360"/>
                <a:gd name="T51" fmla="*/ 336 h 2876"/>
                <a:gd name="T52" fmla="*/ 333 w 3360"/>
                <a:gd name="T53" fmla="*/ 200 h 2876"/>
                <a:gd name="T54" fmla="*/ 223 w 3360"/>
                <a:gd name="T55" fmla="*/ 0 h 2876"/>
                <a:gd name="T56" fmla="*/ 415 w 3360"/>
                <a:gd name="T57" fmla="*/ 108 h 2876"/>
                <a:gd name="T58" fmla="*/ 3357 w 3360"/>
                <a:gd name="T59" fmla="*/ 1846 h 2876"/>
                <a:gd name="T60" fmla="*/ 3199 w 3360"/>
                <a:gd name="T61" fmla="*/ 2059 h 2876"/>
                <a:gd name="T62" fmla="*/ 1848 w 3360"/>
                <a:gd name="T63" fmla="*/ 2087 h 2876"/>
                <a:gd name="T64" fmla="*/ 731 w 3360"/>
                <a:gd name="T65" fmla="*/ 2131 h 2876"/>
                <a:gd name="T66" fmla="*/ 685 w 3360"/>
                <a:gd name="T67" fmla="*/ 2321 h 2876"/>
                <a:gd name="T68" fmla="*/ 840 w 3360"/>
                <a:gd name="T69" fmla="*/ 2425 h 2876"/>
                <a:gd name="T70" fmla="*/ 1127 w 3360"/>
                <a:gd name="T71" fmla="*/ 2241 h 2876"/>
                <a:gd name="T72" fmla="*/ 1411 w 3360"/>
                <a:gd name="T73" fmla="*/ 2223 h 2876"/>
                <a:gd name="T74" fmla="*/ 1604 w 3360"/>
                <a:gd name="T75" fmla="*/ 2425 h 2876"/>
                <a:gd name="T76" fmla="*/ 2415 w 3360"/>
                <a:gd name="T77" fmla="*/ 2241 h 2876"/>
                <a:gd name="T78" fmla="*/ 2700 w 3360"/>
                <a:gd name="T79" fmla="*/ 2223 h 2876"/>
                <a:gd name="T80" fmla="*/ 2893 w 3360"/>
                <a:gd name="T81" fmla="*/ 2425 h 2876"/>
                <a:gd name="T82" fmla="*/ 3189 w 3360"/>
                <a:gd name="T83" fmla="*/ 2499 h 2876"/>
                <a:gd name="T84" fmla="*/ 2900 w 3360"/>
                <a:gd name="T85" fmla="*/ 2628 h 2876"/>
                <a:gd name="T86" fmla="*/ 2707 w 3360"/>
                <a:gd name="T87" fmla="*/ 2850 h 2876"/>
                <a:gd name="T88" fmla="*/ 2406 w 3360"/>
                <a:gd name="T89" fmla="*/ 2830 h 2876"/>
                <a:gd name="T90" fmla="*/ 2243 w 3360"/>
                <a:gd name="T91" fmla="*/ 2583 h 2876"/>
                <a:gd name="T92" fmla="*/ 1554 w 3360"/>
                <a:gd name="T93" fmla="*/ 2744 h 2876"/>
                <a:gd name="T94" fmla="*/ 1288 w 3360"/>
                <a:gd name="T95" fmla="*/ 2876 h 2876"/>
                <a:gd name="T96" fmla="*/ 1022 w 3360"/>
                <a:gd name="T97" fmla="*/ 2744 h 2876"/>
                <a:gd name="T98" fmla="*/ 801 w 3360"/>
                <a:gd name="T99" fmla="*/ 2535 h 2876"/>
                <a:gd name="T100" fmla="*/ 588 w 3360"/>
                <a:gd name="T101" fmla="*/ 2380 h 2876"/>
                <a:gd name="T102" fmla="*/ 599 w 3360"/>
                <a:gd name="T103" fmla="*/ 2115 h 2876"/>
                <a:gd name="T104" fmla="*/ 828 w 3360"/>
                <a:gd name="T105" fmla="*/ 1975 h 2876"/>
                <a:gd name="T106" fmla="*/ 540 w 3360"/>
                <a:gd name="T107" fmla="*/ 451 h 2876"/>
                <a:gd name="T108" fmla="*/ 349 w 3360"/>
                <a:gd name="T109" fmla="*/ 412 h 2876"/>
                <a:gd name="T110" fmla="*/ 121 w 3360"/>
                <a:gd name="T111" fmla="*/ 426 h 2876"/>
                <a:gd name="T112" fmla="*/ 0 w 3360"/>
                <a:gd name="T113" fmla="*/ 226 h 2876"/>
                <a:gd name="T114" fmla="*/ 121 w 3360"/>
                <a:gd name="T115" fmla="*/ 25 h 2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60" h="2876">
                  <a:moveTo>
                    <a:pt x="2576" y="2312"/>
                  </a:moveTo>
                  <a:lnTo>
                    <a:pt x="2540" y="2315"/>
                  </a:lnTo>
                  <a:lnTo>
                    <a:pt x="2505" y="2323"/>
                  </a:lnTo>
                  <a:lnTo>
                    <a:pt x="2473" y="2337"/>
                  </a:lnTo>
                  <a:lnTo>
                    <a:pt x="2444" y="2356"/>
                  </a:lnTo>
                  <a:lnTo>
                    <a:pt x="2418" y="2378"/>
                  </a:lnTo>
                  <a:lnTo>
                    <a:pt x="2396" y="2404"/>
                  </a:lnTo>
                  <a:lnTo>
                    <a:pt x="2377" y="2434"/>
                  </a:lnTo>
                  <a:lnTo>
                    <a:pt x="2364" y="2467"/>
                  </a:lnTo>
                  <a:lnTo>
                    <a:pt x="2355" y="2501"/>
                  </a:lnTo>
                  <a:lnTo>
                    <a:pt x="2352" y="2538"/>
                  </a:lnTo>
                  <a:lnTo>
                    <a:pt x="2355" y="2574"/>
                  </a:lnTo>
                  <a:lnTo>
                    <a:pt x="2364" y="2609"/>
                  </a:lnTo>
                  <a:lnTo>
                    <a:pt x="2377" y="2641"/>
                  </a:lnTo>
                  <a:lnTo>
                    <a:pt x="2396" y="2671"/>
                  </a:lnTo>
                  <a:lnTo>
                    <a:pt x="2418" y="2697"/>
                  </a:lnTo>
                  <a:lnTo>
                    <a:pt x="2444" y="2720"/>
                  </a:lnTo>
                  <a:lnTo>
                    <a:pt x="2473" y="2738"/>
                  </a:lnTo>
                  <a:lnTo>
                    <a:pt x="2505" y="2751"/>
                  </a:lnTo>
                  <a:lnTo>
                    <a:pt x="2540" y="2760"/>
                  </a:lnTo>
                  <a:lnTo>
                    <a:pt x="2576" y="2763"/>
                  </a:lnTo>
                  <a:lnTo>
                    <a:pt x="2612" y="2760"/>
                  </a:lnTo>
                  <a:lnTo>
                    <a:pt x="2646" y="2751"/>
                  </a:lnTo>
                  <a:lnTo>
                    <a:pt x="2679" y="2738"/>
                  </a:lnTo>
                  <a:lnTo>
                    <a:pt x="2709" y="2720"/>
                  </a:lnTo>
                  <a:lnTo>
                    <a:pt x="2735" y="2697"/>
                  </a:lnTo>
                  <a:lnTo>
                    <a:pt x="2756" y="2671"/>
                  </a:lnTo>
                  <a:lnTo>
                    <a:pt x="2775" y="2641"/>
                  </a:lnTo>
                  <a:lnTo>
                    <a:pt x="2789" y="2609"/>
                  </a:lnTo>
                  <a:lnTo>
                    <a:pt x="2797" y="2574"/>
                  </a:lnTo>
                  <a:lnTo>
                    <a:pt x="2800" y="2538"/>
                  </a:lnTo>
                  <a:lnTo>
                    <a:pt x="2797" y="2501"/>
                  </a:lnTo>
                  <a:lnTo>
                    <a:pt x="2789" y="2467"/>
                  </a:lnTo>
                  <a:lnTo>
                    <a:pt x="2775" y="2434"/>
                  </a:lnTo>
                  <a:lnTo>
                    <a:pt x="2756" y="2404"/>
                  </a:lnTo>
                  <a:lnTo>
                    <a:pt x="2735" y="2378"/>
                  </a:lnTo>
                  <a:lnTo>
                    <a:pt x="2709" y="2356"/>
                  </a:lnTo>
                  <a:lnTo>
                    <a:pt x="2679" y="2337"/>
                  </a:lnTo>
                  <a:lnTo>
                    <a:pt x="2646" y="2323"/>
                  </a:lnTo>
                  <a:lnTo>
                    <a:pt x="2612" y="2315"/>
                  </a:lnTo>
                  <a:lnTo>
                    <a:pt x="2576" y="2312"/>
                  </a:lnTo>
                  <a:close/>
                  <a:moveTo>
                    <a:pt x="1288" y="2312"/>
                  </a:moveTo>
                  <a:lnTo>
                    <a:pt x="1251" y="2315"/>
                  </a:lnTo>
                  <a:lnTo>
                    <a:pt x="1217" y="2323"/>
                  </a:lnTo>
                  <a:lnTo>
                    <a:pt x="1185" y="2337"/>
                  </a:lnTo>
                  <a:lnTo>
                    <a:pt x="1156" y="2356"/>
                  </a:lnTo>
                  <a:lnTo>
                    <a:pt x="1130" y="2378"/>
                  </a:lnTo>
                  <a:lnTo>
                    <a:pt x="1107" y="2404"/>
                  </a:lnTo>
                  <a:lnTo>
                    <a:pt x="1089" y="2434"/>
                  </a:lnTo>
                  <a:lnTo>
                    <a:pt x="1076" y="2467"/>
                  </a:lnTo>
                  <a:lnTo>
                    <a:pt x="1066" y="2501"/>
                  </a:lnTo>
                  <a:lnTo>
                    <a:pt x="1064" y="2538"/>
                  </a:lnTo>
                  <a:lnTo>
                    <a:pt x="1066" y="2574"/>
                  </a:lnTo>
                  <a:lnTo>
                    <a:pt x="1076" y="2609"/>
                  </a:lnTo>
                  <a:lnTo>
                    <a:pt x="1089" y="2641"/>
                  </a:lnTo>
                  <a:lnTo>
                    <a:pt x="1107" y="2671"/>
                  </a:lnTo>
                  <a:lnTo>
                    <a:pt x="1130" y="2697"/>
                  </a:lnTo>
                  <a:lnTo>
                    <a:pt x="1156" y="2720"/>
                  </a:lnTo>
                  <a:lnTo>
                    <a:pt x="1185" y="2738"/>
                  </a:lnTo>
                  <a:lnTo>
                    <a:pt x="1217" y="2751"/>
                  </a:lnTo>
                  <a:lnTo>
                    <a:pt x="1251" y="2760"/>
                  </a:lnTo>
                  <a:lnTo>
                    <a:pt x="1288" y="2763"/>
                  </a:lnTo>
                  <a:lnTo>
                    <a:pt x="1324" y="2760"/>
                  </a:lnTo>
                  <a:lnTo>
                    <a:pt x="1358" y="2751"/>
                  </a:lnTo>
                  <a:lnTo>
                    <a:pt x="1391" y="2738"/>
                  </a:lnTo>
                  <a:lnTo>
                    <a:pt x="1420" y="2720"/>
                  </a:lnTo>
                  <a:lnTo>
                    <a:pt x="1447" y="2697"/>
                  </a:lnTo>
                  <a:lnTo>
                    <a:pt x="1469" y="2671"/>
                  </a:lnTo>
                  <a:lnTo>
                    <a:pt x="1487" y="2641"/>
                  </a:lnTo>
                  <a:lnTo>
                    <a:pt x="1501" y="2609"/>
                  </a:lnTo>
                  <a:lnTo>
                    <a:pt x="1509" y="2574"/>
                  </a:lnTo>
                  <a:lnTo>
                    <a:pt x="1512" y="2538"/>
                  </a:lnTo>
                  <a:lnTo>
                    <a:pt x="1509" y="2501"/>
                  </a:lnTo>
                  <a:lnTo>
                    <a:pt x="1501" y="2467"/>
                  </a:lnTo>
                  <a:lnTo>
                    <a:pt x="1487" y="2434"/>
                  </a:lnTo>
                  <a:lnTo>
                    <a:pt x="1469" y="2404"/>
                  </a:lnTo>
                  <a:lnTo>
                    <a:pt x="1447" y="2378"/>
                  </a:lnTo>
                  <a:lnTo>
                    <a:pt x="1420" y="2356"/>
                  </a:lnTo>
                  <a:lnTo>
                    <a:pt x="1391" y="2337"/>
                  </a:lnTo>
                  <a:lnTo>
                    <a:pt x="1358" y="2323"/>
                  </a:lnTo>
                  <a:lnTo>
                    <a:pt x="1324" y="2315"/>
                  </a:lnTo>
                  <a:lnTo>
                    <a:pt x="1288" y="2312"/>
                  </a:lnTo>
                  <a:close/>
                  <a:moveTo>
                    <a:pt x="2352" y="1579"/>
                  </a:moveTo>
                  <a:lnTo>
                    <a:pt x="2352" y="1973"/>
                  </a:lnTo>
                  <a:lnTo>
                    <a:pt x="2744" y="1973"/>
                  </a:lnTo>
                  <a:lnTo>
                    <a:pt x="2744" y="1579"/>
                  </a:lnTo>
                  <a:lnTo>
                    <a:pt x="2352" y="1579"/>
                  </a:lnTo>
                  <a:close/>
                  <a:moveTo>
                    <a:pt x="2856" y="1579"/>
                  </a:moveTo>
                  <a:lnTo>
                    <a:pt x="2856" y="1973"/>
                  </a:lnTo>
                  <a:lnTo>
                    <a:pt x="3082" y="1973"/>
                  </a:lnTo>
                  <a:lnTo>
                    <a:pt x="3111" y="1970"/>
                  </a:lnTo>
                  <a:lnTo>
                    <a:pt x="3140" y="1962"/>
                  </a:lnTo>
                  <a:lnTo>
                    <a:pt x="3166" y="1950"/>
                  </a:lnTo>
                  <a:lnTo>
                    <a:pt x="3189" y="1933"/>
                  </a:lnTo>
                  <a:lnTo>
                    <a:pt x="3210" y="1913"/>
                  </a:lnTo>
                  <a:lnTo>
                    <a:pt x="3226" y="1890"/>
                  </a:lnTo>
                  <a:lnTo>
                    <a:pt x="3238" y="1863"/>
                  </a:lnTo>
                  <a:lnTo>
                    <a:pt x="3246" y="1834"/>
                  </a:lnTo>
                  <a:lnTo>
                    <a:pt x="3249" y="1804"/>
                  </a:lnTo>
                  <a:lnTo>
                    <a:pt x="3249" y="1579"/>
                  </a:lnTo>
                  <a:lnTo>
                    <a:pt x="2856" y="1579"/>
                  </a:lnTo>
                  <a:close/>
                  <a:moveTo>
                    <a:pt x="1848" y="1579"/>
                  </a:moveTo>
                  <a:lnTo>
                    <a:pt x="1848" y="1974"/>
                  </a:lnTo>
                  <a:lnTo>
                    <a:pt x="2240" y="1973"/>
                  </a:lnTo>
                  <a:lnTo>
                    <a:pt x="2240" y="1579"/>
                  </a:lnTo>
                  <a:lnTo>
                    <a:pt x="1848" y="1579"/>
                  </a:lnTo>
                  <a:close/>
                  <a:moveTo>
                    <a:pt x="1344" y="1579"/>
                  </a:moveTo>
                  <a:lnTo>
                    <a:pt x="1344" y="1974"/>
                  </a:lnTo>
                  <a:lnTo>
                    <a:pt x="1736" y="1974"/>
                  </a:lnTo>
                  <a:lnTo>
                    <a:pt x="1736" y="1579"/>
                  </a:lnTo>
                  <a:lnTo>
                    <a:pt x="1344" y="1579"/>
                  </a:lnTo>
                  <a:close/>
                  <a:moveTo>
                    <a:pt x="867" y="1579"/>
                  </a:moveTo>
                  <a:lnTo>
                    <a:pt x="943" y="1974"/>
                  </a:lnTo>
                  <a:lnTo>
                    <a:pt x="1232" y="1974"/>
                  </a:lnTo>
                  <a:lnTo>
                    <a:pt x="1232" y="1579"/>
                  </a:lnTo>
                  <a:lnTo>
                    <a:pt x="867" y="1579"/>
                  </a:lnTo>
                  <a:close/>
                  <a:moveTo>
                    <a:pt x="2856" y="1071"/>
                  </a:moveTo>
                  <a:lnTo>
                    <a:pt x="2856" y="1466"/>
                  </a:lnTo>
                  <a:lnTo>
                    <a:pt x="3248" y="1466"/>
                  </a:lnTo>
                  <a:lnTo>
                    <a:pt x="3248" y="1071"/>
                  </a:lnTo>
                  <a:lnTo>
                    <a:pt x="2856" y="1071"/>
                  </a:lnTo>
                  <a:close/>
                  <a:moveTo>
                    <a:pt x="2352" y="1071"/>
                  </a:moveTo>
                  <a:lnTo>
                    <a:pt x="2352" y="1466"/>
                  </a:lnTo>
                  <a:lnTo>
                    <a:pt x="2744" y="1466"/>
                  </a:lnTo>
                  <a:lnTo>
                    <a:pt x="2744" y="1071"/>
                  </a:lnTo>
                  <a:lnTo>
                    <a:pt x="2352" y="1071"/>
                  </a:lnTo>
                  <a:close/>
                  <a:moveTo>
                    <a:pt x="1848" y="1071"/>
                  </a:moveTo>
                  <a:lnTo>
                    <a:pt x="1848" y="1466"/>
                  </a:lnTo>
                  <a:lnTo>
                    <a:pt x="2240" y="1466"/>
                  </a:lnTo>
                  <a:lnTo>
                    <a:pt x="2240" y="1071"/>
                  </a:lnTo>
                  <a:lnTo>
                    <a:pt x="1848" y="1071"/>
                  </a:lnTo>
                  <a:close/>
                  <a:moveTo>
                    <a:pt x="1344" y="1071"/>
                  </a:moveTo>
                  <a:lnTo>
                    <a:pt x="1344" y="1466"/>
                  </a:lnTo>
                  <a:lnTo>
                    <a:pt x="1736" y="1466"/>
                  </a:lnTo>
                  <a:lnTo>
                    <a:pt x="1736" y="1071"/>
                  </a:lnTo>
                  <a:lnTo>
                    <a:pt x="1344" y="1071"/>
                  </a:lnTo>
                  <a:close/>
                  <a:moveTo>
                    <a:pt x="771" y="1071"/>
                  </a:moveTo>
                  <a:lnTo>
                    <a:pt x="846" y="1466"/>
                  </a:lnTo>
                  <a:lnTo>
                    <a:pt x="1232" y="1466"/>
                  </a:lnTo>
                  <a:lnTo>
                    <a:pt x="1232" y="1071"/>
                  </a:lnTo>
                  <a:lnTo>
                    <a:pt x="771" y="1071"/>
                  </a:lnTo>
                  <a:close/>
                  <a:moveTo>
                    <a:pt x="2352" y="564"/>
                  </a:moveTo>
                  <a:lnTo>
                    <a:pt x="2352" y="958"/>
                  </a:lnTo>
                  <a:lnTo>
                    <a:pt x="2744" y="958"/>
                  </a:lnTo>
                  <a:lnTo>
                    <a:pt x="2744" y="564"/>
                  </a:lnTo>
                  <a:lnTo>
                    <a:pt x="2352" y="564"/>
                  </a:lnTo>
                  <a:close/>
                  <a:moveTo>
                    <a:pt x="1344" y="564"/>
                  </a:moveTo>
                  <a:lnTo>
                    <a:pt x="1344" y="958"/>
                  </a:lnTo>
                  <a:lnTo>
                    <a:pt x="1736" y="958"/>
                  </a:lnTo>
                  <a:lnTo>
                    <a:pt x="1736" y="564"/>
                  </a:lnTo>
                  <a:lnTo>
                    <a:pt x="1344" y="564"/>
                  </a:lnTo>
                  <a:close/>
                  <a:moveTo>
                    <a:pt x="675" y="564"/>
                  </a:moveTo>
                  <a:lnTo>
                    <a:pt x="749" y="958"/>
                  </a:lnTo>
                  <a:lnTo>
                    <a:pt x="1232" y="958"/>
                  </a:lnTo>
                  <a:lnTo>
                    <a:pt x="1232" y="564"/>
                  </a:lnTo>
                  <a:lnTo>
                    <a:pt x="675" y="564"/>
                  </a:lnTo>
                  <a:close/>
                  <a:moveTo>
                    <a:pt x="2240" y="563"/>
                  </a:moveTo>
                  <a:lnTo>
                    <a:pt x="1848" y="564"/>
                  </a:lnTo>
                  <a:lnTo>
                    <a:pt x="1848" y="958"/>
                  </a:lnTo>
                  <a:lnTo>
                    <a:pt x="2240" y="958"/>
                  </a:lnTo>
                  <a:lnTo>
                    <a:pt x="2240" y="563"/>
                  </a:lnTo>
                  <a:close/>
                  <a:moveTo>
                    <a:pt x="3249" y="563"/>
                  </a:moveTo>
                  <a:lnTo>
                    <a:pt x="2856" y="563"/>
                  </a:lnTo>
                  <a:lnTo>
                    <a:pt x="2856" y="958"/>
                  </a:lnTo>
                  <a:lnTo>
                    <a:pt x="3249" y="958"/>
                  </a:lnTo>
                  <a:lnTo>
                    <a:pt x="3249" y="563"/>
                  </a:lnTo>
                  <a:close/>
                  <a:moveTo>
                    <a:pt x="223" y="113"/>
                  </a:moveTo>
                  <a:lnTo>
                    <a:pt x="199" y="116"/>
                  </a:lnTo>
                  <a:lnTo>
                    <a:pt x="175" y="124"/>
                  </a:lnTo>
                  <a:lnTo>
                    <a:pt x="154" y="138"/>
                  </a:lnTo>
                  <a:lnTo>
                    <a:pt x="136" y="155"/>
                  </a:lnTo>
                  <a:lnTo>
                    <a:pt x="124" y="175"/>
                  </a:lnTo>
                  <a:lnTo>
                    <a:pt x="115" y="200"/>
                  </a:lnTo>
                  <a:lnTo>
                    <a:pt x="112" y="226"/>
                  </a:lnTo>
                  <a:lnTo>
                    <a:pt x="115" y="251"/>
                  </a:lnTo>
                  <a:lnTo>
                    <a:pt x="124" y="275"/>
                  </a:lnTo>
                  <a:lnTo>
                    <a:pt x="136" y="296"/>
                  </a:lnTo>
                  <a:lnTo>
                    <a:pt x="154" y="314"/>
                  </a:lnTo>
                  <a:lnTo>
                    <a:pt x="175" y="327"/>
                  </a:lnTo>
                  <a:lnTo>
                    <a:pt x="199" y="336"/>
                  </a:lnTo>
                  <a:lnTo>
                    <a:pt x="223" y="339"/>
                  </a:lnTo>
                  <a:lnTo>
                    <a:pt x="249" y="336"/>
                  </a:lnTo>
                  <a:lnTo>
                    <a:pt x="273" y="327"/>
                  </a:lnTo>
                  <a:lnTo>
                    <a:pt x="294" y="314"/>
                  </a:lnTo>
                  <a:lnTo>
                    <a:pt x="312" y="296"/>
                  </a:lnTo>
                  <a:lnTo>
                    <a:pt x="324" y="275"/>
                  </a:lnTo>
                  <a:lnTo>
                    <a:pt x="333" y="251"/>
                  </a:lnTo>
                  <a:lnTo>
                    <a:pt x="336" y="226"/>
                  </a:lnTo>
                  <a:lnTo>
                    <a:pt x="333" y="200"/>
                  </a:lnTo>
                  <a:lnTo>
                    <a:pt x="324" y="175"/>
                  </a:lnTo>
                  <a:lnTo>
                    <a:pt x="312" y="155"/>
                  </a:lnTo>
                  <a:lnTo>
                    <a:pt x="294" y="138"/>
                  </a:lnTo>
                  <a:lnTo>
                    <a:pt x="273" y="124"/>
                  </a:lnTo>
                  <a:lnTo>
                    <a:pt x="249" y="116"/>
                  </a:lnTo>
                  <a:lnTo>
                    <a:pt x="223" y="113"/>
                  </a:lnTo>
                  <a:close/>
                  <a:moveTo>
                    <a:pt x="223" y="0"/>
                  </a:moveTo>
                  <a:lnTo>
                    <a:pt x="258" y="3"/>
                  </a:lnTo>
                  <a:lnTo>
                    <a:pt x="290" y="10"/>
                  </a:lnTo>
                  <a:lnTo>
                    <a:pt x="321" y="22"/>
                  </a:lnTo>
                  <a:lnTo>
                    <a:pt x="349" y="38"/>
                  </a:lnTo>
                  <a:lnTo>
                    <a:pt x="374" y="58"/>
                  </a:lnTo>
                  <a:lnTo>
                    <a:pt x="396" y="82"/>
                  </a:lnTo>
                  <a:lnTo>
                    <a:pt x="415" y="108"/>
                  </a:lnTo>
                  <a:lnTo>
                    <a:pt x="429" y="138"/>
                  </a:lnTo>
                  <a:lnTo>
                    <a:pt x="440" y="169"/>
                  </a:lnTo>
                  <a:lnTo>
                    <a:pt x="608" y="169"/>
                  </a:lnTo>
                  <a:lnTo>
                    <a:pt x="654" y="451"/>
                  </a:lnTo>
                  <a:lnTo>
                    <a:pt x="3360" y="451"/>
                  </a:lnTo>
                  <a:lnTo>
                    <a:pt x="3360" y="1804"/>
                  </a:lnTo>
                  <a:lnTo>
                    <a:pt x="3357" y="1846"/>
                  </a:lnTo>
                  <a:lnTo>
                    <a:pt x="3349" y="1886"/>
                  </a:lnTo>
                  <a:lnTo>
                    <a:pt x="3334" y="1923"/>
                  </a:lnTo>
                  <a:lnTo>
                    <a:pt x="3316" y="1958"/>
                  </a:lnTo>
                  <a:lnTo>
                    <a:pt x="3292" y="1989"/>
                  </a:lnTo>
                  <a:lnTo>
                    <a:pt x="3265" y="2017"/>
                  </a:lnTo>
                  <a:lnTo>
                    <a:pt x="3234" y="2041"/>
                  </a:lnTo>
                  <a:lnTo>
                    <a:pt x="3199" y="2059"/>
                  </a:lnTo>
                  <a:lnTo>
                    <a:pt x="3162" y="2074"/>
                  </a:lnTo>
                  <a:lnTo>
                    <a:pt x="3122" y="2082"/>
                  </a:lnTo>
                  <a:lnTo>
                    <a:pt x="3082" y="2086"/>
                  </a:lnTo>
                  <a:lnTo>
                    <a:pt x="2856" y="2086"/>
                  </a:lnTo>
                  <a:lnTo>
                    <a:pt x="2856" y="2086"/>
                  </a:lnTo>
                  <a:lnTo>
                    <a:pt x="1848" y="2086"/>
                  </a:lnTo>
                  <a:lnTo>
                    <a:pt x="1848" y="2087"/>
                  </a:lnTo>
                  <a:lnTo>
                    <a:pt x="1241" y="2087"/>
                  </a:lnTo>
                  <a:lnTo>
                    <a:pt x="898" y="2087"/>
                  </a:lnTo>
                  <a:lnTo>
                    <a:pt x="850" y="2087"/>
                  </a:lnTo>
                  <a:lnTo>
                    <a:pt x="817" y="2090"/>
                  </a:lnTo>
                  <a:lnTo>
                    <a:pt x="786" y="2098"/>
                  </a:lnTo>
                  <a:lnTo>
                    <a:pt x="757" y="2112"/>
                  </a:lnTo>
                  <a:lnTo>
                    <a:pt x="731" y="2131"/>
                  </a:lnTo>
                  <a:lnTo>
                    <a:pt x="709" y="2153"/>
                  </a:lnTo>
                  <a:lnTo>
                    <a:pt x="691" y="2179"/>
                  </a:lnTo>
                  <a:lnTo>
                    <a:pt x="679" y="2207"/>
                  </a:lnTo>
                  <a:lnTo>
                    <a:pt x="672" y="2238"/>
                  </a:lnTo>
                  <a:lnTo>
                    <a:pt x="672" y="2267"/>
                  </a:lnTo>
                  <a:lnTo>
                    <a:pt x="677" y="2295"/>
                  </a:lnTo>
                  <a:lnTo>
                    <a:pt x="685" y="2321"/>
                  </a:lnTo>
                  <a:lnTo>
                    <a:pt x="698" y="2346"/>
                  </a:lnTo>
                  <a:lnTo>
                    <a:pt x="715" y="2368"/>
                  </a:lnTo>
                  <a:lnTo>
                    <a:pt x="736" y="2388"/>
                  </a:lnTo>
                  <a:lnTo>
                    <a:pt x="760" y="2404"/>
                  </a:lnTo>
                  <a:lnTo>
                    <a:pt x="785" y="2415"/>
                  </a:lnTo>
                  <a:lnTo>
                    <a:pt x="812" y="2422"/>
                  </a:lnTo>
                  <a:lnTo>
                    <a:pt x="840" y="2425"/>
                  </a:lnTo>
                  <a:lnTo>
                    <a:pt x="972" y="2425"/>
                  </a:lnTo>
                  <a:lnTo>
                    <a:pt x="987" y="2386"/>
                  </a:lnTo>
                  <a:lnTo>
                    <a:pt x="1008" y="2350"/>
                  </a:lnTo>
                  <a:lnTo>
                    <a:pt x="1032" y="2318"/>
                  </a:lnTo>
                  <a:lnTo>
                    <a:pt x="1061" y="2289"/>
                  </a:lnTo>
                  <a:lnTo>
                    <a:pt x="1092" y="2263"/>
                  </a:lnTo>
                  <a:lnTo>
                    <a:pt x="1127" y="2241"/>
                  </a:lnTo>
                  <a:lnTo>
                    <a:pt x="1164" y="2223"/>
                  </a:lnTo>
                  <a:lnTo>
                    <a:pt x="1204" y="2210"/>
                  </a:lnTo>
                  <a:lnTo>
                    <a:pt x="1245" y="2202"/>
                  </a:lnTo>
                  <a:lnTo>
                    <a:pt x="1288" y="2199"/>
                  </a:lnTo>
                  <a:lnTo>
                    <a:pt x="1331" y="2202"/>
                  </a:lnTo>
                  <a:lnTo>
                    <a:pt x="1372" y="2210"/>
                  </a:lnTo>
                  <a:lnTo>
                    <a:pt x="1411" y="2223"/>
                  </a:lnTo>
                  <a:lnTo>
                    <a:pt x="1449" y="2241"/>
                  </a:lnTo>
                  <a:lnTo>
                    <a:pt x="1483" y="2263"/>
                  </a:lnTo>
                  <a:lnTo>
                    <a:pt x="1515" y="2289"/>
                  </a:lnTo>
                  <a:lnTo>
                    <a:pt x="1544" y="2318"/>
                  </a:lnTo>
                  <a:lnTo>
                    <a:pt x="1567" y="2350"/>
                  </a:lnTo>
                  <a:lnTo>
                    <a:pt x="1588" y="2386"/>
                  </a:lnTo>
                  <a:lnTo>
                    <a:pt x="1604" y="2425"/>
                  </a:lnTo>
                  <a:lnTo>
                    <a:pt x="2260" y="2425"/>
                  </a:lnTo>
                  <a:lnTo>
                    <a:pt x="2275" y="2386"/>
                  </a:lnTo>
                  <a:lnTo>
                    <a:pt x="2296" y="2350"/>
                  </a:lnTo>
                  <a:lnTo>
                    <a:pt x="2321" y="2318"/>
                  </a:lnTo>
                  <a:lnTo>
                    <a:pt x="2349" y="2289"/>
                  </a:lnTo>
                  <a:lnTo>
                    <a:pt x="2380" y="2263"/>
                  </a:lnTo>
                  <a:lnTo>
                    <a:pt x="2415" y="2241"/>
                  </a:lnTo>
                  <a:lnTo>
                    <a:pt x="2452" y="2223"/>
                  </a:lnTo>
                  <a:lnTo>
                    <a:pt x="2491" y="2210"/>
                  </a:lnTo>
                  <a:lnTo>
                    <a:pt x="2533" y="2202"/>
                  </a:lnTo>
                  <a:lnTo>
                    <a:pt x="2576" y="2199"/>
                  </a:lnTo>
                  <a:lnTo>
                    <a:pt x="2619" y="2202"/>
                  </a:lnTo>
                  <a:lnTo>
                    <a:pt x="2661" y="2210"/>
                  </a:lnTo>
                  <a:lnTo>
                    <a:pt x="2700" y="2223"/>
                  </a:lnTo>
                  <a:lnTo>
                    <a:pt x="2737" y="2241"/>
                  </a:lnTo>
                  <a:lnTo>
                    <a:pt x="2772" y="2263"/>
                  </a:lnTo>
                  <a:lnTo>
                    <a:pt x="2803" y="2289"/>
                  </a:lnTo>
                  <a:lnTo>
                    <a:pt x="2831" y="2318"/>
                  </a:lnTo>
                  <a:lnTo>
                    <a:pt x="2856" y="2350"/>
                  </a:lnTo>
                  <a:lnTo>
                    <a:pt x="2876" y="2386"/>
                  </a:lnTo>
                  <a:lnTo>
                    <a:pt x="2893" y="2425"/>
                  </a:lnTo>
                  <a:lnTo>
                    <a:pt x="3136" y="2425"/>
                  </a:lnTo>
                  <a:lnTo>
                    <a:pt x="3154" y="2428"/>
                  </a:lnTo>
                  <a:lnTo>
                    <a:pt x="3169" y="2435"/>
                  </a:lnTo>
                  <a:lnTo>
                    <a:pt x="3182" y="2448"/>
                  </a:lnTo>
                  <a:lnTo>
                    <a:pt x="3189" y="2463"/>
                  </a:lnTo>
                  <a:lnTo>
                    <a:pt x="3192" y="2481"/>
                  </a:lnTo>
                  <a:lnTo>
                    <a:pt x="3189" y="2499"/>
                  </a:lnTo>
                  <a:lnTo>
                    <a:pt x="3182" y="2515"/>
                  </a:lnTo>
                  <a:lnTo>
                    <a:pt x="3169" y="2526"/>
                  </a:lnTo>
                  <a:lnTo>
                    <a:pt x="3154" y="2535"/>
                  </a:lnTo>
                  <a:lnTo>
                    <a:pt x="3136" y="2538"/>
                  </a:lnTo>
                  <a:lnTo>
                    <a:pt x="2911" y="2538"/>
                  </a:lnTo>
                  <a:lnTo>
                    <a:pt x="2909" y="2583"/>
                  </a:lnTo>
                  <a:lnTo>
                    <a:pt x="2900" y="2628"/>
                  </a:lnTo>
                  <a:lnTo>
                    <a:pt x="2885" y="2669"/>
                  </a:lnTo>
                  <a:lnTo>
                    <a:pt x="2866" y="2708"/>
                  </a:lnTo>
                  <a:lnTo>
                    <a:pt x="2842" y="2744"/>
                  </a:lnTo>
                  <a:lnTo>
                    <a:pt x="2814" y="2776"/>
                  </a:lnTo>
                  <a:lnTo>
                    <a:pt x="2781" y="2806"/>
                  </a:lnTo>
                  <a:lnTo>
                    <a:pt x="2745" y="2830"/>
                  </a:lnTo>
                  <a:lnTo>
                    <a:pt x="2707" y="2850"/>
                  </a:lnTo>
                  <a:lnTo>
                    <a:pt x="2665" y="2863"/>
                  </a:lnTo>
                  <a:lnTo>
                    <a:pt x="2621" y="2873"/>
                  </a:lnTo>
                  <a:lnTo>
                    <a:pt x="2576" y="2876"/>
                  </a:lnTo>
                  <a:lnTo>
                    <a:pt x="2531" y="2873"/>
                  </a:lnTo>
                  <a:lnTo>
                    <a:pt x="2487" y="2863"/>
                  </a:lnTo>
                  <a:lnTo>
                    <a:pt x="2446" y="2850"/>
                  </a:lnTo>
                  <a:lnTo>
                    <a:pt x="2406" y="2830"/>
                  </a:lnTo>
                  <a:lnTo>
                    <a:pt x="2371" y="2806"/>
                  </a:lnTo>
                  <a:lnTo>
                    <a:pt x="2339" y="2776"/>
                  </a:lnTo>
                  <a:lnTo>
                    <a:pt x="2311" y="2744"/>
                  </a:lnTo>
                  <a:lnTo>
                    <a:pt x="2286" y="2708"/>
                  </a:lnTo>
                  <a:lnTo>
                    <a:pt x="2267" y="2669"/>
                  </a:lnTo>
                  <a:lnTo>
                    <a:pt x="2252" y="2628"/>
                  </a:lnTo>
                  <a:lnTo>
                    <a:pt x="2243" y="2583"/>
                  </a:lnTo>
                  <a:lnTo>
                    <a:pt x="2240" y="2538"/>
                  </a:lnTo>
                  <a:lnTo>
                    <a:pt x="1624" y="2538"/>
                  </a:lnTo>
                  <a:lnTo>
                    <a:pt x="1620" y="2583"/>
                  </a:lnTo>
                  <a:lnTo>
                    <a:pt x="1612" y="2628"/>
                  </a:lnTo>
                  <a:lnTo>
                    <a:pt x="1598" y="2669"/>
                  </a:lnTo>
                  <a:lnTo>
                    <a:pt x="1578" y="2708"/>
                  </a:lnTo>
                  <a:lnTo>
                    <a:pt x="1554" y="2744"/>
                  </a:lnTo>
                  <a:lnTo>
                    <a:pt x="1526" y="2776"/>
                  </a:lnTo>
                  <a:lnTo>
                    <a:pt x="1494" y="2806"/>
                  </a:lnTo>
                  <a:lnTo>
                    <a:pt x="1457" y="2830"/>
                  </a:lnTo>
                  <a:lnTo>
                    <a:pt x="1419" y="2850"/>
                  </a:lnTo>
                  <a:lnTo>
                    <a:pt x="1377" y="2863"/>
                  </a:lnTo>
                  <a:lnTo>
                    <a:pt x="1334" y="2873"/>
                  </a:lnTo>
                  <a:lnTo>
                    <a:pt x="1288" y="2876"/>
                  </a:lnTo>
                  <a:lnTo>
                    <a:pt x="1242" y="2873"/>
                  </a:lnTo>
                  <a:lnTo>
                    <a:pt x="1198" y="2863"/>
                  </a:lnTo>
                  <a:lnTo>
                    <a:pt x="1157" y="2850"/>
                  </a:lnTo>
                  <a:lnTo>
                    <a:pt x="1118" y="2830"/>
                  </a:lnTo>
                  <a:lnTo>
                    <a:pt x="1083" y="2806"/>
                  </a:lnTo>
                  <a:lnTo>
                    <a:pt x="1051" y="2776"/>
                  </a:lnTo>
                  <a:lnTo>
                    <a:pt x="1022" y="2744"/>
                  </a:lnTo>
                  <a:lnTo>
                    <a:pt x="998" y="2708"/>
                  </a:lnTo>
                  <a:lnTo>
                    <a:pt x="978" y="2669"/>
                  </a:lnTo>
                  <a:lnTo>
                    <a:pt x="964" y="2628"/>
                  </a:lnTo>
                  <a:lnTo>
                    <a:pt x="955" y="2583"/>
                  </a:lnTo>
                  <a:lnTo>
                    <a:pt x="952" y="2538"/>
                  </a:lnTo>
                  <a:lnTo>
                    <a:pt x="840" y="2538"/>
                  </a:lnTo>
                  <a:lnTo>
                    <a:pt x="801" y="2535"/>
                  </a:lnTo>
                  <a:lnTo>
                    <a:pt x="763" y="2526"/>
                  </a:lnTo>
                  <a:lnTo>
                    <a:pt x="727" y="2513"/>
                  </a:lnTo>
                  <a:lnTo>
                    <a:pt x="692" y="2495"/>
                  </a:lnTo>
                  <a:lnTo>
                    <a:pt x="661" y="2472"/>
                  </a:lnTo>
                  <a:lnTo>
                    <a:pt x="632" y="2445"/>
                  </a:lnTo>
                  <a:lnTo>
                    <a:pt x="608" y="2413"/>
                  </a:lnTo>
                  <a:lnTo>
                    <a:pt x="588" y="2380"/>
                  </a:lnTo>
                  <a:lnTo>
                    <a:pt x="574" y="2343"/>
                  </a:lnTo>
                  <a:lnTo>
                    <a:pt x="564" y="2305"/>
                  </a:lnTo>
                  <a:lnTo>
                    <a:pt x="560" y="2267"/>
                  </a:lnTo>
                  <a:lnTo>
                    <a:pt x="561" y="2227"/>
                  </a:lnTo>
                  <a:lnTo>
                    <a:pt x="569" y="2187"/>
                  </a:lnTo>
                  <a:lnTo>
                    <a:pt x="581" y="2149"/>
                  </a:lnTo>
                  <a:lnTo>
                    <a:pt x="599" y="2115"/>
                  </a:lnTo>
                  <a:lnTo>
                    <a:pt x="622" y="2082"/>
                  </a:lnTo>
                  <a:lnTo>
                    <a:pt x="649" y="2054"/>
                  </a:lnTo>
                  <a:lnTo>
                    <a:pt x="679" y="2029"/>
                  </a:lnTo>
                  <a:lnTo>
                    <a:pt x="712" y="2008"/>
                  </a:lnTo>
                  <a:lnTo>
                    <a:pt x="748" y="1991"/>
                  </a:lnTo>
                  <a:lnTo>
                    <a:pt x="788" y="1980"/>
                  </a:lnTo>
                  <a:lnTo>
                    <a:pt x="828" y="1975"/>
                  </a:lnTo>
                  <a:lnTo>
                    <a:pt x="754" y="1579"/>
                  </a:lnTo>
                  <a:lnTo>
                    <a:pt x="754" y="1579"/>
                  </a:lnTo>
                  <a:lnTo>
                    <a:pt x="694" y="1271"/>
                  </a:lnTo>
                  <a:lnTo>
                    <a:pt x="551" y="517"/>
                  </a:lnTo>
                  <a:lnTo>
                    <a:pt x="551" y="517"/>
                  </a:lnTo>
                  <a:lnTo>
                    <a:pt x="539" y="451"/>
                  </a:lnTo>
                  <a:lnTo>
                    <a:pt x="540" y="451"/>
                  </a:lnTo>
                  <a:lnTo>
                    <a:pt x="512" y="282"/>
                  </a:lnTo>
                  <a:lnTo>
                    <a:pt x="440" y="282"/>
                  </a:lnTo>
                  <a:lnTo>
                    <a:pt x="429" y="313"/>
                  </a:lnTo>
                  <a:lnTo>
                    <a:pt x="415" y="342"/>
                  </a:lnTo>
                  <a:lnTo>
                    <a:pt x="396" y="369"/>
                  </a:lnTo>
                  <a:lnTo>
                    <a:pt x="374" y="392"/>
                  </a:lnTo>
                  <a:lnTo>
                    <a:pt x="349" y="412"/>
                  </a:lnTo>
                  <a:lnTo>
                    <a:pt x="321" y="429"/>
                  </a:lnTo>
                  <a:lnTo>
                    <a:pt x="290" y="440"/>
                  </a:lnTo>
                  <a:lnTo>
                    <a:pt x="258" y="449"/>
                  </a:lnTo>
                  <a:lnTo>
                    <a:pt x="223" y="451"/>
                  </a:lnTo>
                  <a:lnTo>
                    <a:pt x="188" y="448"/>
                  </a:lnTo>
                  <a:lnTo>
                    <a:pt x="153" y="439"/>
                  </a:lnTo>
                  <a:lnTo>
                    <a:pt x="121" y="426"/>
                  </a:lnTo>
                  <a:lnTo>
                    <a:pt x="91" y="407"/>
                  </a:lnTo>
                  <a:lnTo>
                    <a:pt x="65" y="385"/>
                  </a:lnTo>
                  <a:lnTo>
                    <a:pt x="44" y="359"/>
                  </a:lnTo>
                  <a:lnTo>
                    <a:pt x="25" y="329"/>
                  </a:lnTo>
                  <a:lnTo>
                    <a:pt x="11" y="297"/>
                  </a:lnTo>
                  <a:lnTo>
                    <a:pt x="3" y="262"/>
                  </a:lnTo>
                  <a:lnTo>
                    <a:pt x="0" y="226"/>
                  </a:lnTo>
                  <a:lnTo>
                    <a:pt x="3" y="189"/>
                  </a:lnTo>
                  <a:lnTo>
                    <a:pt x="11" y="155"/>
                  </a:lnTo>
                  <a:lnTo>
                    <a:pt x="25" y="122"/>
                  </a:lnTo>
                  <a:lnTo>
                    <a:pt x="44" y="92"/>
                  </a:lnTo>
                  <a:lnTo>
                    <a:pt x="65" y="66"/>
                  </a:lnTo>
                  <a:lnTo>
                    <a:pt x="91" y="44"/>
                  </a:lnTo>
                  <a:lnTo>
                    <a:pt x="121" y="25"/>
                  </a:lnTo>
                  <a:lnTo>
                    <a:pt x="153" y="11"/>
                  </a:lnTo>
                  <a:lnTo>
                    <a:pt x="188" y="3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2A384D"/>
            </a:solidFill>
            <a:ln w="0">
              <a:solidFill>
                <a:srgbClr val="2A384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Овал 12">
              <a:extLst>
                <a:ext uri="{FF2B5EF4-FFF2-40B4-BE49-F238E27FC236}">
                  <a16:creationId xmlns:a16="http://schemas.microsoft.com/office/drawing/2014/main" id="{1ED310B5-5E99-4B50-9B9D-EB687EF478B9}"/>
                </a:ext>
              </a:extLst>
            </p:cNvPr>
            <p:cNvSpPr/>
            <p:nvPr/>
          </p:nvSpPr>
          <p:spPr>
            <a:xfrm>
              <a:off x="3823772" y="1650496"/>
              <a:ext cx="792000" cy="79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1" name="Группа 10">
              <a:extLst>
                <a:ext uri="{FF2B5EF4-FFF2-40B4-BE49-F238E27FC236}">
                  <a16:creationId xmlns:a16="http://schemas.microsoft.com/office/drawing/2014/main" id="{8DF35DB9-8A03-4DDF-97CB-11E2950CF0E1}"/>
                </a:ext>
              </a:extLst>
            </p:cNvPr>
            <p:cNvGrpSpPr/>
            <p:nvPr/>
          </p:nvGrpSpPr>
          <p:grpSpPr>
            <a:xfrm>
              <a:off x="3738959" y="1537817"/>
              <a:ext cx="876813" cy="908401"/>
              <a:chOff x="3963070" y="999231"/>
              <a:chExt cx="876813" cy="908401"/>
            </a:xfrm>
          </p:grpSpPr>
          <p:grpSp>
            <p:nvGrpSpPr>
              <p:cNvPr id="44" name="Группа 43">
                <a:extLst>
                  <a:ext uri="{FF2B5EF4-FFF2-40B4-BE49-F238E27FC236}">
                    <a16:creationId xmlns:a16="http://schemas.microsoft.com/office/drawing/2014/main" id="{11E5D30C-7BF0-464D-972C-1FAE1468C75F}"/>
                  </a:ext>
                </a:extLst>
              </p:cNvPr>
              <p:cNvGrpSpPr/>
              <p:nvPr/>
            </p:nvGrpSpPr>
            <p:grpSpPr>
              <a:xfrm>
                <a:off x="3963070" y="1110533"/>
                <a:ext cx="869663" cy="797099"/>
                <a:chOff x="-1296155" y="922252"/>
                <a:chExt cx="432000" cy="432000"/>
              </a:xfrm>
            </p:grpSpPr>
            <p:sp>
              <p:nvSpPr>
                <p:cNvPr id="46" name="Овал 45">
                  <a:extLst>
                    <a:ext uri="{FF2B5EF4-FFF2-40B4-BE49-F238E27FC236}">
                      <a16:creationId xmlns:a16="http://schemas.microsoft.com/office/drawing/2014/main" id="{323E82BA-6052-4C27-82A0-6F86418EDFD6}"/>
                    </a:ext>
                  </a:extLst>
                </p:cNvPr>
                <p:cNvSpPr/>
                <p:nvPr/>
              </p:nvSpPr>
              <p:spPr>
                <a:xfrm>
                  <a:off x="-1296155" y="922252"/>
                  <a:ext cx="432000" cy="432000"/>
                </a:xfrm>
                <a:prstGeom prst="ellipse">
                  <a:avLst/>
                </a:prstGeom>
                <a:solidFill>
                  <a:srgbClr val="D0D2D4">
                    <a:alpha val="50196"/>
                  </a:srgbClr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7" name="Google Shape;316;p13">
                  <a:extLst>
                    <a:ext uri="{FF2B5EF4-FFF2-40B4-BE49-F238E27FC236}">
                      <a16:creationId xmlns:a16="http://schemas.microsoft.com/office/drawing/2014/main" id="{0C30AF42-2B29-464E-9CA8-94A8F2C9845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-1234150" y="959587"/>
                  <a:ext cx="360000" cy="360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0" tIns="0" rIns="0" bIns="0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9pPr>
                </a:lstStyle>
                <a:p>
                  <a:pPr algn="ctr"/>
                  <a:r>
                    <a:rPr lang="ru-RU" sz="2800" dirty="0">
                      <a:solidFill>
                        <a:srgbClr val="2A384D"/>
                      </a:solidFill>
                      <a:latin typeface="Montserrat" panose="020B0604020202020204" charset="-52"/>
                    </a:rPr>
                    <a:t>25%</a:t>
                  </a:r>
                </a:p>
              </p:txBody>
            </p:sp>
          </p:grpSp>
          <p:sp>
            <p:nvSpPr>
              <p:cNvPr id="45" name="Прямоугольник 44">
                <a:extLst>
                  <a:ext uri="{FF2B5EF4-FFF2-40B4-BE49-F238E27FC236}">
                    <a16:creationId xmlns:a16="http://schemas.microsoft.com/office/drawing/2014/main" id="{9B33767C-394B-40FF-A827-08E4F2D6431B}"/>
                  </a:ext>
                </a:extLst>
              </p:cNvPr>
              <p:cNvSpPr/>
              <p:nvPr/>
            </p:nvSpPr>
            <p:spPr>
              <a:xfrm rot="182134">
                <a:off x="3970220" y="999231"/>
                <a:ext cx="869663" cy="565963"/>
              </a:xfrm>
              <a:prstGeom prst="rect">
                <a:avLst/>
              </a:prstGeom>
              <a:noFill/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wrap="none" lIns="91440" tIns="45720" rIns="91440" bIns="45720">
                <a:prstTxWarp prst="textArchUp">
                  <a:avLst>
                    <a:gd name="adj" fmla="val 5518976"/>
                  </a:avLst>
                </a:prstTxWarp>
                <a:spAutoFit/>
              </a:bodyPr>
              <a:lstStyle/>
              <a:p>
                <a:pPr algn="ctr"/>
                <a:r>
                  <a:rPr lang="ru-RU" sz="2400" b="1" cap="none" spc="0" dirty="0">
                    <a:ln w="0"/>
                    <a:solidFill>
                      <a:srgbClr val="2A384D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Montserrat Light" panose="020B0604020202020204" charset="-52"/>
                  </a:rPr>
                  <a:t>ЦЕЛЬ</a:t>
                </a:r>
              </a:p>
            </p:txBody>
          </p:sp>
        </p:grpSp>
      </p:grpSp>
      <p:grpSp>
        <p:nvGrpSpPr>
          <p:cNvPr id="5" name="Группа 4"/>
          <p:cNvGrpSpPr/>
          <p:nvPr/>
        </p:nvGrpSpPr>
        <p:grpSpPr>
          <a:xfrm>
            <a:off x="5313208" y="1396059"/>
            <a:ext cx="662400" cy="605795"/>
            <a:chOff x="9564845" y="-623892"/>
            <a:chExt cx="662400" cy="605795"/>
          </a:xfrm>
        </p:grpSpPr>
        <p:sp>
          <p:nvSpPr>
            <p:cNvPr id="4" name="Овал 3"/>
            <p:cNvSpPr/>
            <p:nvPr/>
          </p:nvSpPr>
          <p:spPr>
            <a:xfrm>
              <a:off x="9564845" y="-623892"/>
              <a:ext cx="662400" cy="604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" name="Группа 2"/>
            <p:cNvGrpSpPr/>
            <p:nvPr/>
          </p:nvGrpSpPr>
          <p:grpSpPr>
            <a:xfrm>
              <a:off x="9566301" y="-623892"/>
              <a:ext cx="660944" cy="605795"/>
              <a:chOff x="5571503" y="1156066"/>
              <a:chExt cx="660944" cy="605795"/>
            </a:xfrm>
          </p:grpSpPr>
          <p:sp>
            <p:nvSpPr>
              <p:cNvPr id="50" name="Овал 49">
                <a:extLst>
                  <a:ext uri="{FF2B5EF4-FFF2-40B4-BE49-F238E27FC236}">
                    <a16:creationId xmlns:a16="http://schemas.microsoft.com/office/drawing/2014/main" id="{90184510-C429-4B67-AD46-AD6F1CC0336F}"/>
                  </a:ext>
                </a:extLst>
              </p:cNvPr>
              <p:cNvSpPr/>
              <p:nvPr/>
            </p:nvSpPr>
            <p:spPr>
              <a:xfrm>
                <a:off x="5571503" y="1156066"/>
                <a:ext cx="660944" cy="605795"/>
              </a:xfrm>
              <a:prstGeom prst="ellipse">
                <a:avLst/>
              </a:prstGeom>
              <a:solidFill>
                <a:srgbClr val="007000">
                  <a:alpha val="50196"/>
                </a:srgb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2A384D"/>
                  </a:solidFill>
                  <a:latin typeface="Montserrat-SemiBold"/>
                </a:endParaRPr>
              </a:p>
            </p:txBody>
          </p:sp>
          <p:sp>
            <p:nvSpPr>
              <p:cNvPr id="60" name="Google Shape;316;p13">
                <a:extLst>
                  <a:ext uri="{FF2B5EF4-FFF2-40B4-BE49-F238E27FC236}">
                    <a16:creationId xmlns:a16="http://schemas.microsoft.com/office/drawing/2014/main" id="{A4E75715-BC38-470B-8614-348EA49D36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10130" y="1197722"/>
                <a:ext cx="550787" cy="5048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9pPr>
              </a:lstStyle>
              <a:p>
                <a:pPr algn="ctr"/>
                <a:r>
                  <a:rPr lang="ru-RU" sz="2400" dirty="0">
                    <a:solidFill>
                      <a:srgbClr val="2A384D"/>
                    </a:solidFill>
                    <a:latin typeface="Montserrat" panose="020B0604020202020204" charset="-52"/>
                  </a:rPr>
                  <a:t>12</a:t>
                </a:r>
              </a:p>
            </p:txBody>
          </p:sp>
        </p:grpSp>
      </p:grp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id="{8CB9E59B-2614-4DA3-AF51-C963BDD97692}"/>
              </a:ext>
            </a:extLst>
          </p:cNvPr>
          <p:cNvCxnSpPr/>
          <p:nvPr/>
        </p:nvCxnSpPr>
        <p:spPr>
          <a:xfrm>
            <a:off x="6123408" y="1699558"/>
            <a:ext cx="252000" cy="0"/>
          </a:xfrm>
          <a:prstGeom prst="straightConnector1">
            <a:avLst/>
          </a:prstGeom>
          <a:ln w="38100">
            <a:solidFill>
              <a:srgbClr val="2A38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5"/>
          <p:cNvGrpSpPr/>
          <p:nvPr/>
        </p:nvGrpSpPr>
        <p:grpSpPr>
          <a:xfrm>
            <a:off x="5304821" y="3345899"/>
            <a:ext cx="662400" cy="605795"/>
            <a:chOff x="9312746" y="1859806"/>
            <a:chExt cx="662400" cy="605795"/>
          </a:xfrm>
        </p:grpSpPr>
        <p:sp>
          <p:nvSpPr>
            <p:cNvPr id="33" name="Овал 32"/>
            <p:cNvSpPr/>
            <p:nvPr/>
          </p:nvSpPr>
          <p:spPr>
            <a:xfrm>
              <a:off x="9312746" y="1859806"/>
              <a:ext cx="662400" cy="604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9312746" y="1859806"/>
              <a:ext cx="660944" cy="605795"/>
              <a:chOff x="7784809" y="1156065"/>
              <a:chExt cx="660944" cy="605795"/>
            </a:xfrm>
          </p:grpSpPr>
          <p:sp>
            <p:nvSpPr>
              <p:cNvPr id="51" name="Овал 50">
                <a:extLst>
                  <a:ext uri="{FF2B5EF4-FFF2-40B4-BE49-F238E27FC236}">
                    <a16:creationId xmlns:a16="http://schemas.microsoft.com/office/drawing/2014/main" id="{41FC79F1-B3CB-4965-9479-52D6A9B5A37E}"/>
                  </a:ext>
                </a:extLst>
              </p:cNvPr>
              <p:cNvSpPr/>
              <p:nvPr/>
            </p:nvSpPr>
            <p:spPr>
              <a:xfrm>
                <a:off x="7784809" y="1156065"/>
                <a:ext cx="660944" cy="605795"/>
              </a:xfrm>
              <a:prstGeom prst="ellipse">
                <a:avLst/>
              </a:prstGeom>
              <a:solidFill>
                <a:srgbClr val="CC0000">
                  <a:alpha val="50196"/>
                </a:srgb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FF3333"/>
                  </a:solidFill>
                </a:endParaRPr>
              </a:p>
            </p:txBody>
          </p:sp>
          <p:sp>
            <p:nvSpPr>
              <p:cNvPr id="61" name="Google Shape;316;p13">
                <a:extLst>
                  <a:ext uri="{FF2B5EF4-FFF2-40B4-BE49-F238E27FC236}">
                    <a16:creationId xmlns:a16="http://schemas.microsoft.com/office/drawing/2014/main" id="{10214B63-F41B-4C0B-A582-DDDF22AEFF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39361" y="1204296"/>
                <a:ext cx="550787" cy="5048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9pPr>
              </a:lstStyle>
              <a:p>
                <a:pPr algn="ctr"/>
                <a:r>
                  <a:rPr lang="ru-RU" sz="2400" dirty="0">
                    <a:solidFill>
                      <a:srgbClr val="2A384D"/>
                    </a:solidFill>
                    <a:latin typeface="Montserrat" panose="020B0604020202020204" charset="-52"/>
                  </a:rPr>
                  <a:t>9</a:t>
                </a:r>
              </a:p>
            </p:txBody>
          </p:sp>
        </p:grpSp>
      </p:grp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8CB9E59B-2614-4DA3-AF51-C963BDD97692}"/>
              </a:ext>
            </a:extLst>
          </p:cNvPr>
          <p:cNvCxnSpPr/>
          <p:nvPr/>
        </p:nvCxnSpPr>
        <p:spPr>
          <a:xfrm>
            <a:off x="6010114" y="3659274"/>
            <a:ext cx="252000" cy="0"/>
          </a:xfrm>
          <a:prstGeom prst="straightConnector1">
            <a:avLst/>
          </a:prstGeom>
          <a:ln w="38100">
            <a:solidFill>
              <a:srgbClr val="2A38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5C806626-289D-428B-BD24-465A5C456AE4}"/>
              </a:ext>
            </a:extLst>
          </p:cNvPr>
          <p:cNvSpPr/>
          <p:nvPr/>
        </p:nvSpPr>
        <p:spPr>
          <a:xfrm>
            <a:off x="6121890" y="955034"/>
            <a:ext cx="20567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2A384D"/>
                </a:solidFill>
                <a:latin typeface="Montserrat-SemiBold"/>
              </a:rPr>
              <a:t>I</a:t>
            </a:r>
            <a:r>
              <a:rPr lang="ru-RU" b="1" dirty="0">
                <a:solidFill>
                  <a:srgbClr val="2A384D"/>
                </a:solidFill>
                <a:latin typeface="Montserrat-SemiBold"/>
              </a:rPr>
              <a:t> полугодие 2021</a:t>
            </a:r>
            <a:endParaRPr lang="ru-RU" sz="1800" b="1" dirty="0">
              <a:solidFill>
                <a:srgbClr val="2A384D"/>
              </a:solidFill>
              <a:latin typeface="Montserrat-SemiBold"/>
            </a:endParaRPr>
          </a:p>
        </p:txBody>
      </p:sp>
      <p:graphicFrame>
        <p:nvGraphicFramePr>
          <p:cNvPr id="68" name="Таблица 6">
            <a:extLst>
              <a:ext uri="{FF2B5EF4-FFF2-40B4-BE49-F238E27FC236}">
                <a16:creationId xmlns:a16="http://schemas.microsoft.com/office/drawing/2014/main" id="{679DD7F3-BFC9-4751-A8E6-59426A930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13985"/>
              </p:ext>
            </p:extLst>
          </p:nvPr>
        </p:nvGraphicFramePr>
        <p:xfrm>
          <a:off x="275275" y="1535713"/>
          <a:ext cx="3600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946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  <a:gridCol w="775054">
                  <a:extLst>
                    <a:ext uri="{9D8B030D-6E8A-4147-A177-3AD203B41FA5}">
                      <a16:colId xmlns:a16="http://schemas.microsoft.com/office/drawing/2014/main" val="1533377881"/>
                    </a:ext>
                  </a:extLst>
                </a:gridCol>
              </a:tblGrid>
              <a:tr h="2952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2A384D"/>
                          </a:solidFill>
                          <a:latin typeface="Montserrat-SemiBold"/>
                        </a:rPr>
                        <a:t>ТОП ЛИДЕРОВ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Минпромторг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100,0 %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Управделами Губернатора …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100,0 %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885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Инспекция по охране</a:t>
                      </a:r>
                      <a:r>
                        <a:rPr lang="ru-RU" sz="1000" b="1" baseline="0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объектов наследия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100,0 %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6888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Минкульт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96,4 %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6036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ДИиЗО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92,3 %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896026"/>
                  </a:ext>
                </a:extLst>
              </a:tr>
            </a:tbl>
          </a:graphicData>
        </a:graphic>
      </p:graphicFrame>
      <p:graphicFrame>
        <p:nvGraphicFramePr>
          <p:cNvPr id="69" name="Таблица 6">
            <a:extLst>
              <a:ext uri="{FF2B5EF4-FFF2-40B4-BE49-F238E27FC236}">
                <a16:creationId xmlns:a16="http://schemas.microsoft.com/office/drawing/2014/main" id="{B7D67771-4B55-476B-BC8D-0BDD77DB82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127006"/>
              </p:ext>
            </p:extLst>
          </p:nvPr>
        </p:nvGraphicFramePr>
        <p:xfrm>
          <a:off x="309781" y="3501852"/>
          <a:ext cx="3600000" cy="126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</a:tblGrid>
              <a:tr h="3038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   </a:t>
                      </a:r>
                      <a:r>
                        <a:rPr lang="ru-RU" sz="1400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ТОП </a:t>
                      </a:r>
                      <a:r>
                        <a:rPr lang="ru-RU" sz="1400" dirty="0">
                          <a:solidFill>
                            <a:srgbClr val="2A384D"/>
                          </a:solidFill>
                          <a:latin typeface="Montserrat-SemiBold"/>
                        </a:rPr>
                        <a:t>АНТИ-ЛИДЕРОВ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dirty="0" smtClean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dirty="0" smtClean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закупок у СМСП 5 подведомственными учреждениями ОИОГВ</a:t>
                      </a:r>
                      <a:r>
                        <a:rPr lang="ru-RU" sz="1050" b="1" baseline="0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0,00 %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baseline="0" dirty="0" smtClean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</a:tbl>
          </a:graphicData>
        </a:graphic>
      </p:graphicFrame>
      <p:grpSp>
        <p:nvGrpSpPr>
          <p:cNvPr id="70" name="Группа 69"/>
          <p:cNvGrpSpPr/>
          <p:nvPr/>
        </p:nvGrpSpPr>
        <p:grpSpPr>
          <a:xfrm>
            <a:off x="243190" y="1388885"/>
            <a:ext cx="662400" cy="605795"/>
            <a:chOff x="9564845" y="-623892"/>
            <a:chExt cx="662400" cy="605795"/>
          </a:xfrm>
        </p:grpSpPr>
        <p:sp>
          <p:nvSpPr>
            <p:cNvPr id="71" name="Овал 70"/>
            <p:cNvSpPr/>
            <p:nvPr/>
          </p:nvSpPr>
          <p:spPr>
            <a:xfrm>
              <a:off x="9564845" y="-623892"/>
              <a:ext cx="662400" cy="604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2" name="Группа 71"/>
            <p:cNvGrpSpPr/>
            <p:nvPr/>
          </p:nvGrpSpPr>
          <p:grpSpPr>
            <a:xfrm>
              <a:off x="9566301" y="-623892"/>
              <a:ext cx="660944" cy="605795"/>
              <a:chOff x="5571503" y="1156066"/>
              <a:chExt cx="660944" cy="605795"/>
            </a:xfrm>
          </p:grpSpPr>
          <p:sp>
            <p:nvSpPr>
              <p:cNvPr id="73" name="Овал 72">
                <a:extLst>
                  <a:ext uri="{FF2B5EF4-FFF2-40B4-BE49-F238E27FC236}">
                    <a16:creationId xmlns:a16="http://schemas.microsoft.com/office/drawing/2014/main" id="{90184510-C429-4B67-AD46-AD6F1CC0336F}"/>
                  </a:ext>
                </a:extLst>
              </p:cNvPr>
              <p:cNvSpPr/>
              <p:nvPr/>
            </p:nvSpPr>
            <p:spPr>
              <a:xfrm>
                <a:off x="5571503" y="1156066"/>
                <a:ext cx="660944" cy="605795"/>
              </a:xfrm>
              <a:prstGeom prst="ellipse">
                <a:avLst/>
              </a:prstGeom>
              <a:solidFill>
                <a:srgbClr val="007000">
                  <a:alpha val="50196"/>
                </a:srgb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2A384D"/>
                  </a:solidFill>
                  <a:latin typeface="Montserrat-SemiBold"/>
                </a:endParaRPr>
              </a:p>
            </p:txBody>
          </p:sp>
          <p:sp>
            <p:nvSpPr>
              <p:cNvPr id="74" name="Google Shape;316;p13">
                <a:extLst>
                  <a:ext uri="{FF2B5EF4-FFF2-40B4-BE49-F238E27FC236}">
                    <a16:creationId xmlns:a16="http://schemas.microsoft.com/office/drawing/2014/main" id="{A4E75715-BC38-470B-8614-348EA49D36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10130" y="1197722"/>
                <a:ext cx="550787" cy="5048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9pPr>
              </a:lstStyle>
              <a:p>
                <a:pPr algn="ctr"/>
                <a:r>
                  <a:rPr lang="ru-RU" sz="2400" dirty="0" smtClean="0">
                    <a:solidFill>
                      <a:srgbClr val="2A384D"/>
                    </a:solidFill>
                    <a:latin typeface="Montserrat" panose="020B0604020202020204" charset="-52"/>
                  </a:rPr>
                  <a:t>14</a:t>
                </a:r>
                <a:endParaRPr lang="ru-RU" sz="2400" dirty="0">
                  <a:solidFill>
                    <a:srgbClr val="2A384D"/>
                  </a:solidFill>
                  <a:latin typeface="Montserrat" panose="020B0604020202020204" charset="-52"/>
                </a:endParaRPr>
              </a:p>
            </p:txBody>
          </p:sp>
        </p:grpSp>
      </p:grpSp>
      <p:cxnSp>
        <p:nvCxnSpPr>
          <p:cNvPr id="75" name="Прямая со стрелкой 74">
            <a:extLst>
              <a:ext uri="{FF2B5EF4-FFF2-40B4-BE49-F238E27FC236}">
                <a16:creationId xmlns:a16="http://schemas.microsoft.com/office/drawing/2014/main" id="{8CB9E59B-2614-4DA3-AF51-C963BDD97692}"/>
              </a:ext>
            </a:extLst>
          </p:cNvPr>
          <p:cNvCxnSpPr/>
          <p:nvPr/>
        </p:nvCxnSpPr>
        <p:spPr>
          <a:xfrm>
            <a:off x="1053390" y="1692384"/>
            <a:ext cx="252000" cy="0"/>
          </a:xfrm>
          <a:prstGeom prst="straightConnector1">
            <a:avLst/>
          </a:prstGeom>
          <a:ln w="38100">
            <a:solidFill>
              <a:srgbClr val="2A38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Группа 75"/>
          <p:cNvGrpSpPr/>
          <p:nvPr/>
        </p:nvGrpSpPr>
        <p:grpSpPr>
          <a:xfrm>
            <a:off x="234803" y="3338725"/>
            <a:ext cx="662400" cy="605795"/>
            <a:chOff x="9312746" y="1859806"/>
            <a:chExt cx="662400" cy="605795"/>
          </a:xfrm>
        </p:grpSpPr>
        <p:sp>
          <p:nvSpPr>
            <p:cNvPr id="77" name="Овал 76"/>
            <p:cNvSpPr/>
            <p:nvPr/>
          </p:nvSpPr>
          <p:spPr>
            <a:xfrm>
              <a:off x="9312746" y="1859806"/>
              <a:ext cx="662400" cy="604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8" name="Группа 77"/>
            <p:cNvGrpSpPr/>
            <p:nvPr/>
          </p:nvGrpSpPr>
          <p:grpSpPr>
            <a:xfrm>
              <a:off x="9312746" y="1859806"/>
              <a:ext cx="660944" cy="605795"/>
              <a:chOff x="7784809" y="1156065"/>
              <a:chExt cx="660944" cy="605795"/>
            </a:xfrm>
          </p:grpSpPr>
          <p:sp>
            <p:nvSpPr>
              <p:cNvPr id="79" name="Овал 78">
                <a:extLst>
                  <a:ext uri="{FF2B5EF4-FFF2-40B4-BE49-F238E27FC236}">
                    <a16:creationId xmlns:a16="http://schemas.microsoft.com/office/drawing/2014/main" id="{41FC79F1-B3CB-4965-9479-52D6A9B5A37E}"/>
                  </a:ext>
                </a:extLst>
              </p:cNvPr>
              <p:cNvSpPr/>
              <p:nvPr/>
            </p:nvSpPr>
            <p:spPr>
              <a:xfrm>
                <a:off x="7784809" y="1156065"/>
                <a:ext cx="660944" cy="605795"/>
              </a:xfrm>
              <a:prstGeom prst="ellipse">
                <a:avLst/>
              </a:prstGeom>
              <a:solidFill>
                <a:srgbClr val="CC0000">
                  <a:alpha val="50196"/>
                </a:srgb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FF3333"/>
                  </a:solidFill>
                </a:endParaRPr>
              </a:p>
            </p:txBody>
          </p:sp>
          <p:sp>
            <p:nvSpPr>
              <p:cNvPr id="80" name="Google Shape;316;p13">
                <a:extLst>
                  <a:ext uri="{FF2B5EF4-FFF2-40B4-BE49-F238E27FC236}">
                    <a16:creationId xmlns:a16="http://schemas.microsoft.com/office/drawing/2014/main" id="{10214B63-F41B-4C0B-A582-DDDF22AEFF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28577" y="1203994"/>
                <a:ext cx="550787" cy="5048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9pPr>
              </a:lstStyle>
              <a:p>
                <a:pPr algn="ctr"/>
                <a:r>
                  <a:rPr lang="ru-RU" sz="2400" dirty="0" smtClean="0">
                    <a:solidFill>
                      <a:srgbClr val="2A384D"/>
                    </a:solidFill>
                    <a:latin typeface="Montserrat" panose="020B0604020202020204" charset="-52"/>
                  </a:rPr>
                  <a:t>6</a:t>
                </a:r>
                <a:endParaRPr lang="ru-RU" sz="2400" dirty="0">
                  <a:solidFill>
                    <a:srgbClr val="2A384D"/>
                  </a:solidFill>
                  <a:latin typeface="Montserrat" panose="020B0604020202020204" charset="-52"/>
                </a:endParaRPr>
              </a:p>
            </p:txBody>
          </p:sp>
        </p:grpSp>
      </p:grpSp>
      <p:cxnSp>
        <p:nvCxnSpPr>
          <p:cNvPr id="81" name="Прямая со стрелкой 80">
            <a:extLst>
              <a:ext uri="{FF2B5EF4-FFF2-40B4-BE49-F238E27FC236}">
                <a16:creationId xmlns:a16="http://schemas.microsoft.com/office/drawing/2014/main" id="{8CB9E59B-2614-4DA3-AF51-C963BDD97692}"/>
              </a:ext>
            </a:extLst>
          </p:cNvPr>
          <p:cNvCxnSpPr/>
          <p:nvPr/>
        </p:nvCxnSpPr>
        <p:spPr>
          <a:xfrm>
            <a:off x="940096" y="3652100"/>
            <a:ext cx="252000" cy="0"/>
          </a:xfrm>
          <a:prstGeom prst="straightConnector1">
            <a:avLst/>
          </a:prstGeom>
          <a:ln w="38100">
            <a:solidFill>
              <a:srgbClr val="2A38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5C806626-289D-428B-BD24-465A5C456AE4}"/>
              </a:ext>
            </a:extLst>
          </p:cNvPr>
          <p:cNvSpPr/>
          <p:nvPr/>
        </p:nvSpPr>
        <p:spPr>
          <a:xfrm>
            <a:off x="1702595" y="947860"/>
            <a:ext cx="755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2A384D"/>
                </a:solidFill>
                <a:latin typeface="Montserrat-SemiBold"/>
              </a:rPr>
              <a:t>2020</a:t>
            </a:r>
            <a:endParaRPr lang="ru-RU" sz="1800" b="1" dirty="0">
              <a:solidFill>
                <a:srgbClr val="2A384D"/>
              </a:solidFill>
              <a:latin typeface="Montserrat-SemiBold"/>
            </a:endParaRPr>
          </a:p>
        </p:txBody>
      </p:sp>
      <p:sp>
        <p:nvSpPr>
          <p:cNvPr id="83" name="Прямоугольник 82">
            <a:extLst>
              <a:ext uri="{FF2B5EF4-FFF2-40B4-BE49-F238E27FC236}">
                <a16:creationId xmlns:a16="http://schemas.microsoft.com/office/drawing/2014/main" id="{4415731F-2E58-4744-8202-817CC35413C9}"/>
              </a:ext>
            </a:extLst>
          </p:cNvPr>
          <p:cNvSpPr/>
          <p:nvPr/>
        </p:nvSpPr>
        <p:spPr>
          <a:xfrm>
            <a:off x="217304" y="1290229"/>
            <a:ext cx="701846" cy="50737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6582562"/>
              </a:avLst>
            </a:prstTxWarp>
            <a:spAutoFit/>
          </a:bodyPr>
          <a:lstStyle/>
          <a:p>
            <a:pPr algn="ctr"/>
            <a:r>
              <a:rPr lang="ru-RU" sz="1200" b="1" dirty="0" smtClean="0">
                <a:ln w="0"/>
                <a:solidFill>
                  <a:srgbClr val="2A38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tserrat Light" panose="020B0604020202020204" charset="-52"/>
              </a:rPr>
              <a:t>достигли</a:t>
            </a:r>
            <a:endParaRPr lang="ru-RU" sz="1600" b="1" cap="none" spc="0" dirty="0">
              <a:ln w="0"/>
              <a:solidFill>
                <a:srgbClr val="2A384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tserrat Light" panose="020B0604020202020204" charset="-52"/>
            </a:endParaRPr>
          </a:p>
        </p:txBody>
      </p: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4415731F-2E58-4744-8202-817CC35413C9}"/>
              </a:ext>
            </a:extLst>
          </p:cNvPr>
          <p:cNvSpPr/>
          <p:nvPr/>
        </p:nvSpPr>
        <p:spPr>
          <a:xfrm>
            <a:off x="5276283" y="1298551"/>
            <a:ext cx="701846" cy="50737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6582562"/>
              </a:avLst>
            </a:prstTxWarp>
            <a:spAutoFit/>
          </a:bodyPr>
          <a:lstStyle/>
          <a:p>
            <a:pPr algn="ctr"/>
            <a:r>
              <a:rPr lang="ru-RU" sz="1200" b="1" dirty="0" smtClean="0">
                <a:ln w="0"/>
                <a:solidFill>
                  <a:srgbClr val="2A38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tserrat Light" panose="020B0604020202020204" charset="-52"/>
              </a:rPr>
              <a:t>достигли</a:t>
            </a:r>
            <a:endParaRPr lang="ru-RU" sz="1600" b="1" cap="none" spc="0" dirty="0">
              <a:ln w="0"/>
              <a:solidFill>
                <a:srgbClr val="2A384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tserrat Light" panose="020B0604020202020204" charset="-52"/>
            </a:endParaRPr>
          </a:p>
        </p:txBody>
      </p: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id="{4415731F-2E58-4744-8202-817CC35413C9}"/>
              </a:ext>
            </a:extLst>
          </p:cNvPr>
          <p:cNvSpPr/>
          <p:nvPr/>
        </p:nvSpPr>
        <p:spPr>
          <a:xfrm>
            <a:off x="210974" y="3238799"/>
            <a:ext cx="701846" cy="50737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6582562"/>
              </a:avLst>
            </a:prstTxWarp>
            <a:spAutoFit/>
          </a:bodyPr>
          <a:lstStyle/>
          <a:p>
            <a:pPr algn="ctr"/>
            <a:r>
              <a:rPr lang="ru-RU" sz="1200" b="1" dirty="0" smtClean="0">
                <a:ln w="0"/>
                <a:solidFill>
                  <a:srgbClr val="2A38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tserrat Light" panose="020B0604020202020204" charset="-52"/>
              </a:rPr>
              <a:t>не достигли</a:t>
            </a:r>
            <a:endParaRPr lang="ru-RU" sz="1600" b="1" cap="none" spc="0" dirty="0">
              <a:ln w="0"/>
              <a:solidFill>
                <a:srgbClr val="2A384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tserrat Light" panose="020B0604020202020204" charset="-52"/>
            </a:endParaRPr>
          </a:p>
        </p:txBody>
      </p:sp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id="{4415731F-2E58-4744-8202-817CC35413C9}"/>
              </a:ext>
            </a:extLst>
          </p:cNvPr>
          <p:cNvSpPr/>
          <p:nvPr/>
        </p:nvSpPr>
        <p:spPr>
          <a:xfrm>
            <a:off x="5279761" y="3238799"/>
            <a:ext cx="701846" cy="50737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6582562"/>
              </a:avLst>
            </a:prstTxWarp>
            <a:spAutoFit/>
          </a:bodyPr>
          <a:lstStyle/>
          <a:p>
            <a:pPr algn="ctr"/>
            <a:r>
              <a:rPr lang="ru-RU" sz="1200" b="1" dirty="0" smtClean="0">
                <a:ln w="0"/>
                <a:solidFill>
                  <a:srgbClr val="2A38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tserrat Light" panose="020B0604020202020204" charset="-52"/>
              </a:rPr>
              <a:t>не достигли</a:t>
            </a:r>
            <a:endParaRPr lang="ru-RU" sz="1600" b="1" cap="none" spc="0" dirty="0">
              <a:ln w="0"/>
              <a:solidFill>
                <a:srgbClr val="2A384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tserrat Light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8782813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" name="Таблица 6">
            <a:extLst>
              <a:ext uri="{FF2B5EF4-FFF2-40B4-BE49-F238E27FC236}">
                <a16:creationId xmlns:a16="http://schemas.microsoft.com/office/drawing/2014/main" id="{B7D67771-4B55-476B-BC8D-0BDD77DB82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06382"/>
              </p:ext>
            </p:extLst>
          </p:nvPr>
        </p:nvGraphicFramePr>
        <p:xfrm>
          <a:off x="5383977" y="3544256"/>
          <a:ext cx="3600000" cy="126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</a:tblGrid>
              <a:tr h="3038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   </a:t>
                      </a:r>
                      <a:r>
                        <a:rPr lang="ru-RU" sz="1400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ТОП </a:t>
                      </a:r>
                      <a:r>
                        <a:rPr lang="ru-RU" sz="1400" dirty="0">
                          <a:solidFill>
                            <a:srgbClr val="2A384D"/>
                          </a:solidFill>
                          <a:latin typeface="Montserrat-SemiBold"/>
                        </a:rPr>
                        <a:t>АНТИ-ЛИДЕРОВ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dirty="0" smtClean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dirty="0" smtClean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закупок у СМСП подведомственными учреждениями 22 ОМСУ</a:t>
                      </a:r>
                      <a:r>
                        <a:rPr lang="ru-RU" sz="1050" b="1" baseline="0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0,00 %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baseline="0" dirty="0" smtClean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</a:tbl>
          </a:graphicData>
        </a:graphic>
      </p:graphicFrame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67"/>
          <a:stretch/>
        </p:blipFill>
        <p:spPr>
          <a:xfrm>
            <a:off x="0" y="4869180"/>
            <a:ext cx="9144000" cy="274320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E89F0C03-D549-4008-AD26-1DAF3CCE09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295"/>
          <a:stretch/>
        </p:blipFill>
        <p:spPr>
          <a:xfrm flipH="1" flipV="1">
            <a:off x="0" y="0"/>
            <a:ext cx="9144000" cy="807813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D8D717D1-3D67-4C2C-B9A7-7F44DDB58F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5000" contrast="1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24" y="117216"/>
            <a:ext cx="521180" cy="648000"/>
          </a:xfrm>
          <a:prstGeom prst="rect">
            <a:avLst/>
          </a:prstGeom>
        </p:spPr>
      </p:pic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53EF4DC3-971E-48B5-BFD6-0C187507AAB7}"/>
              </a:ext>
            </a:extLst>
          </p:cNvPr>
          <p:cNvGrpSpPr/>
          <p:nvPr/>
        </p:nvGrpSpPr>
        <p:grpSpPr>
          <a:xfrm>
            <a:off x="8639944" y="433632"/>
            <a:ext cx="504056" cy="369332"/>
            <a:chOff x="9588993" y="-280661"/>
            <a:chExt cx="504056" cy="369332"/>
          </a:xfrm>
        </p:grpSpPr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A6E3FE59-F76C-4BF4-A990-B4F6208B5F55}"/>
                </a:ext>
              </a:extLst>
            </p:cNvPr>
            <p:cNvCxnSpPr/>
            <p:nvPr/>
          </p:nvCxnSpPr>
          <p:spPr>
            <a:xfrm>
              <a:off x="9588993" y="26014"/>
              <a:ext cx="504056" cy="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F2A3870-A708-4BE0-A374-3DBE77BC7D02}"/>
                </a:ext>
              </a:extLst>
            </p:cNvPr>
            <p:cNvSpPr txBox="1"/>
            <p:nvPr/>
          </p:nvSpPr>
          <p:spPr>
            <a:xfrm>
              <a:off x="9684568" y="-28066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800" dirty="0" smtClean="0">
                  <a:solidFill>
                    <a:srgbClr val="1C77B6"/>
                  </a:solidFill>
                  <a:latin typeface="Montserrat-Regular"/>
                </a:rPr>
                <a:t>7</a:t>
              </a:r>
              <a:endParaRPr lang="ru-RU" sz="1800" dirty="0">
                <a:solidFill>
                  <a:srgbClr val="1C77B6"/>
                </a:solidFill>
                <a:latin typeface="Montserrat-Regular"/>
              </a:endParaRPr>
            </a:p>
          </p:txBody>
        </p:sp>
      </p:grpSp>
      <p:sp>
        <p:nvSpPr>
          <p:cNvPr id="27" name="Shape 67">
            <a:extLst>
              <a:ext uri="{FF2B5EF4-FFF2-40B4-BE49-F238E27FC236}">
                <a16:creationId xmlns:a16="http://schemas.microsoft.com/office/drawing/2014/main" id="{DAA09147-2206-45BB-BE0F-E23A461CA84F}"/>
              </a:ext>
            </a:extLst>
          </p:cNvPr>
          <p:cNvSpPr/>
          <p:nvPr/>
        </p:nvSpPr>
        <p:spPr>
          <a:xfrm>
            <a:off x="1403647" y="144894"/>
            <a:ext cx="4828799" cy="538609"/>
          </a:xfrm>
          <a:prstGeom prst="rect">
            <a:avLst/>
          </a:prstGeom>
          <a:ln w="3175">
            <a:miter lim="4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algn="r">
              <a:defRPr sz="1800" cap="all" spc="360">
                <a:latin typeface="+mn-lt"/>
                <a:ea typeface="+mn-ea"/>
                <a:cs typeface="+mn-cs"/>
                <a:sym typeface="Montserrat-Regular"/>
              </a:defRPr>
            </a:lvl1pPr>
          </a:lstStyle>
          <a:p>
            <a:pPr algn="ctr"/>
            <a:r>
              <a:rPr lang="ru-RU" sz="1500" b="1" dirty="0">
                <a:solidFill>
                  <a:srgbClr val="FFFFFF"/>
                </a:solidFill>
                <a:latin typeface="Montserrat-SemiBold"/>
              </a:rPr>
              <a:t>ПОКАЗАТЕЛЬ </a:t>
            </a:r>
          </a:p>
          <a:p>
            <a:pPr algn="ctr"/>
            <a:r>
              <a:rPr lang="ru-RU" sz="1500" b="1" dirty="0">
                <a:solidFill>
                  <a:srgbClr val="FFFFFF"/>
                </a:solidFill>
                <a:latin typeface="Montserrat-SemiBold"/>
              </a:rPr>
              <a:t>«ДОЛЯ ЗАКУПОК У СМСП (223-фз)»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B50BFF5-6B36-4C4C-BFC3-9F64FD8B3D7A}"/>
              </a:ext>
            </a:extLst>
          </p:cNvPr>
          <p:cNvSpPr/>
          <p:nvPr/>
        </p:nvSpPr>
        <p:spPr>
          <a:xfrm>
            <a:off x="6700741" y="440992"/>
            <a:ext cx="790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800" b="1" dirty="0">
                <a:solidFill>
                  <a:srgbClr val="1776AB"/>
                </a:solidFill>
                <a:latin typeface="Montserrat-SemiBold"/>
              </a:rPr>
              <a:t>ОМСУ</a:t>
            </a:r>
          </a:p>
        </p:txBody>
      </p: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70CC8DF4-3DC7-4894-B36E-A16492E11F4F}"/>
              </a:ext>
            </a:extLst>
          </p:cNvPr>
          <p:cNvGrpSpPr/>
          <p:nvPr/>
        </p:nvGrpSpPr>
        <p:grpSpPr>
          <a:xfrm>
            <a:off x="3996756" y="1062809"/>
            <a:ext cx="1194804" cy="1260283"/>
            <a:chOff x="3738959" y="1537817"/>
            <a:chExt cx="1194804" cy="1260283"/>
          </a:xfrm>
        </p:grpSpPr>
        <p:sp>
          <p:nvSpPr>
            <p:cNvPr id="37" name="Freeform 153">
              <a:extLst>
                <a:ext uri="{FF2B5EF4-FFF2-40B4-BE49-F238E27FC236}">
                  <a16:creationId xmlns:a16="http://schemas.microsoft.com/office/drawing/2014/main" id="{9EF08299-AD82-49AA-BBCA-66D82C910ED8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4016202" y="2024400"/>
              <a:ext cx="917561" cy="773700"/>
            </a:xfrm>
            <a:custGeom>
              <a:avLst/>
              <a:gdLst>
                <a:gd name="T0" fmla="*/ 2396 w 3360"/>
                <a:gd name="T1" fmla="*/ 2404 h 2876"/>
                <a:gd name="T2" fmla="*/ 2377 w 3360"/>
                <a:gd name="T3" fmla="*/ 2641 h 2876"/>
                <a:gd name="T4" fmla="*/ 2576 w 3360"/>
                <a:gd name="T5" fmla="*/ 2763 h 2876"/>
                <a:gd name="T6" fmla="*/ 2775 w 3360"/>
                <a:gd name="T7" fmla="*/ 2641 h 2876"/>
                <a:gd name="T8" fmla="*/ 2756 w 3360"/>
                <a:gd name="T9" fmla="*/ 2404 h 2876"/>
                <a:gd name="T10" fmla="*/ 1288 w 3360"/>
                <a:gd name="T11" fmla="*/ 2312 h 2876"/>
                <a:gd name="T12" fmla="*/ 1089 w 3360"/>
                <a:gd name="T13" fmla="*/ 2434 h 2876"/>
                <a:gd name="T14" fmla="*/ 1107 w 3360"/>
                <a:gd name="T15" fmla="*/ 2671 h 2876"/>
                <a:gd name="T16" fmla="*/ 1324 w 3360"/>
                <a:gd name="T17" fmla="*/ 2760 h 2876"/>
                <a:gd name="T18" fmla="*/ 1501 w 3360"/>
                <a:gd name="T19" fmla="*/ 2609 h 2876"/>
                <a:gd name="T20" fmla="*/ 1447 w 3360"/>
                <a:gd name="T21" fmla="*/ 2378 h 2876"/>
                <a:gd name="T22" fmla="*/ 2352 w 3360"/>
                <a:gd name="T23" fmla="*/ 1973 h 2876"/>
                <a:gd name="T24" fmla="*/ 3111 w 3360"/>
                <a:gd name="T25" fmla="*/ 1970 h 2876"/>
                <a:gd name="T26" fmla="*/ 3246 w 3360"/>
                <a:gd name="T27" fmla="*/ 1834 h 2876"/>
                <a:gd name="T28" fmla="*/ 2240 w 3360"/>
                <a:gd name="T29" fmla="*/ 1579 h 2876"/>
                <a:gd name="T30" fmla="*/ 867 w 3360"/>
                <a:gd name="T31" fmla="*/ 1579 h 2876"/>
                <a:gd name="T32" fmla="*/ 3248 w 3360"/>
                <a:gd name="T33" fmla="*/ 1466 h 2876"/>
                <a:gd name="T34" fmla="*/ 2352 w 3360"/>
                <a:gd name="T35" fmla="*/ 1071 h 2876"/>
                <a:gd name="T36" fmla="*/ 1344 w 3360"/>
                <a:gd name="T37" fmla="*/ 1466 h 2876"/>
                <a:gd name="T38" fmla="*/ 1232 w 3360"/>
                <a:gd name="T39" fmla="*/ 1071 h 2876"/>
                <a:gd name="T40" fmla="*/ 1344 w 3360"/>
                <a:gd name="T41" fmla="*/ 564 h 2876"/>
                <a:gd name="T42" fmla="*/ 1232 w 3360"/>
                <a:gd name="T43" fmla="*/ 958 h 2876"/>
                <a:gd name="T44" fmla="*/ 2240 w 3360"/>
                <a:gd name="T45" fmla="*/ 563 h 2876"/>
                <a:gd name="T46" fmla="*/ 199 w 3360"/>
                <a:gd name="T47" fmla="*/ 116 h 2876"/>
                <a:gd name="T48" fmla="*/ 115 w 3360"/>
                <a:gd name="T49" fmla="*/ 251 h 2876"/>
                <a:gd name="T50" fmla="*/ 249 w 3360"/>
                <a:gd name="T51" fmla="*/ 336 h 2876"/>
                <a:gd name="T52" fmla="*/ 333 w 3360"/>
                <a:gd name="T53" fmla="*/ 200 h 2876"/>
                <a:gd name="T54" fmla="*/ 223 w 3360"/>
                <a:gd name="T55" fmla="*/ 0 h 2876"/>
                <a:gd name="T56" fmla="*/ 415 w 3360"/>
                <a:gd name="T57" fmla="*/ 108 h 2876"/>
                <a:gd name="T58" fmla="*/ 3357 w 3360"/>
                <a:gd name="T59" fmla="*/ 1846 h 2876"/>
                <a:gd name="T60" fmla="*/ 3199 w 3360"/>
                <a:gd name="T61" fmla="*/ 2059 h 2876"/>
                <a:gd name="T62" fmla="*/ 1848 w 3360"/>
                <a:gd name="T63" fmla="*/ 2087 h 2876"/>
                <a:gd name="T64" fmla="*/ 731 w 3360"/>
                <a:gd name="T65" fmla="*/ 2131 h 2876"/>
                <a:gd name="T66" fmla="*/ 685 w 3360"/>
                <a:gd name="T67" fmla="*/ 2321 h 2876"/>
                <a:gd name="T68" fmla="*/ 840 w 3360"/>
                <a:gd name="T69" fmla="*/ 2425 h 2876"/>
                <a:gd name="T70" fmla="*/ 1127 w 3360"/>
                <a:gd name="T71" fmla="*/ 2241 h 2876"/>
                <a:gd name="T72" fmla="*/ 1411 w 3360"/>
                <a:gd name="T73" fmla="*/ 2223 h 2876"/>
                <a:gd name="T74" fmla="*/ 1604 w 3360"/>
                <a:gd name="T75" fmla="*/ 2425 h 2876"/>
                <a:gd name="T76" fmla="*/ 2415 w 3360"/>
                <a:gd name="T77" fmla="*/ 2241 h 2876"/>
                <a:gd name="T78" fmla="*/ 2700 w 3360"/>
                <a:gd name="T79" fmla="*/ 2223 h 2876"/>
                <a:gd name="T80" fmla="*/ 2893 w 3360"/>
                <a:gd name="T81" fmla="*/ 2425 h 2876"/>
                <a:gd name="T82" fmla="*/ 3189 w 3360"/>
                <a:gd name="T83" fmla="*/ 2499 h 2876"/>
                <a:gd name="T84" fmla="*/ 2900 w 3360"/>
                <a:gd name="T85" fmla="*/ 2628 h 2876"/>
                <a:gd name="T86" fmla="*/ 2707 w 3360"/>
                <a:gd name="T87" fmla="*/ 2850 h 2876"/>
                <a:gd name="T88" fmla="*/ 2406 w 3360"/>
                <a:gd name="T89" fmla="*/ 2830 h 2876"/>
                <a:gd name="T90" fmla="*/ 2243 w 3360"/>
                <a:gd name="T91" fmla="*/ 2583 h 2876"/>
                <a:gd name="T92" fmla="*/ 1554 w 3360"/>
                <a:gd name="T93" fmla="*/ 2744 h 2876"/>
                <a:gd name="T94" fmla="*/ 1288 w 3360"/>
                <a:gd name="T95" fmla="*/ 2876 h 2876"/>
                <a:gd name="T96" fmla="*/ 1022 w 3360"/>
                <a:gd name="T97" fmla="*/ 2744 h 2876"/>
                <a:gd name="T98" fmla="*/ 801 w 3360"/>
                <a:gd name="T99" fmla="*/ 2535 h 2876"/>
                <a:gd name="T100" fmla="*/ 588 w 3360"/>
                <a:gd name="T101" fmla="*/ 2380 h 2876"/>
                <a:gd name="T102" fmla="*/ 599 w 3360"/>
                <a:gd name="T103" fmla="*/ 2115 h 2876"/>
                <a:gd name="T104" fmla="*/ 828 w 3360"/>
                <a:gd name="T105" fmla="*/ 1975 h 2876"/>
                <a:gd name="T106" fmla="*/ 540 w 3360"/>
                <a:gd name="T107" fmla="*/ 451 h 2876"/>
                <a:gd name="T108" fmla="*/ 349 w 3360"/>
                <a:gd name="T109" fmla="*/ 412 h 2876"/>
                <a:gd name="T110" fmla="*/ 121 w 3360"/>
                <a:gd name="T111" fmla="*/ 426 h 2876"/>
                <a:gd name="T112" fmla="*/ 0 w 3360"/>
                <a:gd name="T113" fmla="*/ 226 h 2876"/>
                <a:gd name="T114" fmla="*/ 121 w 3360"/>
                <a:gd name="T115" fmla="*/ 25 h 2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60" h="2876">
                  <a:moveTo>
                    <a:pt x="2576" y="2312"/>
                  </a:moveTo>
                  <a:lnTo>
                    <a:pt x="2540" y="2315"/>
                  </a:lnTo>
                  <a:lnTo>
                    <a:pt x="2505" y="2323"/>
                  </a:lnTo>
                  <a:lnTo>
                    <a:pt x="2473" y="2337"/>
                  </a:lnTo>
                  <a:lnTo>
                    <a:pt x="2444" y="2356"/>
                  </a:lnTo>
                  <a:lnTo>
                    <a:pt x="2418" y="2378"/>
                  </a:lnTo>
                  <a:lnTo>
                    <a:pt x="2396" y="2404"/>
                  </a:lnTo>
                  <a:lnTo>
                    <a:pt x="2377" y="2434"/>
                  </a:lnTo>
                  <a:lnTo>
                    <a:pt x="2364" y="2467"/>
                  </a:lnTo>
                  <a:lnTo>
                    <a:pt x="2355" y="2501"/>
                  </a:lnTo>
                  <a:lnTo>
                    <a:pt x="2352" y="2538"/>
                  </a:lnTo>
                  <a:lnTo>
                    <a:pt x="2355" y="2574"/>
                  </a:lnTo>
                  <a:lnTo>
                    <a:pt x="2364" y="2609"/>
                  </a:lnTo>
                  <a:lnTo>
                    <a:pt x="2377" y="2641"/>
                  </a:lnTo>
                  <a:lnTo>
                    <a:pt x="2396" y="2671"/>
                  </a:lnTo>
                  <a:lnTo>
                    <a:pt x="2418" y="2697"/>
                  </a:lnTo>
                  <a:lnTo>
                    <a:pt x="2444" y="2720"/>
                  </a:lnTo>
                  <a:lnTo>
                    <a:pt x="2473" y="2738"/>
                  </a:lnTo>
                  <a:lnTo>
                    <a:pt x="2505" y="2751"/>
                  </a:lnTo>
                  <a:lnTo>
                    <a:pt x="2540" y="2760"/>
                  </a:lnTo>
                  <a:lnTo>
                    <a:pt x="2576" y="2763"/>
                  </a:lnTo>
                  <a:lnTo>
                    <a:pt x="2612" y="2760"/>
                  </a:lnTo>
                  <a:lnTo>
                    <a:pt x="2646" y="2751"/>
                  </a:lnTo>
                  <a:lnTo>
                    <a:pt x="2679" y="2738"/>
                  </a:lnTo>
                  <a:lnTo>
                    <a:pt x="2709" y="2720"/>
                  </a:lnTo>
                  <a:lnTo>
                    <a:pt x="2735" y="2697"/>
                  </a:lnTo>
                  <a:lnTo>
                    <a:pt x="2756" y="2671"/>
                  </a:lnTo>
                  <a:lnTo>
                    <a:pt x="2775" y="2641"/>
                  </a:lnTo>
                  <a:lnTo>
                    <a:pt x="2789" y="2609"/>
                  </a:lnTo>
                  <a:lnTo>
                    <a:pt x="2797" y="2574"/>
                  </a:lnTo>
                  <a:lnTo>
                    <a:pt x="2800" y="2538"/>
                  </a:lnTo>
                  <a:lnTo>
                    <a:pt x="2797" y="2501"/>
                  </a:lnTo>
                  <a:lnTo>
                    <a:pt x="2789" y="2467"/>
                  </a:lnTo>
                  <a:lnTo>
                    <a:pt x="2775" y="2434"/>
                  </a:lnTo>
                  <a:lnTo>
                    <a:pt x="2756" y="2404"/>
                  </a:lnTo>
                  <a:lnTo>
                    <a:pt x="2735" y="2378"/>
                  </a:lnTo>
                  <a:lnTo>
                    <a:pt x="2709" y="2356"/>
                  </a:lnTo>
                  <a:lnTo>
                    <a:pt x="2679" y="2337"/>
                  </a:lnTo>
                  <a:lnTo>
                    <a:pt x="2646" y="2323"/>
                  </a:lnTo>
                  <a:lnTo>
                    <a:pt x="2612" y="2315"/>
                  </a:lnTo>
                  <a:lnTo>
                    <a:pt x="2576" y="2312"/>
                  </a:lnTo>
                  <a:close/>
                  <a:moveTo>
                    <a:pt x="1288" y="2312"/>
                  </a:moveTo>
                  <a:lnTo>
                    <a:pt x="1251" y="2315"/>
                  </a:lnTo>
                  <a:lnTo>
                    <a:pt x="1217" y="2323"/>
                  </a:lnTo>
                  <a:lnTo>
                    <a:pt x="1185" y="2337"/>
                  </a:lnTo>
                  <a:lnTo>
                    <a:pt x="1156" y="2356"/>
                  </a:lnTo>
                  <a:lnTo>
                    <a:pt x="1130" y="2378"/>
                  </a:lnTo>
                  <a:lnTo>
                    <a:pt x="1107" y="2404"/>
                  </a:lnTo>
                  <a:lnTo>
                    <a:pt x="1089" y="2434"/>
                  </a:lnTo>
                  <a:lnTo>
                    <a:pt x="1076" y="2467"/>
                  </a:lnTo>
                  <a:lnTo>
                    <a:pt x="1066" y="2501"/>
                  </a:lnTo>
                  <a:lnTo>
                    <a:pt x="1064" y="2538"/>
                  </a:lnTo>
                  <a:lnTo>
                    <a:pt x="1066" y="2574"/>
                  </a:lnTo>
                  <a:lnTo>
                    <a:pt x="1076" y="2609"/>
                  </a:lnTo>
                  <a:lnTo>
                    <a:pt x="1089" y="2641"/>
                  </a:lnTo>
                  <a:lnTo>
                    <a:pt x="1107" y="2671"/>
                  </a:lnTo>
                  <a:lnTo>
                    <a:pt x="1130" y="2697"/>
                  </a:lnTo>
                  <a:lnTo>
                    <a:pt x="1156" y="2720"/>
                  </a:lnTo>
                  <a:lnTo>
                    <a:pt x="1185" y="2738"/>
                  </a:lnTo>
                  <a:lnTo>
                    <a:pt x="1217" y="2751"/>
                  </a:lnTo>
                  <a:lnTo>
                    <a:pt x="1251" y="2760"/>
                  </a:lnTo>
                  <a:lnTo>
                    <a:pt x="1288" y="2763"/>
                  </a:lnTo>
                  <a:lnTo>
                    <a:pt x="1324" y="2760"/>
                  </a:lnTo>
                  <a:lnTo>
                    <a:pt x="1358" y="2751"/>
                  </a:lnTo>
                  <a:lnTo>
                    <a:pt x="1391" y="2738"/>
                  </a:lnTo>
                  <a:lnTo>
                    <a:pt x="1420" y="2720"/>
                  </a:lnTo>
                  <a:lnTo>
                    <a:pt x="1447" y="2697"/>
                  </a:lnTo>
                  <a:lnTo>
                    <a:pt x="1469" y="2671"/>
                  </a:lnTo>
                  <a:lnTo>
                    <a:pt x="1487" y="2641"/>
                  </a:lnTo>
                  <a:lnTo>
                    <a:pt x="1501" y="2609"/>
                  </a:lnTo>
                  <a:lnTo>
                    <a:pt x="1509" y="2574"/>
                  </a:lnTo>
                  <a:lnTo>
                    <a:pt x="1512" y="2538"/>
                  </a:lnTo>
                  <a:lnTo>
                    <a:pt x="1509" y="2501"/>
                  </a:lnTo>
                  <a:lnTo>
                    <a:pt x="1501" y="2467"/>
                  </a:lnTo>
                  <a:lnTo>
                    <a:pt x="1487" y="2434"/>
                  </a:lnTo>
                  <a:lnTo>
                    <a:pt x="1469" y="2404"/>
                  </a:lnTo>
                  <a:lnTo>
                    <a:pt x="1447" y="2378"/>
                  </a:lnTo>
                  <a:lnTo>
                    <a:pt x="1420" y="2356"/>
                  </a:lnTo>
                  <a:lnTo>
                    <a:pt x="1391" y="2337"/>
                  </a:lnTo>
                  <a:lnTo>
                    <a:pt x="1358" y="2323"/>
                  </a:lnTo>
                  <a:lnTo>
                    <a:pt x="1324" y="2315"/>
                  </a:lnTo>
                  <a:lnTo>
                    <a:pt x="1288" y="2312"/>
                  </a:lnTo>
                  <a:close/>
                  <a:moveTo>
                    <a:pt x="2352" y="1579"/>
                  </a:moveTo>
                  <a:lnTo>
                    <a:pt x="2352" y="1973"/>
                  </a:lnTo>
                  <a:lnTo>
                    <a:pt x="2744" y="1973"/>
                  </a:lnTo>
                  <a:lnTo>
                    <a:pt x="2744" y="1579"/>
                  </a:lnTo>
                  <a:lnTo>
                    <a:pt x="2352" y="1579"/>
                  </a:lnTo>
                  <a:close/>
                  <a:moveTo>
                    <a:pt x="2856" y="1579"/>
                  </a:moveTo>
                  <a:lnTo>
                    <a:pt x="2856" y="1973"/>
                  </a:lnTo>
                  <a:lnTo>
                    <a:pt x="3082" y="1973"/>
                  </a:lnTo>
                  <a:lnTo>
                    <a:pt x="3111" y="1970"/>
                  </a:lnTo>
                  <a:lnTo>
                    <a:pt x="3140" y="1962"/>
                  </a:lnTo>
                  <a:lnTo>
                    <a:pt x="3166" y="1950"/>
                  </a:lnTo>
                  <a:lnTo>
                    <a:pt x="3189" y="1933"/>
                  </a:lnTo>
                  <a:lnTo>
                    <a:pt x="3210" y="1913"/>
                  </a:lnTo>
                  <a:lnTo>
                    <a:pt x="3226" y="1890"/>
                  </a:lnTo>
                  <a:lnTo>
                    <a:pt x="3238" y="1863"/>
                  </a:lnTo>
                  <a:lnTo>
                    <a:pt x="3246" y="1834"/>
                  </a:lnTo>
                  <a:lnTo>
                    <a:pt x="3249" y="1804"/>
                  </a:lnTo>
                  <a:lnTo>
                    <a:pt x="3249" y="1579"/>
                  </a:lnTo>
                  <a:lnTo>
                    <a:pt x="2856" y="1579"/>
                  </a:lnTo>
                  <a:close/>
                  <a:moveTo>
                    <a:pt x="1848" y="1579"/>
                  </a:moveTo>
                  <a:lnTo>
                    <a:pt x="1848" y="1974"/>
                  </a:lnTo>
                  <a:lnTo>
                    <a:pt x="2240" y="1973"/>
                  </a:lnTo>
                  <a:lnTo>
                    <a:pt x="2240" y="1579"/>
                  </a:lnTo>
                  <a:lnTo>
                    <a:pt x="1848" y="1579"/>
                  </a:lnTo>
                  <a:close/>
                  <a:moveTo>
                    <a:pt x="1344" y="1579"/>
                  </a:moveTo>
                  <a:lnTo>
                    <a:pt x="1344" y="1974"/>
                  </a:lnTo>
                  <a:lnTo>
                    <a:pt x="1736" y="1974"/>
                  </a:lnTo>
                  <a:lnTo>
                    <a:pt x="1736" y="1579"/>
                  </a:lnTo>
                  <a:lnTo>
                    <a:pt x="1344" y="1579"/>
                  </a:lnTo>
                  <a:close/>
                  <a:moveTo>
                    <a:pt x="867" y="1579"/>
                  </a:moveTo>
                  <a:lnTo>
                    <a:pt x="943" y="1974"/>
                  </a:lnTo>
                  <a:lnTo>
                    <a:pt x="1232" y="1974"/>
                  </a:lnTo>
                  <a:lnTo>
                    <a:pt x="1232" y="1579"/>
                  </a:lnTo>
                  <a:lnTo>
                    <a:pt x="867" y="1579"/>
                  </a:lnTo>
                  <a:close/>
                  <a:moveTo>
                    <a:pt x="2856" y="1071"/>
                  </a:moveTo>
                  <a:lnTo>
                    <a:pt x="2856" y="1466"/>
                  </a:lnTo>
                  <a:lnTo>
                    <a:pt x="3248" y="1466"/>
                  </a:lnTo>
                  <a:lnTo>
                    <a:pt x="3248" y="1071"/>
                  </a:lnTo>
                  <a:lnTo>
                    <a:pt x="2856" y="1071"/>
                  </a:lnTo>
                  <a:close/>
                  <a:moveTo>
                    <a:pt x="2352" y="1071"/>
                  </a:moveTo>
                  <a:lnTo>
                    <a:pt x="2352" y="1466"/>
                  </a:lnTo>
                  <a:lnTo>
                    <a:pt x="2744" y="1466"/>
                  </a:lnTo>
                  <a:lnTo>
                    <a:pt x="2744" y="1071"/>
                  </a:lnTo>
                  <a:lnTo>
                    <a:pt x="2352" y="1071"/>
                  </a:lnTo>
                  <a:close/>
                  <a:moveTo>
                    <a:pt x="1848" y="1071"/>
                  </a:moveTo>
                  <a:lnTo>
                    <a:pt x="1848" y="1466"/>
                  </a:lnTo>
                  <a:lnTo>
                    <a:pt x="2240" y="1466"/>
                  </a:lnTo>
                  <a:lnTo>
                    <a:pt x="2240" y="1071"/>
                  </a:lnTo>
                  <a:lnTo>
                    <a:pt x="1848" y="1071"/>
                  </a:lnTo>
                  <a:close/>
                  <a:moveTo>
                    <a:pt x="1344" y="1071"/>
                  </a:moveTo>
                  <a:lnTo>
                    <a:pt x="1344" y="1466"/>
                  </a:lnTo>
                  <a:lnTo>
                    <a:pt x="1736" y="1466"/>
                  </a:lnTo>
                  <a:lnTo>
                    <a:pt x="1736" y="1071"/>
                  </a:lnTo>
                  <a:lnTo>
                    <a:pt x="1344" y="1071"/>
                  </a:lnTo>
                  <a:close/>
                  <a:moveTo>
                    <a:pt x="771" y="1071"/>
                  </a:moveTo>
                  <a:lnTo>
                    <a:pt x="846" y="1466"/>
                  </a:lnTo>
                  <a:lnTo>
                    <a:pt x="1232" y="1466"/>
                  </a:lnTo>
                  <a:lnTo>
                    <a:pt x="1232" y="1071"/>
                  </a:lnTo>
                  <a:lnTo>
                    <a:pt x="771" y="1071"/>
                  </a:lnTo>
                  <a:close/>
                  <a:moveTo>
                    <a:pt x="2352" y="564"/>
                  </a:moveTo>
                  <a:lnTo>
                    <a:pt x="2352" y="958"/>
                  </a:lnTo>
                  <a:lnTo>
                    <a:pt x="2744" y="958"/>
                  </a:lnTo>
                  <a:lnTo>
                    <a:pt x="2744" y="564"/>
                  </a:lnTo>
                  <a:lnTo>
                    <a:pt x="2352" y="564"/>
                  </a:lnTo>
                  <a:close/>
                  <a:moveTo>
                    <a:pt x="1344" y="564"/>
                  </a:moveTo>
                  <a:lnTo>
                    <a:pt x="1344" y="958"/>
                  </a:lnTo>
                  <a:lnTo>
                    <a:pt x="1736" y="958"/>
                  </a:lnTo>
                  <a:lnTo>
                    <a:pt x="1736" y="564"/>
                  </a:lnTo>
                  <a:lnTo>
                    <a:pt x="1344" y="564"/>
                  </a:lnTo>
                  <a:close/>
                  <a:moveTo>
                    <a:pt x="675" y="564"/>
                  </a:moveTo>
                  <a:lnTo>
                    <a:pt x="749" y="958"/>
                  </a:lnTo>
                  <a:lnTo>
                    <a:pt x="1232" y="958"/>
                  </a:lnTo>
                  <a:lnTo>
                    <a:pt x="1232" y="564"/>
                  </a:lnTo>
                  <a:lnTo>
                    <a:pt x="675" y="564"/>
                  </a:lnTo>
                  <a:close/>
                  <a:moveTo>
                    <a:pt x="2240" y="563"/>
                  </a:moveTo>
                  <a:lnTo>
                    <a:pt x="1848" y="564"/>
                  </a:lnTo>
                  <a:lnTo>
                    <a:pt x="1848" y="958"/>
                  </a:lnTo>
                  <a:lnTo>
                    <a:pt x="2240" y="958"/>
                  </a:lnTo>
                  <a:lnTo>
                    <a:pt x="2240" y="563"/>
                  </a:lnTo>
                  <a:close/>
                  <a:moveTo>
                    <a:pt x="3249" y="563"/>
                  </a:moveTo>
                  <a:lnTo>
                    <a:pt x="2856" y="563"/>
                  </a:lnTo>
                  <a:lnTo>
                    <a:pt x="2856" y="958"/>
                  </a:lnTo>
                  <a:lnTo>
                    <a:pt x="3249" y="958"/>
                  </a:lnTo>
                  <a:lnTo>
                    <a:pt x="3249" y="563"/>
                  </a:lnTo>
                  <a:close/>
                  <a:moveTo>
                    <a:pt x="223" y="113"/>
                  </a:moveTo>
                  <a:lnTo>
                    <a:pt x="199" y="116"/>
                  </a:lnTo>
                  <a:lnTo>
                    <a:pt x="175" y="124"/>
                  </a:lnTo>
                  <a:lnTo>
                    <a:pt x="154" y="138"/>
                  </a:lnTo>
                  <a:lnTo>
                    <a:pt x="136" y="155"/>
                  </a:lnTo>
                  <a:lnTo>
                    <a:pt x="124" y="175"/>
                  </a:lnTo>
                  <a:lnTo>
                    <a:pt x="115" y="200"/>
                  </a:lnTo>
                  <a:lnTo>
                    <a:pt x="112" y="226"/>
                  </a:lnTo>
                  <a:lnTo>
                    <a:pt x="115" y="251"/>
                  </a:lnTo>
                  <a:lnTo>
                    <a:pt x="124" y="275"/>
                  </a:lnTo>
                  <a:lnTo>
                    <a:pt x="136" y="296"/>
                  </a:lnTo>
                  <a:lnTo>
                    <a:pt x="154" y="314"/>
                  </a:lnTo>
                  <a:lnTo>
                    <a:pt x="175" y="327"/>
                  </a:lnTo>
                  <a:lnTo>
                    <a:pt x="199" y="336"/>
                  </a:lnTo>
                  <a:lnTo>
                    <a:pt x="223" y="339"/>
                  </a:lnTo>
                  <a:lnTo>
                    <a:pt x="249" y="336"/>
                  </a:lnTo>
                  <a:lnTo>
                    <a:pt x="273" y="327"/>
                  </a:lnTo>
                  <a:lnTo>
                    <a:pt x="294" y="314"/>
                  </a:lnTo>
                  <a:lnTo>
                    <a:pt x="312" y="296"/>
                  </a:lnTo>
                  <a:lnTo>
                    <a:pt x="324" y="275"/>
                  </a:lnTo>
                  <a:lnTo>
                    <a:pt x="333" y="251"/>
                  </a:lnTo>
                  <a:lnTo>
                    <a:pt x="336" y="226"/>
                  </a:lnTo>
                  <a:lnTo>
                    <a:pt x="333" y="200"/>
                  </a:lnTo>
                  <a:lnTo>
                    <a:pt x="324" y="175"/>
                  </a:lnTo>
                  <a:lnTo>
                    <a:pt x="312" y="155"/>
                  </a:lnTo>
                  <a:lnTo>
                    <a:pt x="294" y="138"/>
                  </a:lnTo>
                  <a:lnTo>
                    <a:pt x="273" y="124"/>
                  </a:lnTo>
                  <a:lnTo>
                    <a:pt x="249" y="116"/>
                  </a:lnTo>
                  <a:lnTo>
                    <a:pt x="223" y="113"/>
                  </a:lnTo>
                  <a:close/>
                  <a:moveTo>
                    <a:pt x="223" y="0"/>
                  </a:moveTo>
                  <a:lnTo>
                    <a:pt x="258" y="3"/>
                  </a:lnTo>
                  <a:lnTo>
                    <a:pt x="290" y="10"/>
                  </a:lnTo>
                  <a:lnTo>
                    <a:pt x="321" y="22"/>
                  </a:lnTo>
                  <a:lnTo>
                    <a:pt x="349" y="38"/>
                  </a:lnTo>
                  <a:lnTo>
                    <a:pt x="374" y="58"/>
                  </a:lnTo>
                  <a:lnTo>
                    <a:pt x="396" y="82"/>
                  </a:lnTo>
                  <a:lnTo>
                    <a:pt x="415" y="108"/>
                  </a:lnTo>
                  <a:lnTo>
                    <a:pt x="429" y="138"/>
                  </a:lnTo>
                  <a:lnTo>
                    <a:pt x="440" y="169"/>
                  </a:lnTo>
                  <a:lnTo>
                    <a:pt x="608" y="169"/>
                  </a:lnTo>
                  <a:lnTo>
                    <a:pt x="654" y="451"/>
                  </a:lnTo>
                  <a:lnTo>
                    <a:pt x="3360" y="451"/>
                  </a:lnTo>
                  <a:lnTo>
                    <a:pt x="3360" y="1804"/>
                  </a:lnTo>
                  <a:lnTo>
                    <a:pt x="3357" y="1846"/>
                  </a:lnTo>
                  <a:lnTo>
                    <a:pt x="3349" y="1886"/>
                  </a:lnTo>
                  <a:lnTo>
                    <a:pt x="3334" y="1923"/>
                  </a:lnTo>
                  <a:lnTo>
                    <a:pt x="3316" y="1958"/>
                  </a:lnTo>
                  <a:lnTo>
                    <a:pt x="3292" y="1989"/>
                  </a:lnTo>
                  <a:lnTo>
                    <a:pt x="3265" y="2017"/>
                  </a:lnTo>
                  <a:lnTo>
                    <a:pt x="3234" y="2041"/>
                  </a:lnTo>
                  <a:lnTo>
                    <a:pt x="3199" y="2059"/>
                  </a:lnTo>
                  <a:lnTo>
                    <a:pt x="3162" y="2074"/>
                  </a:lnTo>
                  <a:lnTo>
                    <a:pt x="3122" y="2082"/>
                  </a:lnTo>
                  <a:lnTo>
                    <a:pt x="3082" y="2086"/>
                  </a:lnTo>
                  <a:lnTo>
                    <a:pt x="2856" y="2086"/>
                  </a:lnTo>
                  <a:lnTo>
                    <a:pt x="2856" y="2086"/>
                  </a:lnTo>
                  <a:lnTo>
                    <a:pt x="1848" y="2086"/>
                  </a:lnTo>
                  <a:lnTo>
                    <a:pt x="1848" y="2087"/>
                  </a:lnTo>
                  <a:lnTo>
                    <a:pt x="1241" y="2087"/>
                  </a:lnTo>
                  <a:lnTo>
                    <a:pt x="898" y="2087"/>
                  </a:lnTo>
                  <a:lnTo>
                    <a:pt x="850" y="2087"/>
                  </a:lnTo>
                  <a:lnTo>
                    <a:pt x="817" y="2090"/>
                  </a:lnTo>
                  <a:lnTo>
                    <a:pt x="786" y="2098"/>
                  </a:lnTo>
                  <a:lnTo>
                    <a:pt x="757" y="2112"/>
                  </a:lnTo>
                  <a:lnTo>
                    <a:pt x="731" y="2131"/>
                  </a:lnTo>
                  <a:lnTo>
                    <a:pt x="709" y="2153"/>
                  </a:lnTo>
                  <a:lnTo>
                    <a:pt x="691" y="2179"/>
                  </a:lnTo>
                  <a:lnTo>
                    <a:pt x="679" y="2207"/>
                  </a:lnTo>
                  <a:lnTo>
                    <a:pt x="672" y="2238"/>
                  </a:lnTo>
                  <a:lnTo>
                    <a:pt x="672" y="2267"/>
                  </a:lnTo>
                  <a:lnTo>
                    <a:pt x="677" y="2295"/>
                  </a:lnTo>
                  <a:lnTo>
                    <a:pt x="685" y="2321"/>
                  </a:lnTo>
                  <a:lnTo>
                    <a:pt x="698" y="2346"/>
                  </a:lnTo>
                  <a:lnTo>
                    <a:pt x="715" y="2368"/>
                  </a:lnTo>
                  <a:lnTo>
                    <a:pt x="736" y="2388"/>
                  </a:lnTo>
                  <a:lnTo>
                    <a:pt x="760" y="2404"/>
                  </a:lnTo>
                  <a:lnTo>
                    <a:pt x="785" y="2415"/>
                  </a:lnTo>
                  <a:lnTo>
                    <a:pt x="812" y="2422"/>
                  </a:lnTo>
                  <a:lnTo>
                    <a:pt x="840" y="2425"/>
                  </a:lnTo>
                  <a:lnTo>
                    <a:pt x="972" y="2425"/>
                  </a:lnTo>
                  <a:lnTo>
                    <a:pt x="987" y="2386"/>
                  </a:lnTo>
                  <a:lnTo>
                    <a:pt x="1008" y="2350"/>
                  </a:lnTo>
                  <a:lnTo>
                    <a:pt x="1032" y="2318"/>
                  </a:lnTo>
                  <a:lnTo>
                    <a:pt x="1061" y="2289"/>
                  </a:lnTo>
                  <a:lnTo>
                    <a:pt x="1092" y="2263"/>
                  </a:lnTo>
                  <a:lnTo>
                    <a:pt x="1127" y="2241"/>
                  </a:lnTo>
                  <a:lnTo>
                    <a:pt x="1164" y="2223"/>
                  </a:lnTo>
                  <a:lnTo>
                    <a:pt x="1204" y="2210"/>
                  </a:lnTo>
                  <a:lnTo>
                    <a:pt x="1245" y="2202"/>
                  </a:lnTo>
                  <a:lnTo>
                    <a:pt x="1288" y="2199"/>
                  </a:lnTo>
                  <a:lnTo>
                    <a:pt x="1331" y="2202"/>
                  </a:lnTo>
                  <a:lnTo>
                    <a:pt x="1372" y="2210"/>
                  </a:lnTo>
                  <a:lnTo>
                    <a:pt x="1411" y="2223"/>
                  </a:lnTo>
                  <a:lnTo>
                    <a:pt x="1449" y="2241"/>
                  </a:lnTo>
                  <a:lnTo>
                    <a:pt x="1483" y="2263"/>
                  </a:lnTo>
                  <a:lnTo>
                    <a:pt x="1515" y="2289"/>
                  </a:lnTo>
                  <a:lnTo>
                    <a:pt x="1544" y="2318"/>
                  </a:lnTo>
                  <a:lnTo>
                    <a:pt x="1567" y="2350"/>
                  </a:lnTo>
                  <a:lnTo>
                    <a:pt x="1588" y="2386"/>
                  </a:lnTo>
                  <a:lnTo>
                    <a:pt x="1604" y="2425"/>
                  </a:lnTo>
                  <a:lnTo>
                    <a:pt x="2260" y="2425"/>
                  </a:lnTo>
                  <a:lnTo>
                    <a:pt x="2275" y="2386"/>
                  </a:lnTo>
                  <a:lnTo>
                    <a:pt x="2296" y="2350"/>
                  </a:lnTo>
                  <a:lnTo>
                    <a:pt x="2321" y="2318"/>
                  </a:lnTo>
                  <a:lnTo>
                    <a:pt x="2349" y="2289"/>
                  </a:lnTo>
                  <a:lnTo>
                    <a:pt x="2380" y="2263"/>
                  </a:lnTo>
                  <a:lnTo>
                    <a:pt x="2415" y="2241"/>
                  </a:lnTo>
                  <a:lnTo>
                    <a:pt x="2452" y="2223"/>
                  </a:lnTo>
                  <a:lnTo>
                    <a:pt x="2491" y="2210"/>
                  </a:lnTo>
                  <a:lnTo>
                    <a:pt x="2533" y="2202"/>
                  </a:lnTo>
                  <a:lnTo>
                    <a:pt x="2576" y="2199"/>
                  </a:lnTo>
                  <a:lnTo>
                    <a:pt x="2619" y="2202"/>
                  </a:lnTo>
                  <a:lnTo>
                    <a:pt x="2661" y="2210"/>
                  </a:lnTo>
                  <a:lnTo>
                    <a:pt x="2700" y="2223"/>
                  </a:lnTo>
                  <a:lnTo>
                    <a:pt x="2737" y="2241"/>
                  </a:lnTo>
                  <a:lnTo>
                    <a:pt x="2772" y="2263"/>
                  </a:lnTo>
                  <a:lnTo>
                    <a:pt x="2803" y="2289"/>
                  </a:lnTo>
                  <a:lnTo>
                    <a:pt x="2831" y="2318"/>
                  </a:lnTo>
                  <a:lnTo>
                    <a:pt x="2856" y="2350"/>
                  </a:lnTo>
                  <a:lnTo>
                    <a:pt x="2876" y="2386"/>
                  </a:lnTo>
                  <a:lnTo>
                    <a:pt x="2893" y="2425"/>
                  </a:lnTo>
                  <a:lnTo>
                    <a:pt x="3136" y="2425"/>
                  </a:lnTo>
                  <a:lnTo>
                    <a:pt x="3154" y="2428"/>
                  </a:lnTo>
                  <a:lnTo>
                    <a:pt x="3169" y="2435"/>
                  </a:lnTo>
                  <a:lnTo>
                    <a:pt x="3182" y="2448"/>
                  </a:lnTo>
                  <a:lnTo>
                    <a:pt x="3189" y="2463"/>
                  </a:lnTo>
                  <a:lnTo>
                    <a:pt x="3192" y="2481"/>
                  </a:lnTo>
                  <a:lnTo>
                    <a:pt x="3189" y="2499"/>
                  </a:lnTo>
                  <a:lnTo>
                    <a:pt x="3182" y="2515"/>
                  </a:lnTo>
                  <a:lnTo>
                    <a:pt x="3169" y="2526"/>
                  </a:lnTo>
                  <a:lnTo>
                    <a:pt x="3154" y="2535"/>
                  </a:lnTo>
                  <a:lnTo>
                    <a:pt x="3136" y="2538"/>
                  </a:lnTo>
                  <a:lnTo>
                    <a:pt x="2911" y="2538"/>
                  </a:lnTo>
                  <a:lnTo>
                    <a:pt x="2909" y="2583"/>
                  </a:lnTo>
                  <a:lnTo>
                    <a:pt x="2900" y="2628"/>
                  </a:lnTo>
                  <a:lnTo>
                    <a:pt x="2885" y="2669"/>
                  </a:lnTo>
                  <a:lnTo>
                    <a:pt x="2866" y="2708"/>
                  </a:lnTo>
                  <a:lnTo>
                    <a:pt x="2842" y="2744"/>
                  </a:lnTo>
                  <a:lnTo>
                    <a:pt x="2814" y="2776"/>
                  </a:lnTo>
                  <a:lnTo>
                    <a:pt x="2781" y="2806"/>
                  </a:lnTo>
                  <a:lnTo>
                    <a:pt x="2745" y="2830"/>
                  </a:lnTo>
                  <a:lnTo>
                    <a:pt x="2707" y="2850"/>
                  </a:lnTo>
                  <a:lnTo>
                    <a:pt x="2665" y="2863"/>
                  </a:lnTo>
                  <a:lnTo>
                    <a:pt x="2621" y="2873"/>
                  </a:lnTo>
                  <a:lnTo>
                    <a:pt x="2576" y="2876"/>
                  </a:lnTo>
                  <a:lnTo>
                    <a:pt x="2531" y="2873"/>
                  </a:lnTo>
                  <a:lnTo>
                    <a:pt x="2487" y="2863"/>
                  </a:lnTo>
                  <a:lnTo>
                    <a:pt x="2446" y="2850"/>
                  </a:lnTo>
                  <a:lnTo>
                    <a:pt x="2406" y="2830"/>
                  </a:lnTo>
                  <a:lnTo>
                    <a:pt x="2371" y="2806"/>
                  </a:lnTo>
                  <a:lnTo>
                    <a:pt x="2339" y="2776"/>
                  </a:lnTo>
                  <a:lnTo>
                    <a:pt x="2311" y="2744"/>
                  </a:lnTo>
                  <a:lnTo>
                    <a:pt x="2286" y="2708"/>
                  </a:lnTo>
                  <a:lnTo>
                    <a:pt x="2267" y="2669"/>
                  </a:lnTo>
                  <a:lnTo>
                    <a:pt x="2252" y="2628"/>
                  </a:lnTo>
                  <a:lnTo>
                    <a:pt x="2243" y="2583"/>
                  </a:lnTo>
                  <a:lnTo>
                    <a:pt x="2240" y="2538"/>
                  </a:lnTo>
                  <a:lnTo>
                    <a:pt x="1624" y="2538"/>
                  </a:lnTo>
                  <a:lnTo>
                    <a:pt x="1620" y="2583"/>
                  </a:lnTo>
                  <a:lnTo>
                    <a:pt x="1612" y="2628"/>
                  </a:lnTo>
                  <a:lnTo>
                    <a:pt x="1598" y="2669"/>
                  </a:lnTo>
                  <a:lnTo>
                    <a:pt x="1578" y="2708"/>
                  </a:lnTo>
                  <a:lnTo>
                    <a:pt x="1554" y="2744"/>
                  </a:lnTo>
                  <a:lnTo>
                    <a:pt x="1526" y="2776"/>
                  </a:lnTo>
                  <a:lnTo>
                    <a:pt x="1494" y="2806"/>
                  </a:lnTo>
                  <a:lnTo>
                    <a:pt x="1457" y="2830"/>
                  </a:lnTo>
                  <a:lnTo>
                    <a:pt x="1419" y="2850"/>
                  </a:lnTo>
                  <a:lnTo>
                    <a:pt x="1377" y="2863"/>
                  </a:lnTo>
                  <a:lnTo>
                    <a:pt x="1334" y="2873"/>
                  </a:lnTo>
                  <a:lnTo>
                    <a:pt x="1288" y="2876"/>
                  </a:lnTo>
                  <a:lnTo>
                    <a:pt x="1242" y="2873"/>
                  </a:lnTo>
                  <a:lnTo>
                    <a:pt x="1198" y="2863"/>
                  </a:lnTo>
                  <a:lnTo>
                    <a:pt x="1157" y="2850"/>
                  </a:lnTo>
                  <a:lnTo>
                    <a:pt x="1118" y="2830"/>
                  </a:lnTo>
                  <a:lnTo>
                    <a:pt x="1083" y="2806"/>
                  </a:lnTo>
                  <a:lnTo>
                    <a:pt x="1051" y="2776"/>
                  </a:lnTo>
                  <a:lnTo>
                    <a:pt x="1022" y="2744"/>
                  </a:lnTo>
                  <a:lnTo>
                    <a:pt x="998" y="2708"/>
                  </a:lnTo>
                  <a:lnTo>
                    <a:pt x="978" y="2669"/>
                  </a:lnTo>
                  <a:lnTo>
                    <a:pt x="964" y="2628"/>
                  </a:lnTo>
                  <a:lnTo>
                    <a:pt x="955" y="2583"/>
                  </a:lnTo>
                  <a:lnTo>
                    <a:pt x="952" y="2538"/>
                  </a:lnTo>
                  <a:lnTo>
                    <a:pt x="840" y="2538"/>
                  </a:lnTo>
                  <a:lnTo>
                    <a:pt x="801" y="2535"/>
                  </a:lnTo>
                  <a:lnTo>
                    <a:pt x="763" y="2526"/>
                  </a:lnTo>
                  <a:lnTo>
                    <a:pt x="727" y="2513"/>
                  </a:lnTo>
                  <a:lnTo>
                    <a:pt x="692" y="2495"/>
                  </a:lnTo>
                  <a:lnTo>
                    <a:pt x="661" y="2472"/>
                  </a:lnTo>
                  <a:lnTo>
                    <a:pt x="632" y="2445"/>
                  </a:lnTo>
                  <a:lnTo>
                    <a:pt x="608" y="2413"/>
                  </a:lnTo>
                  <a:lnTo>
                    <a:pt x="588" y="2380"/>
                  </a:lnTo>
                  <a:lnTo>
                    <a:pt x="574" y="2343"/>
                  </a:lnTo>
                  <a:lnTo>
                    <a:pt x="564" y="2305"/>
                  </a:lnTo>
                  <a:lnTo>
                    <a:pt x="560" y="2267"/>
                  </a:lnTo>
                  <a:lnTo>
                    <a:pt x="561" y="2227"/>
                  </a:lnTo>
                  <a:lnTo>
                    <a:pt x="569" y="2187"/>
                  </a:lnTo>
                  <a:lnTo>
                    <a:pt x="581" y="2149"/>
                  </a:lnTo>
                  <a:lnTo>
                    <a:pt x="599" y="2115"/>
                  </a:lnTo>
                  <a:lnTo>
                    <a:pt x="622" y="2082"/>
                  </a:lnTo>
                  <a:lnTo>
                    <a:pt x="649" y="2054"/>
                  </a:lnTo>
                  <a:lnTo>
                    <a:pt x="679" y="2029"/>
                  </a:lnTo>
                  <a:lnTo>
                    <a:pt x="712" y="2008"/>
                  </a:lnTo>
                  <a:lnTo>
                    <a:pt x="748" y="1991"/>
                  </a:lnTo>
                  <a:lnTo>
                    <a:pt x="788" y="1980"/>
                  </a:lnTo>
                  <a:lnTo>
                    <a:pt x="828" y="1975"/>
                  </a:lnTo>
                  <a:lnTo>
                    <a:pt x="754" y="1579"/>
                  </a:lnTo>
                  <a:lnTo>
                    <a:pt x="754" y="1579"/>
                  </a:lnTo>
                  <a:lnTo>
                    <a:pt x="694" y="1271"/>
                  </a:lnTo>
                  <a:lnTo>
                    <a:pt x="551" y="517"/>
                  </a:lnTo>
                  <a:lnTo>
                    <a:pt x="551" y="517"/>
                  </a:lnTo>
                  <a:lnTo>
                    <a:pt x="539" y="451"/>
                  </a:lnTo>
                  <a:lnTo>
                    <a:pt x="540" y="451"/>
                  </a:lnTo>
                  <a:lnTo>
                    <a:pt x="512" y="282"/>
                  </a:lnTo>
                  <a:lnTo>
                    <a:pt x="440" y="282"/>
                  </a:lnTo>
                  <a:lnTo>
                    <a:pt x="429" y="313"/>
                  </a:lnTo>
                  <a:lnTo>
                    <a:pt x="415" y="342"/>
                  </a:lnTo>
                  <a:lnTo>
                    <a:pt x="396" y="369"/>
                  </a:lnTo>
                  <a:lnTo>
                    <a:pt x="374" y="392"/>
                  </a:lnTo>
                  <a:lnTo>
                    <a:pt x="349" y="412"/>
                  </a:lnTo>
                  <a:lnTo>
                    <a:pt x="321" y="429"/>
                  </a:lnTo>
                  <a:lnTo>
                    <a:pt x="290" y="440"/>
                  </a:lnTo>
                  <a:lnTo>
                    <a:pt x="258" y="449"/>
                  </a:lnTo>
                  <a:lnTo>
                    <a:pt x="223" y="451"/>
                  </a:lnTo>
                  <a:lnTo>
                    <a:pt x="188" y="448"/>
                  </a:lnTo>
                  <a:lnTo>
                    <a:pt x="153" y="439"/>
                  </a:lnTo>
                  <a:lnTo>
                    <a:pt x="121" y="426"/>
                  </a:lnTo>
                  <a:lnTo>
                    <a:pt x="91" y="407"/>
                  </a:lnTo>
                  <a:lnTo>
                    <a:pt x="65" y="385"/>
                  </a:lnTo>
                  <a:lnTo>
                    <a:pt x="44" y="359"/>
                  </a:lnTo>
                  <a:lnTo>
                    <a:pt x="25" y="329"/>
                  </a:lnTo>
                  <a:lnTo>
                    <a:pt x="11" y="297"/>
                  </a:lnTo>
                  <a:lnTo>
                    <a:pt x="3" y="262"/>
                  </a:lnTo>
                  <a:lnTo>
                    <a:pt x="0" y="226"/>
                  </a:lnTo>
                  <a:lnTo>
                    <a:pt x="3" y="189"/>
                  </a:lnTo>
                  <a:lnTo>
                    <a:pt x="11" y="155"/>
                  </a:lnTo>
                  <a:lnTo>
                    <a:pt x="25" y="122"/>
                  </a:lnTo>
                  <a:lnTo>
                    <a:pt x="44" y="92"/>
                  </a:lnTo>
                  <a:lnTo>
                    <a:pt x="65" y="66"/>
                  </a:lnTo>
                  <a:lnTo>
                    <a:pt x="91" y="44"/>
                  </a:lnTo>
                  <a:lnTo>
                    <a:pt x="121" y="25"/>
                  </a:lnTo>
                  <a:lnTo>
                    <a:pt x="153" y="11"/>
                  </a:lnTo>
                  <a:lnTo>
                    <a:pt x="188" y="3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2A384D"/>
            </a:solidFill>
            <a:ln w="0">
              <a:solidFill>
                <a:srgbClr val="2A384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Овал 37">
              <a:extLst>
                <a:ext uri="{FF2B5EF4-FFF2-40B4-BE49-F238E27FC236}">
                  <a16:creationId xmlns:a16="http://schemas.microsoft.com/office/drawing/2014/main" id="{AC1B3B4C-DD13-448A-ACE7-F039A0C4BF0D}"/>
                </a:ext>
              </a:extLst>
            </p:cNvPr>
            <p:cNvSpPr/>
            <p:nvPr/>
          </p:nvSpPr>
          <p:spPr>
            <a:xfrm>
              <a:off x="3823772" y="1650496"/>
              <a:ext cx="792000" cy="79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9" name="Группа 38">
              <a:extLst>
                <a:ext uri="{FF2B5EF4-FFF2-40B4-BE49-F238E27FC236}">
                  <a16:creationId xmlns:a16="http://schemas.microsoft.com/office/drawing/2014/main" id="{ACB73975-5BD4-4C64-A093-DAA1FD413DB1}"/>
                </a:ext>
              </a:extLst>
            </p:cNvPr>
            <p:cNvGrpSpPr/>
            <p:nvPr/>
          </p:nvGrpSpPr>
          <p:grpSpPr>
            <a:xfrm>
              <a:off x="3738959" y="1537817"/>
              <a:ext cx="876813" cy="908401"/>
              <a:chOff x="3963070" y="999231"/>
              <a:chExt cx="876813" cy="908401"/>
            </a:xfrm>
          </p:grpSpPr>
          <p:grpSp>
            <p:nvGrpSpPr>
              <p:cNvPr id="40" name="Группа 39">
                <a:extLst>
                  <a:ext uri="{FF2B5EF4-FFF2-40B4-BE49-F238E27FC236}">
                    <a16:creationId xmlns:a16="http://schemas.microsoft.com/office/drawing/2014/main" id="{6D0E3D43-BFE8-432E-9474-56AECFE99F4D}"/>
                  </a:ext>
                </a:extLst>
              </p:cNvPr>
              <p:cNvGrpSpPr/>
              <p:nvPr/>
            </p:nvGrpSpPr>
            <p:grpSpPr>
              <a:xfrm>
                <a:off x="3963070" y="1110533"/>
                <a:ext cx="869663" cy="797099"/>
                <a:chOff x="-1296155" y="922252"/>
                <a:chExt cx="432000" cy="432000"/>
              </a:xfrm>
            </p:grpSpPr>
            <p:sp>
              <p:nvSpPr>
                <p:cNvPr id="49" name="Овал 48">
                  <a:extLst>
                    <a:ext uri="{FF2B5EF4-FFF2-40B4-BE49-F238E27FC236}">
                      <a16:creationId xmlns:a16="http://schemas.microsoft.com/office/drawing/2014/main" id="{338140F3-1507-4760-897E-644AB683D077}"/>
                    </a:ext>
                  </a:extLst>
                </p:cNvPr>
                <p:cNvSpPr/>
                <p:nvPr/>
              </p:nvSpPr>
              <p:spPr>
                <a:xfrm>
                  <a:off x="-1296155" y="922252"/>
                  <a:ext cx="432000" cy="432000"/>
                </a:xfrm>
                <a:prstGeom prst="ellipse">
                  <a:avLst/>
                </a:prstGeom>
                <a:solidFill>
                  <a:srgbClr val="D0D2D4">
                    <a:alpha val="50196"/>
                  </a:srgbClr>
                </a:solidFill>
                <a:ln>
                  <a:noFill/>
                </a:ln>
                <a:effectLst/>
                <a:scene3d>
                  <a:camera prst="orthographicFront">
                    <a:rot lat="0" lon="0" rev="0"/>
                  </a:camera>
                  <a:lightRig rig="contrasting" dir="t">
                    <a:rot lat="0" lon="0" rev="7800000"/>
                  </a:lightRig>
                </a:scene3d>
                <a:sp3d>
                  <a:bevelT w="139700" h="1397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6" name="Google Shape;316;p13">
                  <a:extLst>
                    <a:ext uri="{FF2B5EF4-FFF2-40B4-BE49-F238E27FC236}">
                      <a16:creationId xmlns:a16="http://schemas.microsoft.com/office/drawing/2014/main" id="{97FDC891-D351-4D86-8051-83CF37D1703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-1234150" y="959587"/>
                  <a:ext cx="360000" cy="360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0" tIns="0" rIns="0" bIns="0" anchor="ctr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Poppins"/>
                    <a:buNone/>
                    <a:defRPr sz="1800" b="1" i="0" u="none" strike="noStrike" cap="none">
                      <a:solidFill>
                        <a:schemeClr val="dk1"/>
                      </a:solidFill>
                      <a:latin typeface="Poppins"/>
                      <a:ea typeface="Poppins"/>
                      <a:cs typeface="Poppins"/>
                      <a:sym typeface="Poppins"/>
                    </a:defRPr>
                  </a:lvl9pPr>
                </a:lstStyle>
                <a:p>
                  <a:pPr algn="ctr"/>
                  <a:r>
                    <a:rPr lang="ru-RU" sz="2800" dirty="0">
                      <a:solidFill>
                        <a:srgbClr val="2A384D"/>
                      </a:solidFill>
                      <a:latin typeface="Montserrat" panose="020B0604020202020204" charset="-52"/>
                    </a:rPr>
                    <a:t>25%</a:t>
                  </a:r>
                </a:p>
              </p:txBody>
            </p:sp>
          </p:grpSp>
          <p:sp>
            <p:nvSpPr>
              <p:cNvPr id="48" name="Прямоугольник 47">
                <a:extLst>
                  <a:ext uri="{FF2B5EF4-FFF2-40B4-BE49-F238E27FC236}">
                    <a16:creationId xmlns:a16="http://schemas.microsoft.com/office/drawing/2014/main" id="{9DBA28B7-ED58-4B7A-AF7A-29F8B21059FD}"/>
                  </a:ext>
                </a:extLst>
              </p:cNvPr>
              <p:cNvSpPr/>
              <p:nvPr/>
            </p:nvSpPr>
            <p:spPr>
              <a:xfrm rot="182134">
                <a:off x="3970220" y="999231"/>
                <a:ext cx="869663" cy="565963"/>
              </a:xfrm>
              <a:prstGeom prst="rect">
                <a:avLst/>
              </a:prstGeom>
              <a:noFill/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wrap="none" lIns="91440" tIns="45720" rIns="91440" bIns="45720">
                <a:prstTxWarp prst="textArchUp">
                  <a:avLst>
                    <a:gd name="adj" fmla="val 5518976"/>
                  </a:avLst>
                </a:prstTxWarp>
                <a:spAutoFit/>
              </a:bodyPr>
              <a:lstStyle/>
              <a:p>
                <a:pPr algn="ctr"/>
                <a:r>
                  <a:rPr lang="ru-RU" sz="2400" b="1" cap="none" spc="0" dirty="0">
                    <a:ln w="0"/>
                    <a:solidFill>
                      <a:srgbClr val="2A384D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Montserrat Light" panose="020B0604020202020204" charset="-52"/>
                  </a:rPr>
                  <a:t>ЦЕЛЬ</a:t>
                </a:r>
              </a:p>
            </p:txBody>
          </p:sp>
        </p:grpSp>
      </p:grp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5C806626-289D-428B-BD24-465A5C456AE4}"/>
              </a:ext>
            </a:extLst>
          </p:cNvPr>
          <p:cNvSpPr/>
          <p:nvPr/>
        </p:nvSpPr>
        <p:spPr>
          <a:xfrm>
            <a:off x="6137213" y="990178"/>
            <a:ext cx="20567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2A384D"/>
                </a:solidFill>
                <a:latin typeface="Montserrat-SemiBold"/>
              </a:rPr>
              <a:t>I</a:t>
            </a:r>
            <a:r>
              <a:rPr lang="ru-RU" b="1" dirty="0">
                <a:solidFill>
                  <a:srgbClr val="2A384D"/>
                </a:solidFill>
                <a:latin typeface="Montserrat-SemiBold"/>
              </a:rPr>
              <a:t> полугодие 2021</a:t>
            </a:r>
            <a:endParaRPr lang="ru-RU" sz="1800" b="1" dirty="0">
              <a:solidFill>
                <a:srgbClr val="2A384D"/>
              </a:solidFill>
              <a:latin typeface="Montserrat-SemiBold"/>
            </a:endParaRPr>
          </a:p>
        </p:txBody>
      </p:sp>
      <p:graphicFrame>
        <p:nvGraphicFramePr>
          <p:cNvPr id="32" name="Таблица 6">
            <a:extLst>
              <a:ext uri="{FF2B5EF4-FFF2-40B4-BE49-F238E27FC236}">
                <a16:creationId xmlns:a16="http://schemas.microsoft.com/office/drawing/2014/main" id="{679DD7F3-BFC9-4751-A8E6-59426A930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039652"/>
              </p:ext>
            </p:extLst>
          </p:nvPr>
        </p:nvGraphicFramePr>
        <p:xfrm>
          <a:off x="5375979" y="1582649"/>
          <a:ext cx="3600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946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  <a:gridCol w="775054">
                  <a:extLst>
                    <a:ext uri="{9D8B030D-6E8A-4147-A177-3AD203B41FA5}">
                      <a16:colId xmlns:a16="http://schemas.microsoft.com/office/drawing/2014/main" val="1533377881"/>
                    </a:ext>
                  </a:extLst>
                </a:gridCol>
              </a:tblGrid>
              <a:tr h="2952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2A384D"/>
                          </a:solidFill>
                          <a:latin typeface="Montserrat-SemiBold"/>
                        </a:rPr>
                        <a:t>ТОП ЛИДЕРОВ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Сузунский район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100,0 %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Черепановский район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100,0 %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885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Бердск 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93,3 %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6888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Карасукский район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87,6 %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6036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Новосибирск 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58,8%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896026"/>
                  </a:ext>
                </a:extLst>
              </a:tr>
            </a:tbl>
          </a:graphicData>
        </a:graphic>
      </p:graphicFrame>
      <p:grpSp>
        <p:nvGrpSpPr>
          <p:cNvPr id="34" name="Группа 33"/>
          <p:cNvGrpSpPr/>
          <p:nvPr/>
        </p:nvGrpSpPr>
        <p:grpSpPr>
          <a:xfrm>
            <a:off x="5343894" y="1435821"/>
            <a:ext cx="662400" cy="605795"/>
            <a:chOff x="9564845" y="-623892"/>
            <a:chExt cx="662400" cy="605795"/>
          </a:xfrm>
        </p:grpSpPr>
        <p:sp>
          <p:nvSpPr>
            <p:cNvPr id="35" name="Овал 34"/>
            <p:cNvSpPr/>
            <p:nvPr/>
          </p:nvSpPr>
          <p:spPr>
            <a:xfrm>
              <a:off x="9564845" y="-623892"/>
              <a:ext cx="662400" cy="604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3" name="Группа 42"/>
            <p:cNvGrpSpPr/>
            <p:nvPr/>
          </p:nvGrpSpPr>
          <p:grpSpPr>
            <a:xfrm>
              <a:off x="9566301" y="-623892"/>
              <a:ext cx="660944" cy="605795"/>
              <a:chOff x="5571503" y="1156066"/>
              <a:chExt cx="660944" cy="605795"/>
            </a:xfrm>
          </p:grpSpPr>
          <p:sp>
            <p:nvSpPr>
              <p:cNvPr id="44" name="Овал 43">
                <a:extLst>
                  <a:ext uri="{FF2B5EF4-FFF2-40B4-BE49-F238E27FC236}">
                    <a16:creationId xmlns:a16="http://schemas.microsoft.com/office/drawing/2014/main" id="{90184510-C429-4B67-AD46-AD6F1CC0336F}"/>
                  </a:ext>
                </a:extLst>
              </p:cNvPr>
              <p:cNvSpPr/>
              <p:nvPr/>
            </p:nvSpPr>
            <p:spPr>
              <a:xfrm>
                <a:off x="5571503" y="1156066"/>
                <a:ext cx="660944" cy="605795"/>
              </a:xfrm>
              <a:prstGeom prst="ellipse">
                <a:avLst/>
              </a:prstGeom>
              <a:solidFill>
                <a:srgbClr val="007000">
                  <a:alpha val="50196"/>
                </a:srgb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2A384D"/>
                  </a:solidFill>
                  <a:latin typeface="Montserrat-SemiBold"/>
                </a:endParaRPr>
              </a:p>
            </p:txBody>
          </p:sp>
          <p:sp>
            <p:nvSpPr>
              <p:cNvPr id="45" name="Google Shape;316;p13">
                <a:extLst>
                  <a:ext uri="{FF2B5EF4-FFF2-40B4-BE49-F238E27FC236}">
                    <a16:creationId xmlns:a16="http://schemas.microsoft.com/office/drawing/2014/main" id="{A4E75715-BC38-470B-8614-348EA49D36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10130" y="1197722"/>
                <a:ext cx="550787" cy="5048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9pPr>
              </a:lstStyle>
              <a:p>
                <a:pPr algn="ctr"/>
                <a:r>
                  <a:rPr lang="ru-RU" sz="2400" dirty="0" smtClean="0">
                    <a:solidFill>
                      <a:srgbClr val="2A384D"/>
                    </a:solidFill>
                    <a:latin typeface="Montserrat" panose="020B0604020202020204" charset="-52"/>
                  </a:rPr>
                  <a:t>8</a:t>
                </a:r>
                <a:endParaRPr lang="ru-RU" sz="2400" dirty="0">
                  <a:solidFill>
                    <a:srgbClr val="2A384D"/>
                  </a:solidFill>
                  <a:latin typeface="Montserrat" panose="020B0604020202020204" charset="-52"/>
                </a:endParaRPr>
              </a:p>
            </p:txBody>
          </p:sp>
        </p:grpSp>
      </p:grp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8CB9E59B-2614-4DA3-AF51-C963BDD97692}"/>
              </a:ext>
            </a:extLst>
          </p:cNvPr>
          <p:cNvCxnSpPr/>
          <p:nvPr/>
        </p:nvCxnSpPr>
        <p:spPr>
          <a:xfrm>
            <a:off x="6154094" y="1739320"/>
            <a:ext cx="252000" cy="0"/>
          </a:xfrm>
          <a:prstGeom prst="straightConnector1">
            <a:avLst/>
          </a:prstGeom>
          <a:ln w="38100">
            <a:solidFill>
              <a:srgbClr val="2A38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Группа 46"/>
          <p:cNvGrpSpPr/>
          <p:nvPr/>
        </p:nvGrpSpPr>
        <p:grpSpPr>
          <a:xfrm>
            <a:off x="5308999" y="3381129"/>
            <a:ext cx="662400" cy="605795"/>
            <a:chOff x="9312746" y="1859806"/>
            <a:chExt cx="662400" cy="605795"/>
          </a:xfrm>
        </p:grpSpPr>
        <p:sp>
          <p:nvSpPr>
            <p:cNvPr id="59" name="Овал 58"/>
            <p:cNvSpPr/>
            <p:nvPr/>
          </p:nvSpPr>
          <p:spPr>
            <a:xfrm>
              <a:off x="9312746" y="1859806"/>
              <a:ext cx="662400" cy="604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0" name="Группа 59"/>
            <p:cNvGrpSpPr/>
            <p:nvPr/>
          </p:nvGrpSpPr>
          <p:grpSpPr>
            <a:xfrm>
              <a:off x="9312746" y="1859806"/>
              <a:ext cx="660944" cy="605795"/>
              <a:chOff x="7784809" y="1156065"/>
              <a:chExt cx="660944" cy="605795"/>
            </a:xfrm>
          </p:grpSpPr>
          <p:sp>
            <p:nvSpPr>
              <p:cNvPr id="61" name="Овал 60">
                <a:extLst>
                  <a:ext uri="{FF2B5EF4-FFF2-40B4-BE49-F238E27FC236}">
                    <a16:creationId xmlns:a16="http://schemas.microsoft.com/office/drawing/2014/main" id="{41FC79F1-B3CB-4965-9479-52D6A9B5A37E}"/>
                  </a:ext>
                </a:extLst>
              </p:cNvPr>
              <p:cNvSpPr/>
              <p:nvPr/>
            </p:nvSpPr>
            <p:spPr>
              <a:xfrm>
                <a:off x="7784809" y="1156065"/>
                <a:ext cx="660944" cy="605795"/>
              </a:xfrm>
              <a:prstGeom prst="ellipse">
                <a:avLst/>
              </a:prstGeom>
              <a:solidFill>
                <a:srgbClr val="CC0000">
                  <a:alpha val="50196"/>
                </a:srgb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FF3333"/>
                  </a:solidFill>
                </a:endParaRPr>
              </a:p>
            </p:txBody>
          </p:sp>
          <p:sp>
            <p:nvSpPr>
              <p:cNvPr id="62" name="Google Shape;316;p13">
                <a:extLst>
                  <a:ext uri="{FF2B5EF4-FFF2-40B4-BE49-F238E27FC236}">
                    <a16:creationId xmlns:a16="http://schemas.microsoft.com/office/drawing/2014/main" id="{10214B63-F41B-4C0B-A582-DDDF22AEFF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39361" y="1204296"/>
                <a:ext cx="550787" cy="5048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9pPr>
              </a:lstStyle>
              <a:p>
                <a:pPr algn="ctr"/>
                <a:r>
                  <a:rPr lang="ru-RU" sz="2400" dirty="0" smtClean="0">
                    <a:solidFill>
                      <a:srgbClr val="2A384D"/>
                    </a:solidFill>
                    <a:latin typeface="Montserrat" panose="020B0604020202020204" charset="-52"/>
                  </a:rPr>
                  <a:t>22</a:t>
                </a:r>
                <a:endParaRPr lang="ru-RU" sz="2400" dirty="0">
                  <a:solidFill>
                    <a:srgbClr val="2A384D"/>
                  </a:solidFill>
                  <a:latin typeface="Montserrat" panose="020B0604020202020204" charset="-52"/>
                </a:endParaRPr>
              </a:p>
            </p:txBody>
          </p:sp>
        </p:grpSp>
      </p:grpSp>
      <p:cxnSp>
        <p:nvCxnSpPr>
          <p:cNvPr id="63" name="Прямая со стрелкой 62">
            <a:extLst>
              <a:ext uri="{FF2B5EF4-FFF2-40B4-BE49-F238E27FC236}">
                <a16:creationId xmlns:a16="http://schemas.microsoft.com/office/drawing/2014/main" id="{8CB9E59B-2614-4DA3-AF51-C963BDD97692}"/>
              </a:ext>
            </a:extLst>
          </p:cNvPr>
          <p:cNvCxnSpPr/>
          <p:nvPr/>
        </p:nvCxnSpPr>
        <p:spPr>
          <a:xfrm>
            <a:off x="6014292" y="3694504"/>
            <a:ext cx="252000" cy="0"/>
          </a:xfrm>
          <a:prstGeom prst="straightConnector1">
            <a:avLst/>
          </a:prstGeom>
          <a:ln w="38100">
            <a:solidFill>
              <a:srgbClr val="2A38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Таблица 6">
            <a:extLst>
              <a:ext uri="{FF2B5EF4-FFF2-40B4-BE49-F238E27FC236}">
                <a16:creationId xmlns:a16="http://schemas.microsoft.com/office/drawing/2014/main" id="{B7D67771-4B55-476B-BC8D-0BDD77DB82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624754"/>
              </p:ext>
            </p:extLst>
          </p:nvPr>
        </p:nvGraphicFramePr>
        <p:xfrm>
          <a:off x="213378" y="3544256"/>
          <a:ext cx="3600000" cy="126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</a:tblGrid>
              <a:tr h="3038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   </a:t>
                      </a:r>
                      <a:r>
                        <a:rPr lang="ru-RU" sz="1400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ТОП </a:t>
                      </a:r>
                      <a:r>
                        <a:rPr lang="ru-RU" sz="1400" dirty="0">
                          <a:solidFill>
                            <a:srgbClr val="2A384D"/>
                          </a:solidFill>
                          <a:latin typeface="Montserrat-SemiBold"/>
                        </a:rPr>
                        <a:t>АНТИ-ЛИДЕРОВ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25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dirty="0" smtClean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dirty="0" smtClean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закупок у СМСП подведомственными учреждениями 18 ОМСУ</a:t>
                      </a:r>
                      <a:r>
                        <a:rPr lang="ru-RU" sz="1050" b="1" baseline="0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0,00 %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baseline="0" dirty="0" smtClean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</a:tbl>
          </a:graphicData>
        </a:graphic>
      </p:graphicFrame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5C806626-289D-428B-BD24-465A5C456AE4}"/>
              </a:ext>
            </a:extLst>
          </p:cNvPr>
          <p:cNvSpPr/>
          <p:nvPr/>
        </p:nvSpPr>
        <p:spPr>
          <a:xfrm>
            <a:off x="1617337" y="990178"/>
            <a:ext cx="7553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2A384D"/>
                </a:solidFill>
                <a:latin typeface="Montserrat-SemiBold"/>
              </a:rPr>
              <a:t>2020</a:t>
            </a:r>
            <a:endParaRPr lang="ru-RU" sz="1800" b="1" dirty="0">
              <a:solidFill>
                <a:srgbClr val="2A384D"/>
              </a:solidFill>
              <a:latin typeface="Montserrat-SemiBold"/>
            </a:endParaRPr>
          </a:p>
        </p:txBody>
      </p:sp>
      <p:graphicFrame>
        <p:nvGraphicFramePr>
          <p:cNvPr id="67" name="Таблица 6">
            <a:extLst>
              <a:ext uri="{FF2B5EF4-FFF2-40B4-BE49-F238E27FC236}">
                <a16:creationId xmlns:a16="http://schemas.microsoft.com/office/drawing/2014/main" id="{679DD7F3-BFC9-4751-A8E6-59426A930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758274"/>
              </p:ext>
            </p:extLst>
          </p:nvPr>
        </p:nvGraphicFramePr>
        <p:xfrm>
          <a:off x="205380" y="1582649"/>
          <a:ext cx="3600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946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  <a:gridCol w="775054">
                  <a:extLst>
                    <a:ext uri="{9D8B030D-6E8A-4147-A177-3AD203B41FA5}">
                      <a16:colId xmlns:a16="http://schemas.microsoft.com/office/drawing/2014/main" val="1533377881"/>
                    </a:ext>
                  </a:extLst>
                </a:gridCol>
              </a:tblGrid>
              <a:tr h="2952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2A384D"/>
                          </a:solidFill>
                          <a:latin typeface="Montserrat-SemiBold"/>
                        </a:rPr>
                        <a:t>ТОП ЛИДЕРОВ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B7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Сузунский район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100,0 %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Черепановский район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100,0 %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885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Бердск 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93,3 %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6888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Карасукский район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87,6 %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6036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2A384D"/>
                          </a:solidFill>
                          <a:effectLst/>
                          <a:latin typeface="Montserrat-SemiBol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 Новосибирск </a:t>
                      </a:r>
                      <a:endParaRPr lang="ru-RU" sz="1000" b="1" dirty="0">
                        <a:solidFill>
                          <a:srgbClr val="2A384D"/>
                        </a:solidFill>
                        <a:effectLst/>
                        <a:latin typeface="Montserrat-Semi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2A384D"/>
                          </a:solidFill>
                          <a:latin typeface="Montserrat-SemiBold"/>
                        </a:rPr>
                        <a:t>58,8%</a:t>
                      </a:r>
                      <a:endParaRPr lang="ru-RU" sz="1000" b="1" dirty="0">
                        <a:solidFill>
                          <a:srgbClr val="2A384D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896026"/>
                  </a:ext>
                </a:extLst>
              </a:tr>
            </a:tbl>
          </a:graphicData>
        </a:graphic>
      </p:graphicFrame>
      <p:grpSp>
        <p:nvGrpSpPr>
          <p:cNvPr id="68" name="Группа 67"/>
          <p:cNvGrpSpPr/>
          <p:nvPr/>
        </p:nvGrpSpPr>
        <p:grpSpPr>
          <a:xfrm>
            <a:off x="173295" y="1435821"/>
            <a:ext cx="662400" cy="605795"/>
            <a:chOff x="9564845" y="-623892"/>
            <a:chExt cx="662400" cy="605795"/>
          </a:xfrm>
        </p:grpSpPr>
        <p:sp>
          <p:nvSpPr>
            <p:cNvPr id="69" name="Овал 68"/>
            <p:cNvSpPr/>
            <p:nvPr/>
          </p:nvSpPr>
          <p:spPr>
            <a:xfrm>
              <a:off x="9564845" y="-623892"/>
              <a:ext cx="662400" cy="604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0" name="Группа 69"/>
            <p:cNvGrpSpPr/>
            <p:nvPr/>
          </p:nvGrpSpPr>
          <p:grpSpPr>
            <a:xfrm>
              <a:off x="9566301" y="-623892"/>
              <a:ext cx="660944" cy="605795"/>
              <a:chOff x="5571503" y="1156066"/>
              <a:chExt cx="660944" cy="605795"/>
            </a:xfrm>
          </p:grpSpPr>
          <p:sp>
            <p:nvSpPr>
              <p:cNvPr id="71" name="Овал 70">
                <a:extLst>
                  <a:ext uri="{FF2B5EF4-FFF2-40B4-BE49-F238E27FC236}">
                    <a16:creationId xmlns:a16="http://schemas.microsoft.com/office/drawing/2014/main" id="{90184510-C429-4B67-AD46-AD6F1CC0336F}"/>
                  </a:ext>
                </a:extLst>
              </p:cNvPr>
              <p:cNvSpPr/>
              <p:nvPr/>
            </p:nvSpPr>
            <p:spPr>
              <a:xfrm>
                <a:off x="5571503" y="1156066"/>
                <a:ext cx="660944" cy="605795"/>
              </a:xfrm>
              <a:prstGeom prst="ellipse">
                <a:avLst/>
              </a:prstGeom>
              <a:solidFill>
                <a:srgbClr val="007000">
                  <a:alpha val="50196"/>
                </a:srgb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b="1" dirty="0">
                  <a:solidFill>
                    <a:srgbClr val="2A384D"/>
                  </a:solidFill>
                  <a:latin typeface="Montserrat-SemiBold"/>
                </a:endParaRPr>
              </a:p>
            </p:txBody>
          </p:sp>
          <p:sp>
            <p:nvSpPr>
              <p:cNvPr id="72" name="Google Shape;316;p13">
                <a:extLst>
                  <a:ext uri="{FF2B5EF4-FFF2-40B4-BE49-F238E27FC236}">
                    <a16:creationId xmlns:a16="http://schemas.microsoft.com/office/drawing/2014/main" id="{A4E75715-BC38-470B-8614-348EA49D36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10130" y="1197722"/>
                <a:ext cx="550787" cy="5048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9pPr>
              </a:lstStyle>
              <a:p>
                <a:pPr algn="ctr"/>
                <a:r>
                  <a:rPr lang="ru-RU" sz="2400" dirty="0" smtClean="0">
                    <a:solidFill>
                      <a:srgbClr val="2A384D"/>
                    </a:solidFill>
                    <a:latin typeface="Montserrat" panose="020B0604020202020204" charset="-52"/>
                  </a:rPr>
                  <a:t>6</a:t>
                </a:r>
                <a:endParaRPr lang="ru-RU" sz="2400" dirty="0">
                  <a:solidFill>
                    <a:srgbClr val="2A384D"/>
                  </a:solidFill>
                  <a:latin typeface="Montserrat" panose="020B0604020202020204" charset="-52"/>
                </a:endParaRPr>
              </a:p>
            </p:txBody>
          </p:sp>
        </p:grpSp>
      </p:grpSp>
      <p:cxnSp>
        <p:nvCxnSpPr>
          <p:cNvPr id="73" name="Прямая со стрелкой 72">
            <a:extLst>
              <a:ext uri="{FF2B5EF4-FFF2-40B4-BE49-F238E27FC236}">
                <a16:creationId xmlns:a16="http://schemas.microsoft.com/office/drawing/2014/main" id="{8CB9E59B-2614-4DA3-AF51-C963BDD97692}"/>
              </a:ext>
            </a:extLst>
          </p:cNvPr>
          <p:cNvCxnSpPr/>
          <p:nvPr/>
        </p:nvCxnSpPr>
        <p:spPr>
          <a:xfrm>
            <a:off x="983495" y="1739320"/>
            <a:ext cx="252000" cy="0"/>
          </a:xfrm>
          <a:prstGeom prst="straightConnector1">
            <a:avLst/>
          </a:prstGeom>
          <a:ln w="38100">
            <a:solidFill>
              <a:srgbClr val="2A38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Группа 73"/>
          <p:cNvGrpSpPr/>
          <p:nvPr/>
        </p:nvGrpSpPr>
        <p:grpSpPr>
          <a:xfrm>
            <a:off x="138400" y="3381129"/>
            <a:ext cx="662400" cy="605795"/>
            <a:chOff x="9312746" y="1859806"/>
            <a:chExt cx="662400" cy="605795"/>
          </a:xfrm>
        </p:grpSpPr>
        <p:sp>
          <p:nvSpPr>
            <p:cNvPr id="75" name="Овал 74"/>
            <p:cNvSpPr/>
            <p:nvPr/>
          </p:nvSpPr>
          <p:spPr>
            <a:xfrm>
              <a:off x="9312746" y="1859806"/>
              <a:ext cx="662400" cy="6048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76" name="Группа 75"/>
            <p:cNvGrpSpPr/>
            <p:nvPr/>
          </p:nvGrpSpPr>
          <p:grpSpPr>
            <a:xfrm>
              <a:off x="9312746" y="1859806"/>
              <a:ext cx="660944" cy="605795"/>
              <a:chOff x="7784809" y="1156065"/>
              <a:chExt cx="660944" cy="605795"/>
            </a:xfrm>
          </p:grpSpPr>
          <p:sp>
            <p:nvSpPr>
              <p:cNvPr id="77" name="Овал 76">
                <a:extLst>
                  <a:ext uri="{FF2B5EF4-FFF2-40B4-BE49-F238E27FC236}">
                    <a16:creationId xmlns:a16="http://schemas.microsoft.com/office/drawing/2014/main" id="{41FC79F1-B3CB-4965-9479-52D6A9B5A37E}"/>
                  </a:ext>
                </a:extLst>
              </p:cNvPr>
              <p:cNvSpPr/>
              <p:nvPr/>
            </p:nvSpPr>
            <p:spPr>
              <a:xfrm>
                <a:off x="7784809" y="1156065"/>
                <a:ext cx="660944" cy="605795"/>
              </a:xfrm>
              <a:prstGeom prst="ellipse">
                <a:avLst/>
              </a:prstGeom>
              <a:solidFill>
                <a:srgbClr val="CC0000">
                  <a:alpha val="50196"/>
                </a:srgbClr>
              </a:solidFill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FF3333"/>
                  </a:solidFill>
                </a:endParaRPr>
              </a:p>
            </p:txBody>
          </p:sp>
          <p:sp>
            <p:nvSpPr>
              <p:cNvPr id="78" name="Google Shape;316;p13">
                <a:extLst>
                  <a:ext uri="{FF2B5EF4-FFF2-40B4-BE49-F238E27FC236}">
                    <a16:creationId xmlns:a16="http://schemas.microsoft.com/office/drawing/2014/main" id="{10214B63-F41B-4C0B-A582-DDDF22AEFF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39361" y="1204296"/>
                <a:ext cx="550787" cy="5048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Poppins"/>
                  <a:buNone/>
                  <a:defRPr sz="1800" b="1" i="0" u="none" strike="noStrike" cap="none">
                    <a:solidFill>
                      <a:schemeClr val="dk1"/>
                    </a:solidFill>
                    <a:latin typeface="Poppins"/>
                    <a:ea typeface="Poppins"/>
                    <a:cs typeface="Poppins"/>
                    <a:sym typeface="Poppins"/>
                  </a:defRPr>
                </a:lvl9pPr>
              </a:lstStyle>
              <a:p>
                <a:pPr algn="ctr"/>
                <a:r>
                  <a:rPr lang="ru-RU" sz="2400" dirty="0" smtClean="0">
                    <a:solidFill>
                      <a:srgbClr val="2A384D"/>
                    </a:solidFill>
                    <a:latin typeface="Montserrat" panose="020B0604020202020204" charset="-52"/>
                  </a:rPr>
                  <a:t>22</a:t>
                </a:r>
                <a:endParaRPr lang="ru-RU" sz="2400" dirty="0">
                  <a:solidFill>
                    <a:srgbClr val="2A384D"/>
                  </a:solidFill>
                  <a:latin typeface="Montserrat" panose="020B0604020202020204" charset="-52"/>
                </a:endParaRPr>
              </a:p>
            </p:txBody>
          </p:sp>
        </p:grpSp>
      </p:grpSp>
      <p:cxnSp>
        <p:nvCxnSpPr>
          <p:cNvPr id="79" name="Прямая со стрелкой 78">
            <a:extLst>
              <a:ext uri="{FF2B5EF4-FFF2-40B4-BE49-F238E27FC236}">
                <a16:creationId xmlns:a16="http://schemas.microsoft.com/office/drawing/2014/main" id="{8CB9E59B-2614-4DA3-AF51-C963BDD97692}"/>
              </a:ext>
            </a:extLst>
          </p:cNvPr>
          <p:cNvCxnSpPr/>
          <p:nvPr/>
        </p:nvCxnSpPr>
        <p:spPr>
          <a:xfrm>
            <a:off x="843693" y="3694504"/>
            <a:ext cx="252000" cy="0"/>
          </a:xfrm>
          <a:prstGeom prst="straightConnector1">
            <a:avLst/>
          </a:prstGeom>
          <a:ln w="38100">
            <a:solidFill>
              <a:srgbClr val="2A38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Прямоугольник 79">
            <a:extLst>
              <a:ext uri="{FF2B5EF4-FFF2-40B4-BE49-F238E27FC236}">
                <a16:creationId xmlns:a16="http://schemas.microsoft.com/office/drawing/2014/main" id="{4415731F-2E58-4744-8202-817CC35413C9}"/>
              </a:ext>
            </a:extLst>
          </p:cNvPr>
          <p:cNvSpPr/>
          <p:nvPr/>
        </p:nvSpPr>
        <p:spPr>
          <a:xfrm>
            <a:off x="138768" y="1345790"/>
            <a:ext cx="701846" cy="50737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6582562"/>
              </a:avLst>
            </a:prstTxWarp>
            <a:spAutoFit/>
          </a:bodyPr>
          <a:lstStyle/>
          <a:p>
            <a:pPr algn="ctr"/>
            <a:r>
              <a:rPr lang="ru-RU" sz="1200" b="1" dirty="0" smtClean="0">
                <a:ln w="0"/>
                <a:solidFill>
                  <a:srgbClr val="2A38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tserrat Light" panose="020B0604020202020204" charset="-52"/>
              </a:rPr>
              <a:t>достигли</a:t>
            </a:r>
            <a:endParaRPr lang="ru-RU" sz="1600" b="1" cap="none" spc="0" dirty="0">
              <a:ln w="0"/>
              <a:solidFill>
                <a:srgbClr val="2A384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tserrat Light" panose="020B0604020202020204" charset="-52"/>
            </a:endParaRPr>
          </a:p>
        </p:txBody>
      </p:sp>
      <p:sp>
        <p:nvSpPr>
          <p:cNvPr id="81" name="Прямоугольник 80">
            <a:extLst>
              <a:ext uri="{FF2B5EF4-FFF2-40B4-BE49-F238E27FC236}">
                <a16:creationId xmlns:a16="http://schemas.microsoft.com/office/drawing/2014/main" id="{4415731F-2E58-4744-8202-817CC35413C9}"/>
              </a:ext>
            </a:extLst>
          </p:cNvPr>
          <p:cNvSpPr/>
          <p:nvPr/>
        </p:nvSpPr>
        <p:spPr>
          <a:xfrm>
            <a:off x="5314917" y="1345790"/>
            <a:ext cx="701846" cy="50737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6582562"/>
              </a:avLst>
            </a:prstTxWarp>
            <a:spAutoFit/>
          </a:bodyPr>
          <a:lstStyle/>
          <a:p>
            <a:pPr algn="ctr"/>
            <a:r>
              <a:rPr lang="ru-RU" sz="1200" b="1" dirty="0" smtClean="0">
                <a:ln w="0"/>
                <a:solidFill>
                  <a:srgbClr val="2A38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tserrat Light" panose="020B0604020202020204" charset="-52"/>
              </a:rPr>
              <a:t>достигли</a:t>
            </a:r>
            <a:endParaRPr lang="ru-RU" sz="1600" b="1" cap="none" spc="0" dirty="0">
              <a:ln w="0"/>
              <a:solidFill>
                <a:srgbClr val="2A384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tserrat Light" panose="020B0604020202020204" charset="-52"/>
            </a:endParaRPr>
          </a:p>
        </p:txBody>
      </p:sp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4415731F-2E58-4744-8202-817CC35413C9}"/>
              </a:ext>
            </a:extLst>
          </p:cNvPr>
          <p:cNvSpPr/>
          <p:nvPr/>
        </p:nvSpPr>
        <p:spPr>
          <a:xfrm>
            <a:off x="104358" y="3290571"/>
            <a:ext cx="701846" cy="50737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6582562"/>
              </a:avLst>
            </a:prstTxWarp>
            <a:spAutoFit/>
          </a:bodyPr>
          <a:lstStyle/>
          <a:p>
            <a:pPr algn="ctr"/>
            <a:r>
              <a:rPr lang="ru-RU" sz="1200" b="1" dirty="0" smtClean="0">
                <a:ln w="0"/>
                <a:solidFill>
                  <a:srgbClr val="2A38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tserrat Light" panose="020B0604020202020204" charset="-52"/>
              </a:rPr>
              <a:t>не достигли</a:t>
            </a:r>
            <a:endParaRPr lang="ru-RU" sz="1600" b="1" cap="none" spc="0" dirty="0">
              <a:ln w="0"/>
              <a:solidFill>
                <a:srgbClr val="2A384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tserrat Light" panose="020B0604020202020204" charset="-52"/>
            </a:endParaRPr>
          </a:p>
        </p:txBody>
      </p:sp>
      <p:sp>
        <p:nvSpPr>
          <p:cNvPr id="83" name="Прямоугольник 82">
            <a:extLst>
              <a:ext uri="{FF2B5EF4-FFF2-40B4-BE49-F238E27FC236}">
                <a16:creationId xmlns:a16="http://schemas.microsoft.com/office/drawing/2014/main" id="{4415731F-2E58-4744-8202-817CC35413C9}"/>
              </a:ext>
            </a:extLst>
          </p:cNvPr>
          <p:cNvSpPr/>
          <p:nvPr/>
        </p:nvSpPr>
        <p:spPr>
          <a:xfrm>
            <a:off x="5274957" y="3279330"/>
            <a:ext cx="701846" cy="50737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prstTxWarp prst="textArchUp">
              <a:avLst>
                <a:gd name="adj" fmla="val 6582562"/>
              </a:avLst>
            </a:prstTxWarp>
            <a:spAutoFit/>
          </a:bodyPr>
          <a:lstStyle/>
          <a:p>
            <a:pPr algn="ctr"/>
            <a:r>
              <a:rPr lang="ru-RU" sz="1200" b="1" dirty="0" smtClean="0">
                <a:ln w="0"/>
                <a:solidFill>
                  <a:srgbClr val="2A384D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tserrat Light" panose="020B0604020202020204" charset="-52"/>
              </a:rPr>
              <a:t>не достигли</a:t>
            </a:r>
            <a:endParaRPr lang="ru-RU" sz="1600" b="1" cap="none" spc="0" dirty="0">
              <a:ln w="0"/>
              <a:solidFill>
                <a:srgbClr val="2A384D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ontserrat Light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5115384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67"/>
          <a:stretch/>
        </p:blipFill>
        <p:spPr>
          <a:xfrm>
            <a:off x="0" y="4869180"/>
            <a:ext cx="9144000" cy="27432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EBC23B9-9710-4BA3-8CF0-4F81D6C4923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295"/>
          <a:stretch/>
        </p:blipFill>
        <p:spPr>
          <a:xfrm flipH="1" flipV="1">
            <a:off x="0" y="0"/>
            <a:ext cx="9144000" cy="807813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D73AD83-480F-4359-A333-2E1C6A587C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5000" contrast="1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24" y="117216"/>
            <a:ext cx="521180" cy="648000"/>
          </a:xfrm>
          <a:prstGeom prst="rect">
            <a:avLst/>
          </a:prstGeom>
        </p:spPr>
      </p:pic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4A70C1CC-FCC6-41D4-9FB2-7C8FB51951E8}"/>
              </a:ext>
            </a:extLst>
          </p:cNvPr>
          <p:cNvGrpSpPr/>
          <p:nvPr/>
        </p:nvGrpSpPr>
        <p:grpSpPr>
          <a:xfrm>
            <a:off x="8639944" y="433632"/>
            <a:ext cx="504056" cy="369332"/>
            <a:chOff x="9588993" y="-280661"/>
            <a:chExt cx="504056" cy="369332"/>
          </a:xfrm>
        </p:grpSpPr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B0F230BC-2354-43D1-9C49-FB0EC80E9D9E}"/>
                </a:ext>
              </a:extLst>
            </p:cNvPr>
            <p:cNvCxnSpPr/>
            <p:nvPr/>
          </p:nvCxnSpPr>
          <p:spPr>
            <a:xfrm>
              <a:off x="9588993" y="26014"/>
              <a:ext cx="504056" cy="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0C608C7-C30D-4B88-842E-B9ABCF6A187F}"/>
                </a:ext>
              </a:extLst>
            </p:cNvPr>
            <p:cNvSpPr txBox="1"/>
            <p:nvPr/>
          </p:nvSpPr>
          <p:spPr>
            <a:xfrm>
              <a:off x="9684568" y="-28066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800" dirty="0" smtClean="0">
                  <a:solidFill>
                    <a:srgbClr val="1C77B6"/>
                  </a:solidFill>
                  <a:latin typeface="Montserrat-Regular"/>
                </a:rPr>
                <a:t>9</a:t>
              </a:r>
              <a:endParaRPr lang="ru-RU" sz="1800" dirty="0">
                <a:solidFill>
                  <a:srgbClr val="1C77B6"/>
                </a:solidFill>
                <a:latin typeface="Montserrat-Regular"/>
              </a:endParaRPr>
            </a:p>
          </p:txBody>
        </p:sp>
      </p:grpSp>
      <p:graphicFrame>
        <p:nvGraphicFramePr>
          <p:cNvPr id="17" name="Таблица 6">
            <a:extLst>
              <a:ext uri="{FF2B5EF4-FFF2-40B4-BE49-F238E27FC236}">
                <a16:creationId xmlns:a16="http://schemas.microsoft.com/office/drawing/2014/main" id="{C11799C4-2DFB-408E-B662-7295990C97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778583"/>
              </p:ext>
            </p:extLst>
          </p:nvPr>
        </p:nvGraphicFramePr>
        <p:xfrm>
          <a:off x="360000" y="1071003"/>
          <a:ext cx="8424000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53337788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943675727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40404113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313304377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26751815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796864987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194D8B"/>
                          </a:solidFill>
                          <a:latin typeface="Montserrat-SemiBold"/>
                        </a:rPr>
                        <a:t>Доля закупок у СМСП, %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2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2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51674"/>
                  </a:ext>
                </a:extLst>
              </a:tr>
              <a:tr h="324000">
                <a:tc rowSpan="2"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194D8B"/>
                          </a:solidFill>
                          <a:latin typeface="Montserrat-SemiBold"/>
                        </a:rPr>
                        <a:t>223-ФЗ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2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solidFill>
                            <a:srgbClr val="194D8B"/>
                          </a:solidFill>
                          <a:latin typeface="Montserrat-SemiBold"/>
                        </a:rPr>
                        <a:t>44-ФЗ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2D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2D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2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2020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Montserrat-SemiBold"/>
                        </a:rPr>
                        <a:t>I </a:t>
                      </a:r>
                      <a:r>
                        <a:rPr lang="ru-RU" sz="1400" b="1" dirty="0" smtClean="0">
                          <a:latin typeface="Montserrat-SemiBold"/>
                        </a:rPr>
                        <a:t>полугодие </a:t>
                      </a:r>
                      <a:r>
                        <a:rPr lang="ru-RU" sz="2000" b="1" dirty="0" smtClean="0">
                          <a:latin typeface="Montserrat-SemiBold"/>
                        </a:rPr>
                        <a:t>2020</a:t>
                      </a:r>
                      <a:endParaRPr lang="ru-RU" sz="2000" b="1" dirty="0"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Montserrat-SemiBold"/>
                        </a:rPr>
                        <a:t>I</a:t>
                      </a:r>
                      <a:r>
                        <a:rPr lang="ru-RU" sz="1400" b="1" dirty="0">
                          <a:latin typeface="Montserrat-SemiBold"/>
                        </a:rPr>
                        <a:t> полугодие </a:t>
                      </a:r>
                      <a:r>
                        <a:rPr lang="ru-RU" sz="2000" b="1" dirty="0">
                          <a:latin typeface="Montserrat-SemiBold"/>
                        </a:rPr>
                        <a:t>2021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2020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Montserrat-SemiBold"/>
                        </a:rPr>
                        <a:t>I </a:t>
                      </a:r>
                      <a:r>
                        <a:rPr lang="ru-RU" sz="1400" b="1" dirty="0" smtClean="0">
                          <a:latin typeface="Montserrat-SemiBold"/>
                        </a:rPr>
                        <a:t>полугодие </a:t>
                      </a:r>
                      <a:r>
                        <a:rPr lang="ru-RU" sz="2000" b="1" dirty="0" smtClean="0">
                          <a:latin typeface="Montserrat-SemiBold"/>
                        </a:rPr>
                        <a:t>2020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Montserrat-SemiBold"/>
                        </a:rPr>
                        <a:t>I</a:t>
                      </a:r>
                      <a:r>
                        <a:rPr lang="ru-RU" sz="1400" b="1" dirty="0">
                          <a:latin typeface="Montserrat-SemiBold"/>
                        </a:rPr>
                        <a:t> полугодие </a:t>
                      </a:r>
                      <a:r>
                        <a:rPr lang="ru-RU" sz="2000" b="1" dirty="0">
                          <a:latin typeface="Montserrat-SemiBold"/>
                        </a:rPr>
                        <a:t>2021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1026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rgbClr val="007000"/>
                          </a:solidFill>
                          <a:latin typeface="Montserrat-SemiBold"/>
                        </a:rPr>
                        <a:t>Целевое</a:t>
                      </a:r>
                      <a:r>
                        <a:rPr lang="ru-RU" sz="2000" b="1" dirty="0">
                          <a:solidFill>
                            <a:srgbClr val="007000"/>
                          </a:solidFill>
                          <a:latin typeface="Montserrat-SemiBold"/>
                        </a:rPr>
                        <a:t> </a:t>
                      </a:r>
                      <a:r>
                        <a:rPr lang="ru-RU" sz="2400" b="1" dirty="0">
                          <a:solidFill>
                            <a:srgbClr val="007000"/>
                          </a:solidFill>
                          <a:latin typeface="Montserrat-SemiBold"/>
                        </a:rPr>
                        <a:t>значение</a:t>
                      </a:r>
                      <a:endParaRPr lang="ru-RU" sz="2000" b="1" dirty="0">
                        <a:solidFill>
                          <a:srgbClr val="007000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rgbClr val="007000"/>
                          </a:solidFill>
                          <a:latin typeface="Montserrat-SemiBold"/>
                        </a:rPr>
                        <a:t>25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7000"/>
                          </a:solidFill>
                          <a:latin typeface="Montserrat-SemiBold"/>
                        </a:rPr>
                        <a:t>25</a:t>
                      </a:r>
                      <a:endParaRPr lang="ru-RU" sz="2400" b="1" dirty="0">
                        <a:solidFill>
                          <a:srgbClr val="007000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7000"/>
                          </a:solidFill>
                          <a:latin typeface="Montserrat-SemiBold"/>
                        </a:rPr>
                        <a:t>25</a:t>
                      </a:r>
                      <a:endParaRPr lang="ru-RU" sz="2400" b="1" dirty="0"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rgbClr val="007000"/>
                          </a:solidFill>
                          <a:latin typeface="Montserrat-SemiBold"/>
                        </a:rPr>
                        <a:t>40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7000"/>
                          </a:solidFill>
                          <a:latin typeface="Montserrat-SemiBold"/>
                        </a:rPr>
                        <a:t>35</a:t>
                      </a:r>
                      <a:endParaRPr lang="ru-RU" sz="2400" b="1" dirty="0">
                        <a:solidFill>
                          <a:srgbClr val="007000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solidFill>
                            <a:srgbClr val="007000"/>
                          </a:solidFill>
                          <a:latin typeface="Montserrat-SemiBold"/>
                        </a:rPr>
                        <a:t>40 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Montserrat-SemiBold"/>
                        </a:rPr>
                        <a:t>ОИОГВ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74,0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Montserrat-SemiBold"/>
                        </a:rPr>
                        <a:t>73,8</a:t>
                      </a:r>
                      <a:endParaRPr lang="ru-RU" sz="2000" b="1" dirty="0"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84,0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42,4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Montserrat-SemiBold"/>
                        </a:rPr>
                        <a:t>39,2</a:t>
                      </a:r>
                      <a:endParaRPr lang="ru-RU" sz="2000" b="1" dirty="0"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Montserrat-SemiBold"/>
                        </a:rPr>
                        <a:t>29,4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8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Montserrat-SemiBold"/>
                        </a:rPr>
                        <a:t>ОМСУ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82,4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Montserrat-SemiBold"/>
                        </a:rPr>
                        <a:t>52,6</a:t>
                      </a:r>
                      <a:endParaRPr lang="ru-RU" sz="2000" b="1" dirty="0"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59,0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62,6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Montserrat-SemiBold"/>
                        </a:rPr>
                        <a:t>58,6</a:t>
                      </a:r>
                      <a:endParaRPr lang="ru-RU" sz="2000" b="1" dirty="0"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Montserrat-SemiBold"/>
                        </a:rPr>
                        <a:t>46,7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5688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Montserrat-SemiBold"/>
                        </a:rPr>
                        <a:t>ИТОГО</a:t>
                      </a:r>
                    </a:p>
                    <a:p>
                      <a:pPr algn="ctr"/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Montserrat-SemiBold"/>
                        </a:rPr>
                        <a:t>по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Montserrat-SemiBold"/>
                        </a:rPr>
                        <a:t>НСО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Montserrat-SemiBold"/>
                        </a:rPr>
                        <a:t>81,5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Montserrat-SemiBold"/>
                        </a:rPr>
                        <a:t>58,7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Montserrat-SemiBold"/>
                        </a:rPr>
                        <a:t>67,3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Montserrat-SemiBold"/>
                        </a:rPr>
                        <a:t>47,8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Montserrat-SemiBold"/>
                        </a:rPr>
                        <a:t>44,6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FF4747"/>
                          </a:solidFill>
                          <a:latin typeface="Montserrat-SemiBold"/>
                        </a:rPr>
                        <a:t>34,1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4D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876763"/>
                  </a:ext>
                </a:extLst>
              </a:tr>
            </a:tbl>
          </a:graphicData>
        </a:graphic>
      </p:graphicFrame>
      <p:grpSp>
        <p:nvGrpSpPr>
          <p:cNvPr id="13" name="Group 137">
            <a:extLst>
              <a:ext uri="{FF2B5EF4-FFF2-40B4-BE49-F238E27FC236}">
                <a16:creationId xmlns:a16="http://schemas.microsoft.com/office/drawing/2014/main" id="{51F86525-1A5E-4B81-908D-454001BD3DFA}"/>
              </a:ext>
            </a:extLst>
          </p:cNvPr>
          <p:cNvGrpSpPr/>
          <p:nvPr/>
        </p:nvGrpSpPr>
        <p:grpSpPr>
          <a:xfrm flipH="1">
            <a:off x="672844" y="1491630"/>
            <a:ext cx="864096" cy="792088"/>
            <a:chOff x="8140700" y="1909763"/>
            <a:chExt cx="569913" cy="568325"/>
          </a:xfrm>
          <a:solidFill>
            <a:srgbClr val="194D8B"/>
          </a:solidFill>
        </p:grpSpPr>
        <p:sp>
          <p:nvSpPr>
            <p:cNvPr id="18" name="Freeform 57">
              <a:extLst>
                <a:ext uri="{FF2B5EF4-FFF2-40B4-BE49-F238E27FC236}">
                  <a16:creationId xmlns:a16="http://schemas.microsoft.com/office/drawing/2014/main" id="{2D06C3F3-6D9E-47B0-B47B-0C2C496DB79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80400" y="2049463"/>
              <a:ext cx="352425" cy="350838"/>
            </a:xfrm>
            <a:custGeom>
              <a:avLst/>
              <a:gdLst>
                <a:gd name="T0" fmla="*/ 955 w 2215"/>
                <a:gd name="T1" fmla="*/ 222 h 2209"/>
                <a:gd name="T2" fmla="*/ 742 w 2215"/>
                <a:gd name="T3" fmla="*/ 286 h 2209"/>
                <a:gd name="T4" fmla="*/ 555 w 2215"/>
                <a:gd name="T5" fmla="*/ 399 h 2209"/>
                <a:gd name="T6" fmla="*/ 401 w 2215"/>
                <a:gd name="T7" fmla="*/ 553 h 2209"/>
                <a:gd name="T8" fmla="*/ 287 w 2215"/>
                <a:gd name="T9" fmla="*/ 740 h 2209"/>
                <a:gd name="T10" fmla="*/ 223 w 2215"/>
                <a:gd name="T11" fmla="*/ 952 h 2209"/>
                <a:gd name="T12" fmla="*/ 213 w 2215"/>
                <a:gd name="T13" fmla="*/ 1181 h 2209"/>
                <a:gd name="T14" fmla="*/ 260 w 2215"/>
                <a:gd name="T15" fmla="*/ 1401 h 2209"/>
                <a:gd name="T16" fmla="*/ 358 w 2215"/>
                <a:gd name="T17" fmla="*/ 1598 h 2209"/>
                <a:gd name="T18" fmla="*/ 500 w 2215"/>
                <a:gd name="T19" fmla="*/ 1763 h 2209"/>
                <a:gd name="T20" fmla="*/ 676 w 2215"/>
                <a:gd name="T21" fmla="*/ 1890 h 2209"/>
                <a:gd name="T22" fmla="*/ 881 w 2215"/>
                <a:gd name="T23" fmla="*/ 1971 h 2209"/>
                <a:gd name="T24" fmla="*/ 1108 w 2215"/>
                <a:gd name="T25" fmla="*/ 2000 h 2209"/>
                <a:gd name="T26" fmla="*/ 1334 w 2215"/>
                <a:gd name="T27" fmla="*/ 1971 h 2209"/>
                <a:gd name="T28" fmla="*/ 1540 w 2215"/>
                <a:gd name="T29" fmla="*/ 1890 h 2209"/>
                <a:gd name="T30" fmla="*/ 1717 w 2215"/>
                <a:gd name="T31" fmla="*/ 1763 h 2209"/>
                <a:gd name="T32" fmla="*/ 1857 w 2215"/>
                <a:gd name="T33" fmla="*/ 1598 h 2209"/>
                <a:gd name="T34" fmla="*/ 1955 w 2215"/>
                <a:gd name="T35" fmla="*/ 1401 h 2209"/>
                <a:gd name="T36" fmla="*/ 2003 w 2215"/>
                <a:gd name="T37" fmla="*/ 1181 h 2209"/>
                <a:gd name="T38" fmla="*/ 1993 w 2215"/>
                <a:gd name="T39" fmla="*/ 952 h 2209"/>
                <a:gd name="T40" fmla="*/ 1928 w 2215"/>
                <a:gd name="T41" fmla="*/ 740 h 2209"/>
                <a:gd name="T42" fmla="*/ 1815 w 2215"/>
                <a:gd name="T43" fmla="*/ 553 h 2209"/>
                <a:gd name="T44" fmla="*/ 1661 w 2215"/>
                <a:gd name="T45" fmla="*/ 399 h 2209"/>
                <a:gd name="T46" fmla="*/ 1474 w 2215"/>
                <a:gd name="T47" fmla="*/ 286 h 2209"/>
                <a:gd name="T48" fmla="*/ 1261 w 2215"/>
                <a:gd name="T49" fmla="*/ 222 h 2209"/>
                <a:gd name="T50" fmla="*/ 1108 w 2215"/>
                <a:gd name="T51" fmla="*/ 0 h 2209"/>
                <a:gd name="T52" fmla="*/ 1361 w 2215"/>
                <a:gd name="T53" fmla="*/ 29 h 2209"/>
                <a:gd name="T54" fmla="*/ 1595 w 2215"/>
                <a:gd name="T55" fmla="*/ 113 h 2209"/>
                <a:gd name="T56" fmla="*/ 1801 w 2215"/>
                <a:gd name="T57" fmla="*/ 243 h 2209"/>
                <a:gd name="T58" fmla="*/ 1973 w 2215"/>
                <a:gd name="T59" fmla="*/ 414 h 2209"/>
                <a:gd name="T60" fmla="*/ 2103 w 2215"/>
                <a:gd name="T61" fmla="*/ 619 h 2209"/>
                <a:gd name="T62" fmla="*/ 2187 w 2215"/>
                <a:gd name="T63" fmla="*/ 851 h 2209"/>
                <a:gd name="T64" fmla="*/ 2215 w 2215"/>
                <a:gd name="T65" fmla="*/ 1104 h 2209"/>
                <a:gd name="T66" fmla="*/ 2187 w 2215"/>
                <a:gd name="T67" fmla="*/ 1358 h 2209"/>
                <a:gd name="T68" fmla="*/ 2103 w 2215"/>
                <a:gd name="T69" fmla="*/ 1590 h 2209"/>
                <a:gd name="T70" fmla="*/ 1973 w 2215"/>
                <a:gd name="T71" fmla="*/ 1795 h 2209"/>
                <a:gd name="T72" fmla="*/ 1801 w 2215"/>
                <a:gd name="T73" fmla="*/ 1967 h 2209"/>
                <a:gd name="T74" fmla="*/ 1595 w 2215"/>
                <a:gd name="T75" fmla="*/ 2097 h 2209"/>
                <a:gd name="T76" fmla="*/ 1361 w 2215"/>
                <a:gd name="T77" fmla="*/ 2180 h 2209"/>
                <a:gd name="T78" fmla="*/ 1108 w 2215"/>
                <a:gd name="T79" fmla="*/ 2209 h 2209"/>
                <a:gd name="T80" fmla="*/ 854 w 2215"/>
                <a:gd name="T81" fmla="*/ 2180 h 2209"/>
                <a:gd name="T82" fmla="*/ 621 w 2215"/>
                <a:gd name="T83" fmla="*/ 2097 h 2209"/>
                <a:gd name="T84" fmla="*/ 416 w 2215"/>
                <a:gd name="T85" fmla="*/ 1967 h 2209"/>
                <a:gd name="T86" fmla="*/ 244 w 2215"/>
                <a:gd name="T87" fmla="*/ 1795 h 2209"/>
                <a:gd name="T88" fmla="*/ 113 w 2215"/>
                <a:gd name="T89" fmla="*/ 1590 h 2209"/>
                <a:gd name="T90" fmla="*/ 30 w 2215"/>
                <a:gd name="T91" fmla="*/ 1358 h 2209"/>
                <a:gd name="T92" fmla="*/ 0 w 2215"/>
                <a:gd name="T93" fmla="*/ 1104 h 2209"/>
                <a:gd name="T94" fmla="*/ 30 w 2215"/>
                <a:gd name="T95" fmla="*/ 851 h 2209"/>
                <a:gd name="T96" fmla="*/ 113 w 2215"/>
                <a:gd name="T97" fmla="*/ 619 h 2209"/>
                <a:gd name="T98" fmla="*/ 244 w 2215"/>
                <a:gd name="T99" fmla="*/ 414 h 2209"/>
                <a:gd name="T100" fmla="*/ 416 w 2215"/>
                <a:gd name="T101" fmla="*/ 243 h 2209"/>
                <a:gd name="T102" fmla="*/ 621 w 2215"/>
                <a:gd name="T103" fmla="*/ 113 h 2209"/>
                <a:gd name="T104" fmla="*/ 854 w 2215"/>
                <a:gd name="T105" fmla="*/ 29 h 2209"/>
                <a:gd name="T106" fmla="*/ 1108 w 2215"/>
                <a:gd name="T107" fmla="*/ 0 h 2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15" h="2209">
                  <a:moveTo>
                    <a:pt x="1108" y="209"/>
                  </a:moveTo>
                  <a:lnTo>
                    <a:pt x="1030" y="212"/>
                  </a:lnTo>
                  <a:lnTo>
                    <a:pt x="955" y="222"/>
                  </a:lnTo>
                  <a:lnTo>
                    <a:pt x="881" y="237"/>
                  </a:lnTo>
                  <a:lnTo>
                    <a:pt x="811" y="259"/>
                  </a:lnTo>
                  <a:lnTo>
                    <a:pt x="742" y="286"/>
                  </a:lnTo>
                  <a:lnTo>
                    <a:pt x="676" y="320"/>
                  </a:lnTo>
                  <a:lnTo>
                    <a:pt x="614" y="357"/>
                  </a:lnTo>
                  <a:lnTo>
                    <a:pt x="555" y="399"/>
                  </a:lnTo>
                  <a:lnTo>
                    <a:pt x="500" y="447"/>
                  </a:lnTo>
                  <a:lnTo>
                    <a:pt x="448" y="498"/>
                  </a:lnTo>
                  <a:lnTo>
                    <a:pt x="401" y="553"/>
                  </a:lnTo>
                  <a:lnTo>
                    <a:pt x="358" y="612"/>
                  </a:lnTo>
                  <a:lnTo>
                    <a:pt x="321" y="674"/>
                  </a:lnTo>
                  <a:lnTo>
                    <a:pt x="287" y="740"/>
                  </a:lnTo>
                  <a:lnTo>
                    <a:pt x="260" y="808"/>
                  </a:lnTo>
                  <a:lnTo>
                    <a:pt x="239" y="879"/>
                  </a:lnTo>
                  <a:lnTo>
                    <a:pt x="223" y="952"/>
                  </a:lnTo>
                  <a:lnTo>
                    <a:pt x="213" y="1027"/>
                  </a:lnTo>
                  <a:lnTo>
                    <a:pt x="210" y="1104"/>
                  </a:lnTo>
                  <a:lnTo>
                    <a:pt x="213" y="1181"/>
                  </a:lnTo>
                  <a:lnTo>
                    <a:pt x="223" y="1257"/>
                  </a:lnTo>
                  <a:lnTo>
                    <a:pt x="239" y="1330"/>
                  </a:lnTo>
                  <a:lnTo>
                    <a:pt x="260" y="1401"/>
                  </a:lnTo>
                  <a:lnTo>
                    <a:pt x="287" y="1470"/>
                  </a:lnTo>
                  <a:lnTo>
                    <a:pt x="321" y="1535"/>
                  </a:lnTo>
                  <a:lnTo>
                    <a:pt x="358" y="1598"/>
                  </a:lnTo>
                  <a:lnTo>
                    <a:pt x="401" y="1656"/>
                  </a:lnTo>
                  <a:lnTo>
                    <a:pt x="448" y="1712"/>
                  </a:lnTo>
                  <a:lnTo>
                    <a:pt x="500" y="1763"/>
                  </a:lnTo>
                  <a:lnTo>
                    <a:pt x="555" y="1809"/>
                  </a:lnTo>
                  <a:lnTo>
                    <a:pt x="614" y="1852"/>
                  </a:lnTo>
                  <a:lnTo>
                    <a:pt x="676" y="1890"/>
                  </a:lnTo>
                  <a:lnTo>
                    <a:pt x="742" y="1922"/>
                  </a:lnTo>
                  <a:lnTo>
                    <a:pt x="811" y="1949"/>
                  </a:lnTo>
                  <a:lnTo>
                    <a:pt x="881" y="1971"/>
                  </a:lnTo>
                  <a:lnTo>
                    <a:pt x="955" y="1987"/>
                  </a:lnTo>
                  <a:lnTo>
                    <a:pt x="1030" y="1997"/>
                  </a:lnTo>
                  <a:lnTo>
                    <a:pt x="1108" y="2000"/>
                  </a:lnTo>
                  <a:lnTo>
                    <a:pt x="1185" y="1997"/>
                  </a:lnTo>
                  <a:lnTo>
                    <a:pt x="1261" y="1987"/>
                  </a:lnTo>
                  <a:lnTo>
                    <a:pt x="1334" y="1971"/>
                  </a:lnTo>
                  <a:lnTo>
                    <a:pt x="1406" y="1949"/>
                  </a:lnTo>
                  <a:lnTo>
                    <a:pt x="1474" y="1922"/>
                  </a:lnTo>
                  <a:lnTo>
                    <a:pt x="1540" y="1890"/>
                  </a:lnTo>
                  <a:lnTo>
                    <a:pt x="1603" y="1852"/>
                  </a:lnTo>
                  <a:lnTo>
                    <a:pt x="1661" y="1809"/>
                  </a:lnTo>
                  <a:lnTo>
                    <a:pt x="1717" y="1763"/>
                  </a:lnTo>
                  <a:lnTo>
                    <a:pt x="1768" y="1712"/>
                  </a:lnTo>
                  <a:lnTo>
                    <a:pt x="1815" y="1656"/>
                  </a:lnTo>
                  <a:lnTo>
                    <a:pt x="1857" y="1598"/>
                  </a:lnTo>
                  <a:lnTo>
                    <a:pt x="1895" y="1535"/>
                  </a:lnTo>
                  <a:lnTo>
                    <a:pt x="1928" y="1470"/>
                  </a:lnTo>
                  <a:lnTo>
                    <a:pt x="1955" y="1401"/>
                  </a:lnTo>
                  <a:lnTo>
                    <a:pt x="1977" y="1330"/>
                  </a:lnTo>
                  <a:lnTo>
                    <a:pt x="1993" y="1257"/>
                  </a:lnTo>
                  <a:lnTo>
                    <a:pt x="2003" y="1181"/>
                  </a:lnTo>
                  <a:lnTo>
                    <a:pt x="2006" y="1104"/>
                  </a:lnTo>
                  <a:lnTo>
                    <a:pt x="2003" y="1027"/>
                  </a:lnTo>
                  <a:lnTo>
                    <a:pt x="1993" y="952"/>
                  </a:lnTo>
                  <a:lnTo>
                    <a:pt x="1977" y="879"/>
                  </a:lnTo>
                  <a:lnTo>
                    <a:pt x="1955" y="808"/>
                  </a:lnTo>
                  <a:lnTo>
                    <a:pt x="1928" y="740"/>
                  </a:lnTo>
                  <a:lnTo>
                    <a:pt x="1895" y="674"/>
                  </a:lnTo>
                  <a:lnTo>
                    <a:pt x="1857" y="612"/>
                  </a:lnTo>
                  <a:lnTo>
                    <a:pt x="1815" y="553"/>
                  </a:lnTo>
                  <a:lnTo>
                    <a:pt x="1768" y="498"/>
                  </a:lnTo>
                  <a:lnTo>
                    <a:pt x="1717" y="447"/>
                  </a:lnTo>
                  <a:lnTo>
                    <a:pt x="1661" y="399"/>
                  </a:lnTo>
                  <a:lnTo>
                    <a:pt x="1603" y="357"/>
                  </a:lnTo>
                  <a:lnTo>
                    <a:pt x="1540" y="320"/>
                  </a:lnTo>
                  <a:lnTo>
                    <a:pt x="1474" y="286"/>
                  </a:lnTo>
                  <a:lnTo>
                    <a:pt x="1406" y="259"/>
                  </a:lnTo>
                  <a:lnTo>
                    <a:pt x="1334" y="237"/>
                  </a:lnTo>
                  <a:lnTo>
                    <a:pt x="1261" y="222"/>
                  </a:lnTo>
                  <a:lnTo>
                    <a:pt x="1185" y="212"/>
                  </a:lnTo>
                  <a:lnTo>
                    <a:pt x="1108" y="209"/>
                  </a:lnTo>
                  <a:close/>
                  <a:moveTo>
                    <a:pt x="1108" y="0"/>
                  </a:moveTo>
                  <a:lnTo>
                    <a:pt x="1195" y="3"/>
                  </a:lnTo>
                  <a:lnTo>
                    <a:pt x="1280" y="13"/>
                  </a:lnTo>
                  <a:lnTo>
                    <a:pt x="1361" y="29"/>
                  </a:lnTo>
                  <a:lnTo>
                    <a:pt x="1442" y="51"/>
                  </a:lnTo>
                  <a:lnTo>
                    <a:pt x="1520" y="79"/>
                  </a:lnTo>
                  <a:lnTo>
                    <a:pt x="1595" y="113"/>
                  </a:lnTo>
                  <a:lnTo>
                    <a:pt x="1667" y="151"/>
                  </a:lnTo>
                  <a:lnTo>
                    <a:pt x="1735" y="195"/>
                  </a:lnTo>
                  <a:lnTo>
                    <a:pt x="1801" y="243"/>
                  </a:lnTo>
                  <a:lnTo>
                    <a:pt x="1862" y="296"/>
                  </a:lnTo>
                  <a:lnTo>
                    <a:pt x="1919" y="353"/>
                  </a:lnTo>
                  <a:lnTo>
                    <a:pt x="1973" y="414"/>
                  </a:lnTo>
                  <a:lnTo>
                    <a:pt x="2020" y="479"/>
                  </a:lnTo>
                  <a:lnTo>
                    <a:pt x="2064" y="548"/>
                  </a:lnTo>
                  <a:lnTo>
                    <a:pt x="2103" y="619"/>
                  </a:lnTo>
                  <a:lnTo>
                    <a:pt x="2137" y="694"/>
                  </a:lnTo>
                  <a:lnTo>
                    <a:pt x="2164" y="771"/>
                  </a:lnTo>
                  <a:lnTo>
                    <a:pt x="2187" y="851"/>
                  </a:lnTo>
                  <a:lnTo>
                    <a:pt x="2202" y="934"/>
                  </a:lnTo>
                  <a:lnTo>
                    <a:pt x="2212" y="1018"/>
                  </a:lnTo>
                  <a:lnTo>
                    <a:pt x="2215" y="1104"/>
                  </a:lnTo>
                  <a:lnTo>
                    <a:pt x="2212" y="1191"/>
                  </a:lnTo>
                  <a:lnTo>
                    <a:pt x="2202" y="1276"/>
                  </a:lnTo>
                  <a:lnTo>
                    <a:pt x="2187" y="1358"/>
                  </a:lnTo>
                  <a:lnTo>
                    <a:pt x="2164" y="1437"/>
                  </a:lnTo>
                  <a:lnTo>
                    <a:pt x="2137" y="1515"/>
                  </a:lnTo>
                  <a:lnTo>
                    <a:pt x="2103" y="1590"/>
                  </a:lnTo>
                  <a:lnTo>
                    <a:pt x="2064" y="1662"/>
                  </a:lnTo>
                  <a:lnTo>
                    <a:pt x="2020" y="1730"/>
                  </a:lnTo>
                  <a:lnTo>
                    <a:pt x="1973" y="1795"/>
                  </a:lnTo>
                  <a:lnTo>
                    <a:pt x="1919" y="1856"/>
                  </a:lnTo>
                  <a:lnTo>
                    <a:pt x="1862" y="1913"/>
                  </a:lnTo>
                  <a:lnTo>
                    <a:pt x="1801" y="1967"/>
                  </a:lnTo>
                  <a:lnTo>
                    <a:pt x="1735" y="2014"/>
                  </a:lnTo>
                  <a:lnTo>
                    <a:pt x="1667" y="2058"/>
                  </a:lnTo>
                  <a:lnTo>
                    <a:pt x="1595" y="2097"/>
                  </a:lnTo>
                  <a:lnTo>
                    <a:pt x="1520" y="2130"/>
                  </a:lnTo>
                  <a:lnTo>
                    <a:pt x="1442" y="2158"/>
                  </a:lnTo>
                  <a:lnTo>
                    <a:pt x="1361" y="2180"/>
                  </a:lnTo>
                  <a:lnTo>
                    <a:pt x="1280" y="2196"/>
                  </a:lnTo>
                  <a:lnTo>
                    <a:pt x="1195" y="2205"/>
                  </a:lnTo>
                  <a:lnTo>
                    <a:pt x="1108" y="2209"/>
                  </a:lnTo>
                  <a:lnTo>
                    <a:pt x="1022" y="2205"/>
                  </a:lnTo>
                  <a:lnTo>
                    <a:pt x="937" y="2196"/>
                  </a:lnTo>
                  <a:lnTo>
                    <a:pt x="854" y="2180"/>
                  </a:lnTo>
                  <a:lnTo>
                    <a:pt x="774" y="2158"/>
                  </a:lnTo>
                  <a:lnTo>
                    <a:pt x="697" y="2130"/>
                  </a:lnTo>
                  <a:lnTo>
                    <a:pt x="621" y="2097"/>
                  </a:lnTo>
                  <a:lnTo>
                    <a:pt x="550" y="2058"/>
                  </a:lnTo>
                  <a:lnTo>
                    <a:pt x="481" y="2014"/>
                  </a:lnTo>
                  <a:lnTo>
                    <a:pt x="416" y="1967"/>
                  </a:lnTo>
                  <a:lnTo>
                    <a:pt x="355" y="1913"/>
                  </a:lnTo>
                  <a:lnTo>
                    <a:pt x="297" y="1856"/>
                  </a:lnTo>
                  <a:lnTo>
                    <a:pt x="244" y="1795"/>
                  </a:lnTo>
                  <a:lnTo>
                    <a:pt x="196" y="1730"/>
                  </a:lnTo>
                  <a:lnTo>
                    <a:pt x="151" y="1662"/>
                  </a:lnTo>
                  <a:lnTo>
                    <a:pt x="113" y="1590"/>
                  </a:lnTo>
                  <a:lnTo>
                    <a:pt x="80" y="1515"/>
                  </a:lnTo>
                  <a:lnTo>
                    <a:pt x="51" y="1437"/>
                  </a:lnTo>
                  <a:lnTo>
                    <a:pt x="30" y="1358"/>
                  </a:lnTo>
                  <a:lnTo>
                    <a:pt x="13" y="1276"/>
                  </a:lnTo>
                  <a:lnTo>
                    <a:pt x="4" y="1191"/>
                  </a:lnTo>
                  <a:lnTo>
                    <a:pt x="0" y="1104"/>
                  </a:lnTo>
                  <a:lnTo>
                    <a:pt x="4" y="1018"/>
                  </a:lnTo>
                  <a:lnTo>
                    <a:pt x="13" y="934"/>
                  </a:lnTo>
                  <a:lnTo>
                    <a:pt x="30" y="851"/>
                  </a:lnTo>
                  <a:lnTo>
                    <a:pt x="51" y="771"/>
                  </a:lnTo>
                  <a:lnTo>
                    <a:pt x="80" y="694"/>
                  </a:lnTo>
                  <a:lnTo>
                    <a:pt x="113" y="619"/>
                  </a:lnTo>
                  <a:lnTo>
                    <a:pt x="151" y="548"/>
                  </a:lnTo>
                  <a:lnTo>
                    <a:pt x="196" y="479"/>
                  </a:lnTo>
                  <a:lnTo>
                    <a:pt x="244" y="414"/>
                  </a:lnTo>
                  <a:lnTo>
                    <a:pt x="297" y="353"/>
                  </a:lnTo>
                  <a:lnTo>
                    <a:pt x="355" y="296"/>
                  </a:lnTo>
                  <a:lnTo>
                    <a:pt x="416" y="243"/>
                  </a:lnTo>
                  <a:lnTo>
                    <a:pt x="481" y="195"/>
                  </a:lnTo>
                  <a:lnTo>
                    <a:pt x="550" y="151"/>
                  </a:lnTo>
                  <a:lnTo>
                    <a:pt x="621" y="113"/>
                  </a:lnTo>
                  <a:lnTo>
                    <a:pt x="697" y="79"/>
                  </a:lnTo>
                  <a:lnTo>
                    <a:pt x="774" y="51"/>
                  </a:lnTo>
                  <a:lnTo>
                    <a:pt x="854" y="29"/>
                  </a:lnTo>
                  <a:lnTo>
                    <a:pt x="937" y="13"/>
                  </a:lnTo>
                  <a:lnTo>
                    <a:pt x="1022" y="3"/>
                  </a:lnTo>
                  <a:lnTo>
                    <a:pt x="1108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9">
              <a:extLst>
                <a:ext uri="{FF2B5EF4-FFF2-40B4-BE49-F238E27FC236}">
                  <a16:creationId xmlns:a16="http://schemas.microsoft.com/office/drawing/2014/main" id="{083D3593-D347-4542-BD9B-2BD294D43EDE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8188" y="2127251"/>
              <a:ext cx="196850" cy="195263"/>
            </a:xfrm>
            <a:custGeom>
              <a:avLst/>
              <a:gdLst>
                <a:gd name="T0" fmla="*/ 682 w 1238"/>
                <a:gd name="T1" fmla="*/ 3 h 1234"/>
                <a:gd name="T2" fmla="*/ 803 w 1238"/>
                <a:gd name="T3" fmla="*/ 28 h 1234"/>
                <a:gd name="T4" fmla="*/ 914 w 1238"/>
                <a:gd name="T5" fmla="*/ 75 h 1234"/>
                <a:gd name="T6" fmla="*/ 1013 w 1238"/>
                <a:gd name="T7" fmla="*/ 142 h 1234"/>
                <a:gd name="T8" fmla="*/ 1096 w 1238"/>
                <a:gd name="T9" fmla="*/ 226 h 1234"/>
                <a:gd name="T10" fmla="*/ 1163 w 1238"/>
                <a:gd name="T11" fmla="*/ 323 h 1234"/>
                <a:gd name="T12" fmla="*/ 1211 w 1238"/>
                <a:gd name="T13" fmla="*/ 434 h 1234"/>
                <a:gd name="T14" fmla="*/ 1234 w 1238"/>
                <a:gd name="T15" fmla="*/ 554 h 1234"/>
                <a:gd name="T16" fmla="*/ 1234 w 1238"/>
                <a:gd name="T17" fmla="*/ 680 h 1234"/>
                <a:gd name="T18" fmla="*/ 1211 w 1238"/>
                <a:gd name="T19" fmla="*/ 801 h 1234"/>
                <a:gd name="T20" fmla="*/ 1163 w 1238"/>
                <a:gd name="T21" fmla="*/ 911 h 1234"/>
                <a:gd name="T22" fmla="*/ 1096 w 1238"/>
                <a:gd name="T23" fmla="*/ 1010 h 1234"/>
                <a:gd name="T24" fmla="*/ 1013 w 1238"/>
                <a:gd name="T25" fmla="*/ 1093 h 1234"/>
                <a:gd name="T26" fmla="*/ 914 w 1238"/>
                <a:gd name="T27" fmla="*/ 1160 h 1234"/>
                <a:gd name="T28" fmla="*/ 803 w 1238"/>
                <a:gd name="T29" fmla="*/ 1207 h 1234"/>
                <a:gd name="T30" fmla="*/ 682 w 1238"/>
                <a:gd name="T31" fmla="*/ 1231 h 1234"/>
                <a:gd name="T32" fmla="*/ 556 w 1238"/>
                <a:gd name="T33" fmla="*/ 1231 h 1234"/>
                <a:gd name="T34" fmla="*/ 435 w 1238"/>
                <a:gd name="T35" fmla="*/ 1207 h 1234"/>
                <a:gd name="T36" fmla="*/ 324 w 1238"/>
                <a:gd name="T37" fmla="*/ 1160 h 1234"/>
                <a:gd name="T38" fmla="*/ 226 w 1238"/>
                <a:gd name="T39" fmla="*/ 1093 h 1234"/>
                <a:gd name="T40" fmla="*/ 142 w 1238"/>
                <a:gd name="T41" fmla="*/ 1010 h 1234"/>
                <a:gd name="T42" fmla="*/ 75 w 1238"/>
                <a:gd name="T43" fmla="*/ 911 h 1234"/>
                <a:gd name="T44" fmla="*/ 28 w 1238"/>
                <a:gd name="T45" fmla="*/ 801 h 1234"/>
                <a:gd name="T46" fmla="*/ 3 w 1238"/>
                <a:gd name="T47" fmla="*/ 680 h 1234"/>
                <a:gd name="T48" fmla="*/ 3 w 1238"/>
                <a:gd name="T49" fmla="*/ 593 h 1234"/>
                <a:gd name="T50" fmla="*/ 24 w 1238"/>
                <a:gd name="T51" fmla="*/ 552 h 1234"/>
                <a:gd name="T52" fmla="*/ 58 w 1238"/>
                <a:gd name="T53" fmla="*/ 524 h 1234"/>
                <a:gd name="T54" fmla="*/ 105 w 1238"/>
                <a:gd name="T55" fmla="*/ 513 h 1234"/>
                <a:gd name="T56" fmla="*/ 151 w 1238"/>
                <a:gd name="T57" fmla="*/ 524 h 1234"/>
                <a:gd name="T58" fmla="*/ 187 w 1238"/>
                <a:gd name="T59" fmla="*/ 552 h 1234"/>
                <a:gd name="T60" fmla="*/ 208 w 1238"/>
                <a:gd name="T61" fmla="*/ 593 h 1234"/>
                <a:gd name="T62" fmla="*/ 213 w 1238"/>
                <a:gd name="T63" fmla="*/ 668 h 1234"/>
                <a:gd name="T64" fmla="*/ 237 w 1238"/>
                <a:gd name="T65" fmla="*/ 765 h 1234"/>
                <a:gd name="T66" fmla="*/ 284 w 1238"/>
                <a:gd name="T67" fmla="*/ 850 h 1234"/>
                <a:gd name="T68" fmla="*/ 348 w 1238"/>
                <a:gd name="T69" fmla="*/ 923 h 1234"/>
                <a:gd name="T70" fmla="*/ 427 w 1238"/>
                <a:gd name="T71" fmla="*/ 977 h 1234"/>
                <a:gd name="T72" fmla="*/ 519 w 1238"/>
                <a:gd name="T73" fmla="*/ 1013 h 1234"/>
                <a:gd name="T74" fmla="*/ 619 w 1238"/>
                <a:gd name="T75" fmla="*/ 1026 h 1234"/>
                <a:gd name="T76" fmla="*/ 720 w 1238"/>
                <a:gd name="T77" fmla="*/ 1013 h 1234"/>
                <a:gd name="T78" fmla="*/ 811 w 1238"/>
                <a:gd name="T79" fmla="*/ 977 h 1234"/>
                <a:gd name="T80" fmla="*/ 891 w 1238"/>
                <a:gd name="T81" fmla="*/ 923 h 1234"/>
                <a:gd name="T82" fmla="*/ 955 w 1238"/>
                <a:gd name="T83" fmla="*/ 850 h 1234"/>
                <a:gd name="T84" fmla="*/ 1001 w 1238"/>
                <a:gd name="T85" fmla="*/ 765 h 1234"/>
                <a:gd name="T86" fmla="*/ 1026 w 1238"/>
                <a:gd name="T87" fmla="*/ 668 h 1234"/>
                <a:gd name="T88" fmla="*/ 1026 w 1238"/>
                <a:gd name="T89" fmla="*/ 566 h 1234"/>
                <a:gd name="T90" fmla="*/ 1001 w 1238"/>
                <a:gd name="T91" fmla="*/ 470 h 1234"/>
                <a:gd name="T92" fmla="*/ 955 w 1238"/>
                <a:gd name="T93" fmla="*/ 385 h 1234"/>
                <a:gd name="T94" fmla="*/ 891 w 1238"/>
                <a:gd name="T95" fmla="*/ 312 h 1234"/>
                <a:gd name="T96" fmla="*/ 811 w 1238"/>
                <a:gd name="T97" fmla="*/ 257 h 1234"/>
                <a:gd name="T98" fmla="*/ 720 w 1238"/>
                <a:gd name="T99" fmla="*/ 222 h 1234"/>
                <a:gd name="T100" fmla="*/ 619 w 1238"/>
                <a:gd name="T101" fmla="*/ 209 h 1234"/>
                <a:gd name="T102" fmla="*/ 573 w 1238"/>
                <a:gd name="T103" fmla="*/ 198 h 1234"/>
                <a:gd name="T104" fmla="*/ 537 w 1238"/>
                <a:gd name="T105" fmla="*/ 170 h 1234"/>
                <a:gd name="T106" fmla="*/ 518 w 1238"/>
                <a:gd name="T107" fmla="*/ 129 h 1234"/>
                <a:gd name="T108" fmla="*/ 518 w 1238"/>
                <a:gd name="T109" fmla="*/ 81 h 1234"/>
                <a:gd name="T110" fmla="*/ 537 w 1238"/>
                <a:gd name="T111" fmla="*/ 40 h 1234"/>
                <a:gd name="T112" fmla="*/ 573 w 1238"/>
                <a:gd name="T113" fmla="*/ 11 h 1234"/>
                <a:gd name="T114" fmla="*/ 619 w 1238"/>
                <a:gd name="T115" fmla="*/ 0 h 1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38" h="1234">
                  <a:moveTo>
                    <a:pt x="619" y="0"/>
                  </a:moveTo>
                  <a:lnTo>
                    <a:pt x="682" y="3"/>
                  </a:lnTo>
                  <a:lnTo>
                    <a:pt x="744" y="13"/>
                  </a:lnTo>
                  <a:lnTo>
                    <a:pt x="803" y="28"/>
                  </a:lnTo>
                  <a:lnTo>
                    <a:pt x="860" y="49"/>
                  </a:lnTo>
                  <a:lnTo>
                    <a:pt x="914" y="75"/>
                  </a:lnTo>
                  <a:lnTo>
                    <a:pt x="965" y="106"/>
                  </a:lnTo>
                  <a:lnTo>
                    <a:pt x="1013" y="142"/>
                  </a:lnTo>
                  <a:lnTo>
                    <a:pt x="1056" y="181"/>
                  </a:lnTo>
                  <a:lnTo>
                    <a:pt x="1096" y="226"/>
                  </a:lnTo>
                  <a:lnTo>
                    <a:pt x="1132" y="273"/>
                  </a:lnTo>
                  <a:lnTo>
                    <a:pt x="1163" y="323"/>
                  </a:lnTo>
                  <a:lnTo>
                    <a:pt x="1189" y="377"/>
                  </a:lnTo>
                  <a:lnTo>
                    <a:pt x="1211" y="434"/>
                  </a:lnTo>
                  <a:lnTo>
                    <a:pt x="1226" y="494"/>
                  </a:lnTo>
                  <a:lnTo>
                    <a:pt x="1234" y="554"/>
                  </a:lnTo>
                  <a:lnTo>
                    <a:pt x="1238" y="617"/>
                  </a:lnTo>
                  <a:lnTo>
                    <a:pt x="1234" y="680"/>
                  </a:lnTo>
                  <a:lnTo>
                    <a:pt x="1226" y="742"/>
                  </a:lnTo>
                  <a:lnTo>
                    <a:pt x="1211" y="801"/>
                  </a:lnTo>
                  <a:lnTo>
                    <a:pt x="1189" y="858"/>
                  </a:lnTo>
                  <a:lnTo>
                    <a:pt x="1163" y="911"/>
                  </a:lnTo>
                  <a:lnTo>
                    <a:pt x="1132" y="962"/>
                  </a:lnTo>
                  <a:lnTo>
                    <a:pt x="1096" y="1010"/>
                  </a:lnTo>
                  <a:lnTo>
                    <a:pt x="1056" y="1053"/>
                  </a:lnTo>
                  <a:lnTo>
                    <a:pt x="1013" y="1093"/>
                  </a:lnTo>
                  <a:lnTo>
                    <a:pt x="965" y="1129"/>
                  </a:lnTo>
                  <a:lnTo>
                    <a:pt x="914" y="1160"/>
                  </a:lnTo>
                  <a:lnTo>
                    <a:pt x="860" y="1186"/>
                  </a:lnTo>
                  <a:lnTo>
                    <a:pt x="803" y="1207"/>
                  </a:lnTo>
                  <a:lnTo>
                    <a:pt x="744" y="1223"/>
                  </a:lnTo>
                  <a:lnTo>
                    <a:pt x="682" y="1231"/>
                  </a:lnTo>
                  <a:lnTo>
                    <a:pt x="619" y="1234"/>
                  </a:lnTo>
                  <a:lnTo>
                    <a:pt x="556" y="1231"/>
                  </a:lnTo>
                  <a:lnTo>
                    <a:pt x="495" y="1223"/>
                  </a:lnTo>
                  <a:lnTo>
                    <a:pt x="435" y="1207"/>
                  </a:lnTo>
                  <a:lnTo>
                    <a:pt x="378" y="1186"/>
                  </a:lnTo>
                  <a:lnTo>
                    <a:pt x="324" y="1160"/>
                  </a:lnTo>
                  <a:lnTo>
                    <a:pt x="274" y="1129"/>
                  </a:lnTo>
                  <a:lnTo>
                    <a:pt x="226" y="1093"/>
                  </a:lnTo>
                  <a:lnTo>
                    <a:pt x="181" y="1053"/>
                  </a:lnTo>
                  <a:lnTo>
                    <a:pt x="142" y="1010"/>
                  </a:lnTo>
                  <a:lnTo>
                    <a:pt x="106" y="962"/>
                  </a:lnTo>
                  <a:lnTo>
                    <a:pt x="75" y="911"/>
                  </a:lnTo>
                  <a:lnTo>
                    <a:pt x="49" y="858"/>
                  </a:lnTo>
                  <a:lnTo>
                    <a:pt x="28" y="801"/>
                  </a:lnTo>
                  <a:lnTo>
                    <a:pt x="13" y="742"/>
                  </a:lnTo>
                  <a:lnTo>
                    <a:pt x="3" y="680"/>
                  </a:lnTo>
                  <a:lnTo>
                    <a:pt x="0" y="617"/>
                  </a:lnTo>
                  <a:lnTo>
                    <a:pt x="3" y="593"/>
                  </a:lnTo>
                  <a:lnTo>
                    <a:pt x="11" y="572"/>
                  </a:lnTo>
                  <a:lnTo>
                    <a:pt x="24" y="552"/>
                  </a:lnTo>
                  <a:lnTo>
                    <a:pt x="40" y="536"/>
                  </a:lnTo>
                  <a:lnTo>
                    <a:pt x="58" y="524"/>
                  </a:lnTo>
                  <a:lnTo>
                    <a:pt x="81" y="516"/>
                  </a:lnTo>
                  <a:lnTo>
                    <a:pt x="105" y="513"/>
                  </a:lnTo>
                  <a:lnTo>
                    <a:pt x="129" y="516"/>
                  </a:lnTo>
                  <a:lnTo>
                    <a:pt x="151" y="524"/>
                  </a:lnTo>
                  <a:lnTo>
                    <a:pt x="171" y="536"/>
                  </a:lnTo>
                  <a:lnTo>
                    <a:pt x="187" y="552"/>
                  </a:lnTo>
                  <a:lnTo>
                    <a:pt x="199" y="572"/>
                  </a:lnTo>
                  <a:lnTo>
                    <a:pt x="208" y="593"/>
                  </a:lnTo>
                  <a:lnTo>
                    <a:pt x="210" y="617"/>
                  </a:lnTo>
                  <a:lnTo>
                    <a:pt x="213" y="668"/>
                  </a:lnTo>
                  <a:lnTo>
                    <a:pt x="223" y="718"/>
                  </a:lnTo>
                  <a:lnTo>
                    <a:pt x="237" y="765"/>
                  </a:lnTo>
                  <a:lnTo>
                    <a:pt x="258" y="809"/>
                  </a:lnTo>
                  <a:lnTo>
                    <a:pt x="284" y="850"/>
                  </a:lnTo>
                  <a:lnTo>
                    <a:pt x="313" y="888"/>
                  </a:lnTo>
                  <a:lnTo>
                    <a:pt x="348" y="923"/>
                  </a:lnTo>
                  <a:lnTo>
                    <a:pt x="386" y="952"/>
                  </a:lnTo>
                  <a:lnTo>
                    <a:pt x="427" y="977"/>
                  </a:lnTo>
                  <a:lnTo>
                    <a:pt x="471" y="998"/>
                  </a:lnTo>
                  <a:lnTo>
                    <a:pt x="519" y="1013"/>
                  </a:lnTo>
                  <a:lnTo>
                    <a:pt x="568" y="1023"/>
                  </a:lnTo>
                  <a:lnTo>
                    <a:pt x="619" y="1026"/>
                  </a:lnTo>
                  <a:lnTo>
                    <a:pt x="670" y="1023"/>
                  </a:lnTo>
                  <a:lnTo>
                    <a:pt x="720" y="1013"/>
                  </a:lnTo>
                  <a:lnTo>
                    <a:pt x="767" y="998"/>
                  </a:lnTo>
                  <a:lnTo>
                    <a:pt x="811" y="977"/>
                  </a:lnTo>
                  <a:lnTo>
                    <a:pt x="853" y="952"/>
                  </a:lnTo>
                  <a:lnTo>
                    <a:pt x="891" y="923"/>
                  </a:lnTo>
                  <a:lnTo>
                    <a:pt x="926" y="888"/>
                  </a:lnTo>
                  <a:lnTo>
                    <a:pt x="955" y="850"/>
                  </a:lnTo>
                  <a:lnTo>
                    <a:pt x="980" y="809"/>
                  </a:lnTo>
                  <a:lnTo>
                    <a:pt x="1001" y="765"/>
                  </a:lnTo>
                  <a:lnTo>
                    <a:pt x="1016" y="718"/>
                  </a:lnTo>
                  <a:lnTo>
                    <a:pt x="1026" y="668"/>
                  </a:lnTo>
                  <a:lnTo>
                    <a:pt x="1029" y="617"/>
                  </a:lnTo>
                  <a:lnTo>
                    <a:pt x="1026" y="566"/>
                  </a:lnTo>
                  <a:lnTo>
                    <a:pt x="1016" y="517"/>
                  </a:lnTo>
                  <a:lnTo>
                    <a:pt x="1001" y="470"/>
                  </a:lnTo>
                  <a:lnTo>
                    <a:pt x="980" y="426"/>
                  </a:lnTo>
                  <a:lnTo>
                    <a:pt x="955" y="385"/>
                  </a:lnTo>
                  <a:lnTo>
                    <a:pt x="926" y="347"/>
                  </a:lnTo>
                  <a:lnTo>
                    <a:pt x="891" y="312"/>
                  </a:lnTo>
                  <a:lnTo>
                    <a:pt x="853" y="283"/>
                  </a:lnTo>
                  <a:lnTo>
                    <a:pt x="811" y="257"/>
                  </a:lnTo>
                  <a:lnTo>
                    <a:pt x="767" y="236"/>
                  </a:lnTo>
                  <a:lnTo>
                    <a:pt x="720" y="222"/>
                  </a:lnTo>
                  <a:lnTo>
                    <a:pt x="670" y="213"/>
                  </a:lnTo>
                  <a:lnTo>
                    <a:pt x="619" y="209"/>
                  </a:lnTo>
                  <a:lnTo>
                    <a:pt x="595" y="207"/>
                  </a:lnTo>
                  <a:lnTo>
                    <a:pt x="573" y="198"/>
                  </a:lnTo>
                  <a:lnTo>
                    <a:pt x="553" y="187"/>
                  </a:lnTo>
                  <a:lnTo>
                    <a:pt x="537" y="170"/>
                  </a:lnTo>
                  <a:lnTo>
                    <a:pt x="525" y="151"/>
                  </a:lnTo>
                  <a:lnTo>
                    <a:pt x="518" y="129"/>
                  </a:lnTo>
                  <a:lnTo>
                    <a:pt x="514" y="105"/>
                  </a:lnTo>
                  <a:lnTo>
                    <a:pt x="518" y="81"/>
                  </a:lnTo>
                  <a:lnTo>
                    <a:pt x="525" y="58"/>
                  </a:lnTo>
                  <a:lnTo>
                    <a:pt x="537" y="40"/>
                  </a:lnTo>
                  <a:lnTo>
                    <a:pt x="553" y="24"/>
                  </a:lnTo>
                  <a:lnTo>
                    <a:pt x="573" y="11"/>
                  </a:lnTo>
                  <a:lnTo>
                    <a:pt x="595" y="3"/>
                  </a:lnTo>
                  <a:lnTo>
                    <a:pt x="619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61">
              <a:extLst>
                <a:ext uri="{FF2B5EF4-FFF2-40B4-BE49-F238E27FC236}">
                  <a16:creationId xmlns:a16="http://schemas.microsoft.com/office/drawing/2014/main" id="{2B4E8971-C679-47C3-B425-95771969EC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40700" y="1909763"/>
              <a:ext cx="569913" cy="568325"/>
            </a:xfrm>
            <a:custGeom>
              <a:avLst/>
              <a:gdLst>
                <a:gd name="T0" fmla="*/ 623 w 3589"/>
                <a:gd name="T1" fmla="*/ 622 h 3579"/>
                <a:gd name="T2" fmla="*/ 485 w 3589"/>
                <a:gd name="T3" fmla="*/ 0 h 3579"/>
                <a:gd name="T4" fmla="*/ 829 w 3589"/>
                <a:gd name="T5" fmla="*/ 310 h 3579"/>
                <a:gd name="T6" fmla="*/ 860 w 3589"/>
                <a:gd name="T7" fmla="*/ 396 h 3579"/>
                <a:gd name="T8" fmla="*/ 1083 w 3589"/>
                <a:gd name="T9" fmla="*/ 669 h 3579"/>
                <a:gd name="T10" fmla="*/ 1417 w 3589"/>
                <a:gd name="T11" fmla="*/ 494 h 3579"/>
                <a:gd name="T12" fmla="*/ 1791 w 3589"/>
                <a:gd name="T13" fmla="*/ 400 h 3579"/>
                <a:gd name="T14" fmla="*/ 2198 w 3589"/>
                <a:gd name="T15" fmla="*/ 401 h 3579"/>
                <a:gd name="T16" fmla="*/ 2588 w 3589"/>
                <a:gd name="T17" fmla="*/ 505 h 3579"/>
                <a:gd name="T18" fmla="*/ 2933 w 3589"/>
                <a:gd name="T19" fmla="*/ 697 h 3579"/>
                <a:gd name="T20" fmla="*/ 3219 w 3589"/>
                <a:gd name="T21" fmla="*/ 965 h 3579"/>
                <a:gd name="T22" fmla="*/ 3432 w 3589"/>
                <a:gd name="T23" fmla="*/ 1295 h 3579"/>
                <a:gd name="T24" fmla="*/ 3559 w 3589"/>
                <a:gd name="T25" fmla="*/ 1675 h 3579"/>
                <a:gd name="T26" fmla="*/ 3586 w 3589"/>
                <a:gd name="T27" fmla="*/ 2007 h 3579"/>
                <a:gd name="T28" fmla="*/ 3530 w 3589"/>
                <a:gd name="T29" fmla="*/ 2078 h 3579"/>
                <a:gd name="T30" fmla="*/ 3438 w 3589"/>
                <a:gd name="T31" fmla="*/ 2078 h 3579"/>
                <a:gd name="T32" fmla="*/ 3382 w 3589"/>
                <a:gd name="T33" fmla="*/ 2007 h 3579"/>
                <a:gd name="T34" fmla="*/ 3349 w 3589"/>
                <a:gd name="T35" fmla="*/ 1692 h 3579"/>
                <a:gd name="T36" fmla="*/ 3220 w 3589"/>
                <a:gd name="T37" fmla="*/ 1339 h 3579"/>
                <a:gd name="T38" fmla="*/ 3004 w 3589"/>
                <a:gd name="T39" fmla="*/ 1037 h 3579"/>
                <a:gd name="T40" fmla="*/ 2717 w 3589"/>
                <a:gd name="T41" fmla="*/ 803 h 3579"/>
                <a:gd name="T42" fmla="*/ 2374 w 3589"/>
                <a:gd name="T43" fmla="*/ 651 h 3579"/>
                <a:gd name="T44" fmla="*/ 1989 w 3589"/>
                <a:gd name="T45" fmla="*/ 597 h 3579"/>
                <a:gd name="T46" fmla="*/ 1625 w 3589"/>
                <a:gd name="T47" fmla="*/ 646 h 3579"/>
                <a:gd name="T48" fmla="*/ 1298 w 3589"/>
                <a:gd name="T49" fmla="*/ 781 h 3579"/>
                <a:gd name="T50" fmla="*/ 2066 w 3589"/>
                <a:gd name="T51" fmla="*/ 1913 h 3579"/>
                <a:gd name="T52" fmla="*/ 2096 w 3589"/>
                <a:gd name="T53" fmla="*/ 1998 h 3579"/>
                <a:gd name="T54" fmla="*/ 2050 w 3589"/>
                <a:gd name="T55" fmla="*/ 2074 h 3579"/>
                <a:gd name="T56" fmla="*/ 1972 w 3589"/>
                <a:gd name="T57" fmla="*/ 2090 h 3579"/>
                <a:gd name="T58" fmla="*/ 935 w 3589"/>
                <a:gd name="T59" fmla="*/ 1081 h 3579"/>
                <a:gd name="T60" fmla="*/ 741 w 3589"/>
                <a:gd name="T61" fmla="*/ 1372 h 3579"/>
                <a:gd name="T62" fmla="*/ 626 w 3589"/>
                <a:gd name="T63" fmla="*/ 1709 h 3579"/>
                <a:gd name="T64" fmla="*/ 602 w 3589"/>
                <a:gd name="T65" fmla="*/ 2082 h 3579"/>
                <a:gd name="T66" fmla="*/ 682 w 3589"/>
                <a:gd name="T67" fmla="*/ 2457 h 3579"/>
                <a:gd name="T68" fmla="*/ 856 w 3589"/>
                <a:gd name="T69" fmla="*/ 2787 h 3579"/>
                <a:gd name="T70" fmla="*/ 1110 w 3589"/>
                <a:gd name="T71" fmla="*/ 3057 h 3579"/>
                <a:gd name="T72" fmla="*/ 1426 w 3589"/>
                <a:gd name="T73" fmla="*/ 3251 h 3579"/>
                <a:gd name="T74" fmla="*/ 1793 w 3589"/>
                <a:gd name="T75" fmla="*/ 3357 h 3579"/>
                <a:gd name="T76" fmla="*/ 2161 w 3589"/>
                <a:gd name="T77" fmla="*/ 3360 h 3579"/>
                <a:gd name="T78" fmla="*/ 2488 w 3589"/>
                <a:gd name="T79" fmla="*/ 3277 h 3579"/>
                <a:gd name="T80" fmla="*/ 2786 w 3589"/>
                <a:gd name="T81" fmla="*/ 3119 h 3579"/>
                <a:gd name="T82" fmla="*/ 3040 w 3589"/>
                <a:gd name="T83" fmla="*/ 2892 h 3579"/>
                <a:gd name="T84" fmla="*/ 3123 w 3589"/>
                <a:gd name="T85" fmla="*/ 2855 h 3579"/>
                <a:gd name="T86" fmla="*/ 3204 w 3589"/>
                <a:gd name="T87" fmla="*/ 2899 h 3579"/>
                <a:gd name="T88" fmla="*/ 3220 w 3589"/>
                <a:gd name="T89" fmla="*/ 2987 h 3579"/>
                <a:gd name="T90" fmla="*/ 3069 w 3589"/>
                <a:gd name="T91" fmla="*/ 3160 h 3579"/>
                <a:gd name="T92" fmla="*/ 2774 w 3589"/>
                <a:gd name="T93" fmla="*/ 3374 h 3579"/>
                <a:gd name="T94" fmla="*/ 2441 w 3589"/>
                <a:gd name="T95" fmla="*/ 3514 h 3579"/>
                <a:gd name="T96" fmla="*/ 2081 w 3589"/>
                <a:gd name="T97" fmla="*/ 3577 h 3579"/>
                <a:gd name="T98" fmla="*/ 1680 w 3589"/>
                <a:gd name="T99" fmla="*/ 3549 h 3579"/>
                <a:gd name="T100" fmla="*/ 1299 w 3589"/>
                <a:gd name="T101" fmla="*/ 3423 h 3579"/>
                <a:gd name="T102" fmla="*/ 967 w 3589"/>
                <a:gd name="T103" fmla="*/ 3210 h 3579"/>
                <a:gd name="T104" fmla="*/ 699 w 3589"/>
                <a:gd name="T105" fmla="*/ 2925 h 3579"/>
                <a:gd name="T106" fmla="*/ 506 w 3589"/>
                <a:gd name="T107" fmla="*/ 2581 h 3579"/>
                <a:gd name="T108" fmla="*/ 403 w 3589"/>
                <a:gd name="T109" fmla="*/ 2191 h 3579"/>
                <a:gd name="T110" fmla="*/ 402 w 3589"/>
                <a:gd name="T111" fmla="*/ 1786 h 3579"/>
                <a:gd name="T112" fmla="*/ 495 w 3589"/>
                <a:gd name="T113" fmla="*/ 1413 h 3579"/>
                <a:gd name="T114" fmla="*/ 671 w 3589"/>
                <a:gd name="T115" fmla="*/ 1080 h 3579"/>
                <a:gd name="T116" fmla="*/ 397 w 3589"/>
                <a:gd name="T117" fmla="*/ 857 h 3579"/>
                <a:gd name="T118" fmla="*/ 328 w 3589"/>
                <a:gd name="T119" fmla="*/ 840 h 3579"/>
                <a:gd name="T120" fmla="*/ 4 w 3589"/>
                <a:gd name="T121" fmla="*/ 507 h 3579"/>
                <a:gd name="T122" fmla="*/ 14 w 3589"/>
                <a:gd name="T123" fmla="*/ 418 h 3579"/>
                <a:gd name="T124" fmla="*/ 440 w 3589"/>
                <a:gd name="T125" fmla="*/ 4 h 3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589" h="3579">
                  <a:moveTo>
                    <a:pt x="474" y="251"/>
                  </a:moveTo>
                  <a:lnTo>
                    <a:pt x="251" y="473"/>
                  </a:lnTo>
                  <a:lnTo>
                    <a:pt x="423" y="644"/>
                  </a:lnTo>
                  <a:lnTo>
                    <a:pt x="623" y="622"/>
                  </a:lnTo>
                  <a:lnTo>
                    <a:pt x="646" y="422"/>
                  </a:lnTo>
                  <a:lnTo>
                    <a:pt x="474" y="251"/>
                  </a:lnTo>
                  <a:close/>
                  <a:moveTo>
                    <a:pt x="462" y="0"/>
                  </a:moveTo>
                  <a:lnTo>
                    <a:pt x="485" y="0"/>
                  </a:lnTo>
                  <a:lnTo>
                    <a:pt x="508" y="4"/>
                  </a:lnTo>
                  <a:lnTo>
                    <a:pt x="529" y="14"/>
                  </a:lnTo>
                  <a:lnTo>
                    <a:pt x="548" y="29"/>
                  </a:lnTo>
                  <a:lnTo>
                    <a:pt x="829" y="310"/>
                  </a:lnTo>
                  <a:lnTo>
                    <a:pt x="844" y="329"/>
                  </a:lnTo>
                  <a:lnTo>
                    <a:pt x="854" y="349"/>
                  </a:lnTo>
                  <a:lnTo>
                    <a:pt x="860" y="372"/>
                  </a:lnTo>
                  <a:lnTo>
                    <a:pt x="860" y="396"/>
                  </a:lnTo>
                  <a:lnTo>
                    <a:pt x="828" y="678"/>
                  </a:lnTo>
                  <a:lnTo>
                    <a:pt x="935" y="784"/>
                  </a:lnTo>
                  <a:lnTo>
                    <a:pt x="1007" y="725"/>
                  </a:lnTo>
                  <a:lnTo>
                    <a:pt x="1083" y="669"/>
                  </a:lnTo>
                  <a:lnTo>
                    <a:pt x="1162" y="618"/>
                  </a:lnTo>
                  <a:lnTo>
                    <a:pt x="1244" y="572"/>
                  </a:lnTo>
                  <a:lnTo>
                    <a:pt x="1328" y="531"/>
                  </a:lnTo>
                  <a:lnTo>
                    <a:pt x="1417" y="494"/>
                  </a:lnTo>
                  <a:lnTo>
                    <a:pt x="1507" y="462"/>
                  </a:lnTo>
                  <a:lnTo>
                    <a:pt x="1599" y="436"/>
                  </a:lnTo>
                  <a:lnTo>
                    <a:pt x="1694" y="416"/>
                  </a:lnTo>
                  <a:lnTo>
                    <a:pt x="1791" y="400"/>
                  </a:lnTo>
                  <a:lnTo>
                    <a:pt x="1889" y="392"/>
                  </a:lnTo>
                  <a:lnTo>
                    <a:pt x="1989" y="388"/>
                  </a:lnTo>
                  <a:lnTo>
                    <a:pt x="2094" y="392"/>
                  </a:lnTo>
                  <a:lnTo>
                    <a:pt x="2198" y="401"/>
                  </a:lnTo>
                  <a:lnTo>
                    <a:pt x="2299" y="418"/>
                  </a:lnTo>
                  <a:lnTo>
                    <a:pt x="2398" y="441"/>
                  </a:lnTo>
                  <a:lnTo>
                    <a:pt x="2495" y="470"/>
                  </a:lnTo>
                  <a:lnTo>
                    <a:pt x="2588" y="505"/>
                  </a:lnTo>
                  <a:lnTo>
                    <a:pt x="2680" y="545"/>
                  </a:lnTo>
                  <a:lnTo>
                    <a:pt x="2768" y="590"/>
                  </a:lnTo>
                  <a:lnTo>
                    <a:pt x="2853" y="640"/>
                  </a:lnTo>
                  <a:lnTo>
                    <a:pt x="2933" y="697"/>
                  </a:lnTo>
                  <a:lnTo>
                    <a:pt x="3011" y="757"/>
                  </a:lnTo>
                  <a:lnTo>
                    <a:pt x="3084" y="821"/>
                  </a:lnTo>
                  <a:lnTo>
                    <a:pt x="3154" y="891"/>
                  </a:lnTo>
                  <a:lnTo>
                    <a:pt x="3219" y="965"/>
                  </a:lnTo>
                  <a:lnTo>
                    <a:pt x="3280" y="1042"/>
                  </a:lnTo>
                  <a:lnTo>
                    <a:pt x="3336" y="1123"/>
                  </a:lnTo>
                  <a:lnTo>
                    <a:pt x="3387" y="1208"/>
                  </a:lnTo>
                  <a:lnTo>
                    <a:pt x="3432" y="1295"/>
                  </a:lnTo>
                  <a:lnTo>
                    <a:pt x="3473" y="1387"/>
                  </a:lnTo>
                  <a:lnTo>
                    <a:pt x="3507" y="1480"/>
                  </a:lnTo>
                  <a:lnTo>
                    <a:pt x="3536" y="1576"/>
                  </a:lnTo>
                  <a:lnTo>
                    <a:pt x="3559" y="1675"/>
                  </a:lnTo>
                  <a:lnTo>
                    <a:pt x="3576" y="1776"/>
                  </a:lnTo>
                  <a:lnTo>
                    <a:pt x="3586" y="1879"/>
                  </a:lnTo>
                  <a:lnTo>
                    <a:pt x="3589" y="1983"/>
                  </a:lnTo>
                  <a:lnTo>
                    <a:pt x="3586" y="2007"/>
                  </a:lnTo>
                  <a:lnTo>
                    <a:pt x="3578" y="2030"/>
                  </a:lnTo>
                  <a:lnTo>
                    <a:pt x="3566" y="2049"/>
                  </a:lnTo>
                  <a:lnTo>
                    <a:pt x="3550" y="2065"/>
                  </a:lnTo>
                  <a:lnTo>
                    <a:pt x="3530" y="2078"/>
                  </a:lnTo>
                  <a:lnTo>
                    <a:pt x="3508" y="2085"/>
                  </a:lnTo>
                  <a:lnTo>
                    <a:pt x="3485" y="2088"/>
                  </a:lnTo>
                  <a:lnTo>
                    <a:pt x="3461" y="2085"/>
                  </a:lnTo>
                  <a:lnTo>
                    <a:pt x="3438" y="2078"/>
                  </a:lnTo>
                  <a:lnTo>
                    <a:pt x="3418" y="2065"/>
                  </a:lnTo>
                  <a:lnTo>
                    <a:pt x="3403" y="2049"/>
                  </a:lnTo>
                  <a:lnTo>
                    <a:pt x="3390" y="2030"/>
                  </a:lnTo>
                  <a:lnTo>
                    <a:pt x="3382" y="2007"/>
                  </a:lnTo>
                  <a:lnTo>
                    <a:pt x="3379" y="1983"/>
                  </a:lnTo>
                  <a:lnTo>
                    <a:pt x="3376" y="1884"/>
                  </a:lnTo>
                  <a:lnTo>
                    <a:pt x="3366" y="1788"/>
                  </a:lnTo>
                  <a:lnTo>
                    <a:pt x="3349" y="1692"/>
                  </a:lnTo>
                  <a:lnTo>
                    <a:pt x="3326" y="1600"/>
                  </a:lnTo>
                  <a:lnTo>
                    <a:pt x="3296" y="1510"/>
                  </a:lnTo>
                  <a:lnTo>
                    <a:pt x="3260" y="1422"/>
                  </a:lnTo>
                  <a:lnTo>
                    <a:pt x="3220" y="1339"/>
                  </a:lnTo>
                  <a:lnTo>
                    <a:pt x="3173" y="1257"/>
                  </a:lnTo>
                  <a:lnTo>
                    <a:pt x="3122" y="1180"/>
                  </a:lnTo>
                  <a:lnTo>
                    <a:pt x="3066" y="1107"/>
                  </a:lnTo>
                  <a:lnTo>
                    <a:pt x="3004" y="1037"/>
                  </a:lnTo>
                  <a:lnTo>
                    <a:pt x="2938" y="971"/>
                  </a:lnTo>
                  <a:lnTo>
                    <a:pt x="2869" y="910"/>
                  </a:lnTo>
                  <a:lnTo>
                    <a:pt x="2795" y="854"/>
                  </a:lnTo>
                  <a:lnTo>
                    <a:pt x="2717" y="803"/>
                  </a:lnTo>
                  <a:lnTo>
                    <a:pt x="2636" y="756"/>
                  </a:lnTo>
                  <a:lnTo>
                    <a:pt x="2551" y="715"/>
                  </a:lnTo>
                  <a:lnTo>
                    <a:pt x="2464" y="680"/>
                  </a:lnTo>
                  <a:lnTo>
                    <a:pt x="2374" y="651"/>
                  </a:lnTo>
                  <a:lnTo>
                    <a:pt x="2280" y="628"/>
                  </a:lnTo>
                  <a:lnTo>
                    <a:pt x="2186" y="611"/>
                  </a:lnTo>
                  <a:lnTo>
                    <a:pt x="2088" y="600"/>
                  </a:lnTo>
                  <a:lnTo>
                    <a:pt x="1989" y="597"/>
                  </a:lnTo>
                  <a:lnTo>
                    <a:pt x="1895" y="600"/>
                  </a:lnTo>
                  <a:lnTo>
                    <a:pt x="1804" y="610"/>
                  </a:lnTo>
                  <a:lnTo>
                    <a:pt x="1713" y="624"/>
                  </a:lnTo>
                  <a:lnTo>
                    <a:pt x="1625" y="646"/>
                  </a:lnTo>
                  <a:lnTo>
                    <a:pt x="1539" y="672"/>
                  </a:lnTo>
                  <a:lnTo>
                    <a:pt x="1457" y="703"/>
                  </a:lnTo>
                  <a:lnTo>
                    <a:pt x="1376" y="739"/>
                  </a:lnTo>
                  <a:lnTo>
                    <a:pt x="1298" y="781"/>
                  </a:lnTo>
                  <a:lnTo>
                    <a:pt x="1223" y="827"/>
                  </a:lnTo>
                  <a:lnTo>
                    <a:pt x="1151" y="878"/>
                  </a:lnTo>
                  <a:lnTo>
                    <a:pt x="1084" y="932"/>
                  </a:lnTo>
                  <a:lnTo>
                    <a:pt x="2066" y="1913"/>
                  </a:lnTo>
                  <a:lnTo>
                    <a:pt x="2081" y="1932"/>
                  </a:lnTo>
                  <a:lnTo>
                    <a:pt x="2091" y="1953"/>
                  </a:lnTo>
                  <a:lnTo>
                    <a:pt x="2096" y="1976"/>
                  </a:lnTo>
                  <a:lnTo>
                    <a:pt x="2096" y="1998"/>
                  </a:lnTo>
                  <a:lnTo>
                    <a:pt x="2091" y="2021"/>
                  </a:lnTo>
                  <a:lnTo>
                    <a:pt x="2081" y="2042"/>
                  </a:lnTo>
                  <a:lnTo>
                    <a:pt x="2066" y="2060"/>
                  </a:lnTo>
                  <a:lnTo>
                    <a:pt x="2050" y="2074"/>
                  </a:lnTo>
                  <a:lnTo>
                    <a:pt x="2032" y="2084"/>
                  </a:lnTo>
                  <a:lnTo>
                    <a:pt x="2013" y="2090"/>
                  </a:lnTo>
                  <a:lnTo>
                    <a:pt x="1992" y="2092"/>
                  </a:lnTo>
                  <a:lnTo>
                    <a:pt x="1972" y="2090"/>
                  </a:lnTo>
                  <a:lnTo>
                    <a:pt x="1953" y="2084"/>
                  </a:lnTo>
                  <a:lnTo>
                    <a:pt x="1934" y="2074"/>
                  </a:lnTo>
                  <a:lnTo>
                    <a:pt x="1918" y="2060"/>
                  </a:lnTo>
                  <a:lnTo>
                    <a:pt x="935" y="1081"/>
                  </a:lnTo>
                  <a:lnTo>
                    <a:pt x="880" y="1148"/>
                  </a:lnTo>
                  <a:lnTo>
                    <a:pt x="829" y="1219"/>
                  </a:lnTo>
                  <a:lnTo>
                    <a:pt x="783" y="1294"/>
                  </a:lnTo>
                  <a:lnTo>
                    <a:pt x="741" y="1372"/>
                  </a:lnTo>
                  <a:lnTo>
                    <a:pt x="705" y="1453"/>
                  </a:lnTo>
                  <a:lnTo>
                    <a:pt x="673" y="1535"/>
                  </a:lnTo>
                  <a:lnTo>
                    <a:pt x="647" y="1621"/>
                  </a:lnTo>
                  <a:lnTo>
                    <a:pt x="626" y="1709"/>
                  </a:lnTo>
                  <a:lnTo>
                    <a:pt x="611" y="1799"/>
                  </a:lnTo>
                  <a:lnTo>
                    <a:pt x="602" y="1890"/>
                  </a:lnTo>
                  <a:lnTo>
                    <a:pt x="598" y="1983"/>
                  </a:lnTo>
                  <a:lnTo>
                    <a:pt x="602" y="2082"/>
                  </a:lnTo>
                  <a:lnTo>
                    <a:pt x="613" y="2180"/>
                  </a:lnTo>
                  <a:lnTo>
                    <a:pt x="630" y="2274"/>
                  </a:lnTo>
                  <a:lnTo>
                    <a:pt x="653" y="2367"/>
                  </a:lnTo>
                  <a:lnTo>
                    <a:pt x="682" y="2457"/>
                  </a:lnTo>
                  <a:lnTo>
                    <a:pt x="717" y="2544"/>
                  </a:lnTo>
                  <a:lnTo>
                    <a:pt x="758" y="2629"/>
                  </a:lnTo>
                  <a:lnTo>
                    <a:pt x="805" y="2709"/>
                  </a:lnTo>
                  <a:lnTo>
                    <a:pt x="856" y="2787"/>
                  </a:lnTo>
                  <a:lnTo>
                    <a:pt x="913" y="2861"/>
                  </a:lnTo>
                  <a:lnTo>
                    <a:pt x="974" y="2930"/>
                  </a:lnTo>
                  <a:lnTo>
                    <a:pt x="1040" y="2995"/>
                  </a:lnTo>
                  <a:lnTo>
                    <a:pt x="1110" y="3057"/>
                  </a:lnTo>
                  <a:lnTo>
                    <a:pt x="1184" y="3114"/>
                  </a:lnTo>
                  <a:lnTo>
                    <a:pt x="1261" y="3165"/>
                  </a:lnTo>
                  <a:lnTo>
                    <a:pt x="1343" y="3211"/>
                  </a:lnTo>
                  <a:lnTo>
                    <a:pt x="1426" y="3251"/>
                  </a:lnTo>
                  <a:lnTo>
                    <a:pt x="1514" y="3287"/>
                  </a:lnTo>
                  <a:lnTo>
                    <a:pt x="1605" y="3316"/>
                  </a:lnTo>
                  <a:lnTo>
                    <a:pt x="1697" y="3339"/>
                  </a:lnTo>
                  <a:lnTo>
                    <a:pt x="1793" y="3357"/>
                  </a:lnTo>
                  <a:lnTo>
                    <a:pt x="1890" y="3366"/>
                  </a:lnTo>
                  <a:lnTo>
                    <a:pt x="1989" y="3370"/>
                  </a:lnTo>
                  <a:lnTo>
                    <a:pt x="2075" y="3367"/>
                  </a:lnTo>
                  <a:lnTo>
                    <a:pt x="2161" y="3360"/>
                  </a:lnTo>
                  <a:lnTo>
                    <a:pt x="2244" y="3347"/>
                  </a:lnTo>
                  <a:lnTo>
                    <a:pt x="2327" y="3328"/>
                  </a:lnTo>
                  <a:lnTo>
                    <a:pt x="2409" y="3306"/>
                  </a:lnTo>
                  <a:lnTo>
                    <a:pt x="2488" y="3277"/>
                  </a:lnTo>
                  <a:lnTo>
                    <a:pt x="2566" y="3245"/>
                  </a:lnTo>
                  <a:lnTo>
                    <a:pt x="2643" y="3208"/>
                  </a:lnTo>
                  <a:lnTo>
                    <a:pt x="2715" y="3166"/>
                  </a:lnTo>
                  <a:lnTo>
                    <a:pt x="2786" y="3119"/>
                  </a:lnTo>
                  <a:lnTo>
                    <a:pt x="2855" y="3069"/>
                  </a:lnTo>
                  <a:lnTo>
                    <a:pt x="2919" y="3014"/>
                  </a:lnTo>
                  <a:lnTo>
                    <a:pt x="2981" y="2955"/>
                  </a:lnTo>
                  <a:lnTo>
                    <a:pt x="3040" y="2892"/>
                  </a:lnTo>
                  <a:lnTo>
                    <a:pt x="3057" y="2876"/>
                  </a:lnTo>
                  <a:lnTo>
                    <a:pt x="3078" y="2864"/>
                  </a:lnTo>
                  <a:lnTo>
                    <a:pt x="3099" y="2858"/>
                  </a:lnTo>
                  <a:lnTo>
                    <a:pt x="3123" y="2855"/>
                  </a:lnTo>
                  <a:lnTo>
                    <a:pt x="3145" y="2860"/>
                  </a:lnTo>
                  <a:lnTo>
                    <a:pt x="3168" y="2867"/>
                  </a:lnTo>
                  <a:lnTo>
                    <a:pt x="3188" y="2881"/>
                  </a:lnTo>
                  <a:lnTo>
                    <a:pt x="3204" y="2899"/>
                  </a:lnTo>
                  <a:lnTo>
                    <a:pt x="3215" y="2919"/>
                  </a:lnTo>
                  <a:lnTo>
                    <a:pt x="3222" y="2941"/>
                  </a:lnTo>
                  <a:lnTo>
                    <a:pt x="3223" y="2964"/>
                  </a:lnTo>
                  <a:lnTo>
                    <a:pt x="3220" y="2987"/>
                  </a:lnTo>
                  <a:lnTo>
                    <a:pt x="3212" y="3008"/>
                  </a:lnTo>
                  <a:lnTo>
                    <a:pt x="3198" y="3029"/>
                  </a:lnTo>
                  <a:lnTo>
                    <a:pt x="3135" y="3096"/>
                  </a:lnTo>
                  <a:lnTo>
                    <a:pt x="3069" y="3160"/>
                  </a:lnTo>
                  <a:lnTo>
                    <a:pt x="2999" y="3220"/>
                  </a:lnTo>
                  <a:lnTo>
                    <a:pt x="2928" y="3275"/>
                  </a:lnTo>
                  <a:lnTo>
                    <a:pt x="2853" y="3327"/>
                  </a:lnTo>
                  <a:lnTo>
                    <a:pt x="2774" y="3374"/>
                  </a:lnTo>
                  <a:lnTo>
                    <a:pt x="2695" y="3415"/>
                  </a:lnTo>
                  <a:lnTo>
                    <a:pt x="2612" y="3453"/>
                  </a:lnTo>
                  <a:lnTo>
                    <a:pt x="2527" y="3486"/>
                  </a:lnTo>
                  <a:lnTo>
                    <a:pt x="2441" y="3514"/>
                  </a:lnTo>
                  <a:lnTo>
                    <a:pt x="2353" y="3537"/>
                  </a:lnTo>
                  <a:lnTo>
                    <a:pt x="2264" y="3555"/>
                  </a:lnTo>
                  <a:lnTo>
                    <a:pt x="2174" y="3568"/>
                  </a:lnTo>
                  <a:lnTo>
                    <a:pt x="2081" y="3577"/>
                  </a:lnTo>
                  <a:lnTo>
                    <a:pt x="1989" y="3579"/>
                  </a:lnTo>
                  <a:lnTo>
                    <a:pt x="1884" y="3576"/>
                  </a:lnTo>
                  <a:lnTo>
                    <a:pt x="1781" y="3566"/>
                  </a:lnTo>
                  <a:lnTo>
                    <a:pt x="1680" y="3549"/>
                  </a:lnTo>
                  <a:lnTo>
                    <a:pt x="1581" y="3526"/>
                  </a:lnTo>
                  <a:lnTo>
                    <a:pt x="1484" y="3498"/>
                  </a:lnTo>
                  <a:lnTo>
                    <a:pt x="1390" y="3463"/>
                  </a:lnTo>
                  <a:lnTo>
                    <a:pt x="1299" y="3423"/>
                  </a:lnTo>
                  <a:lnTo>
                    <a:pt x="1211" y="3377"/>
                  </a:lnTo>
                  <a:lnTo>
                    <a:pt x="1126" y="3326"/>
                  </a:lnTo>
                  <a:lnTo>
                    <a:pt x="1044" y="3271"/>
                  </a:lnTo>
                  <a:lnTo>
                    <a:pt x="967" y="3210"/>
                  </a:lnTo>
                  <a:lnTo>
                    <a:pt x="893" y="3145"/>
                  </a:lnTo>
                  <a:lnTo>
                    <a:pt x="824" y="3076"/>
                  </a:lnTo>
                  <a:lnTo>
                    <a:pt x="759" y="3003"/>
                  </a:lnTo>
                  <a:lnTo>
                    <a:pt x="699" y="2925"/>
                  </a:lnTo>
                  <a:lnTo>
                    <a:pt x="642" y="2845"/>
                  </a:lnTo>
                  <a:lnTo>
                    <a:pt x="592" y="2760"/>
                  </a:lnTo>
                  <a:lnTo>
                    <a:pt x="546" y="2672"/>
                  </a:lnTo>
                  <a:lnTo>
                    <a:pt x="506" y="2581"/>
                  </a:lnTo>
                  <a:lnTo>
                    <a:pt x="471" y="2488"/>
                  </a:lnTo>
                  <a:lnTo>
                    <a:pt x="442" y="2391"/>
                  </a:lnTo>
                  <a:lnTo>
                    <a:pt x="419" y="2292"/>
                  </a:lnTo>
                  <a:lnTo>
                    <a:pt x="403" y="2191"/>
                  </a:lnTo>
                  <a:lnTo>
                    <a:pt x="393" y="2088"/>
                  </a:lnTo>
                  <a:lnTo>
                    <a:pt x="390" y="1983"/>
                  </a:lnTo>
                  <a:lnTo>
                    <a:pt x="393" y="1883"/>
                  </a:lnTo>
                  <a:lnTo>
                    <a:pt x="402" y="1786"/>
                  </a:lnTo>
                  <a:lnTo>
                    <a:pt x="417" y="1689"/>
                  </a:lnTo>
                  <a:lnTo>
                    <a:pt x="437" y="1595"/>
                  </a:lnTo>
                  <a:lnTo>
                    <a:pt x="464" y="1503"/>
                  </a:lnTo>
                  <a:lnTo>
                    <a:pt x="495" y="1413"/>
                  </a:lnTo>
                  <a:lnTo>
                    <a:pt x="532" y="1325"/>
                  </a:lnTo>
                  <a:lnTo>
                    <a:pt x="573" y="1240"/>
                  </a:lnTo>
                  <a:lnTo>
                    <a:pt x="620" y="1159"/>
                  </a:lnTo>
                  <a:lnTo>
                    <a:pt x="671" y="1080"/>
                  </a:lnTo>
                  <a:lnTo>
                    <a:pt x="727" y="1005"/>
                  </a:lnTo>
                  <a:lnTo>
                    <a:pt x="787" y="932"/>
                  </a:lnTo>
                  <a:lnTo>
                    <a:pt x="680" y="826"/>
                  </a:lnTo>
                  <a:lnTo>
                    <a:pt x="397" y="857"/>
                  </a:lnTo>
                  <a:lnTo>
                    <a:pt x="385" y="858"/>
                  </a:lnTo>
                  <a:lnTo>
                    <a:pt x="365" y="856"/>
                  </a:lnTo>
                  <a:lnTo>
                    <a:pt x="345" y="850"/>
                  </a:lnTo>
                  <a:lnTo>
                    <a:pt x="328" y="840"/>
                  </a:lnTo>
                  <a:lnTo>
                    <a:pt x="311" y="827"/>
                  </a:lnTo>
                  <a:lnTo>
                    <a:pt x="29" y="547"/>
                  </a:lnTo>
                  <a:lnTo>
                    <a:pt x="14" y="527"/>
                  </a:lnTo>
                  <a:lnTo>
                    <a:pt x="4" y="507"/>
                  </a:lnTo>
                  <a:lnTo>
                    <a:pt x="0" y="484"/>
                  </a:lnTo>
                  <a:lnTo>
                    <a:pt x="0" y="461"/>
                  </a:lnTo>
                  <a:lnTo>
                    <a:pt x="4" y="438"/>
                  </a:lnTo>
                  <a:lnTo>
                    <a:pt x="14" y="418"/>
                  </a:lnTo>
                  <a:lnTo>
                    <a:pt x="29" y="399"/>
                  </a:lnTo>
                  <a:lnTo>
                    <a:pt x="400" y="29"/>
                  </a:lnTo>
                  <a:lnTo>
                    <a:pt x="419" y="14"/>
                  </a:lnTo>
                  <a:lnTo>
                    <a:pt x="440" y="4"/>
                  </a:lnTo>
                  <a:lnTo>
                    <a:pt x="462" y="0"/>
                  </a:lnTo>
                  <a:close/>
                </a:path>
              </a:pathLst>
            </a:custGeom>
            <a:grpFill/>
            <a:ln w="3175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" name="Shape 67"/>
          <p:cNvSpPr/>
          <p:nvPr/>
        </p:nvSpPr>
        <p:spPr>
          <a:xfrm>
            <a:off x="1403648" y="144894"/>
            <a:ext cx="4608512" cy="538609"/>
          </a:xfrm>
          <a:prstGeom prst="rect">
            <a:avLst/>
          </a:prstGeom>
          <a:ln w="3175">
            <a:miter lim="4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algn="r">
              <a:defRPr sz="1800" cap="all" spc="360">
                <a:latin typeface="+mn-lt"/>
                <a:ea typeface="+mn-ea"/>
                <a:cs typeface="+mn-cs"/>
                <a:sym typeface="Montserrat-Regular"/>
              </a:defRPr>
            </a:lvl1pPr>
          </a:lstStyle>
          <a:p>
            <a:pPr algn="ctr"/>
            <a:r>
              <a:rPr lang="ru-RU" sz="1500" b="1" dirty="0" smtClean="0">
                <a:solidFill>
                  <a:srgbClr val="FFFFFF"/>
                </a:solidFill>
                <a:latin typeface="Montserrat-SemiBold"/>
              </a:rPr>
              <a:t>результаты </a:t>
            </a:r>
            <a:endParaRPr lang="ru-RU" sz="1500" b="1" dirty="0">
              <a:solidFill>
                <a:srgbClr val="FFFFFF"/>
              </a:solidFill>
              <a:latin typeface="Montserrat-SemiBold"/>
            </a:endParaRPr>
          </a:p>
          <a:p>
            <a:pPr algn="ctr"/>
            <a:r>
              <a:rPr lang="ru-RU" sz="1500" b="1" dirty="0" smtClean="0">
                <a:solidFill>
                  <a:srgbClr val="FFFFFF"/>
                </a:solidFill>
                <a:latin typeface="Montserrat-SemiBold"/>
              </a:rPr>
              <a:t>за 2020 и 2021 годы </a:t>
            </a:r>
            <a:endParaRPr lang="ru-RU" sz="1500" b="1" dirty="0">
              <a:solidFill>
                <a:srgbClr val="FFFFFF"/>
              </a:solidFill>
              <a:latin typeface="Montserrat-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0676195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667"/>
          <a:stretch/>
        </p:blipFill>
        <p:spPr>
          <a:xfrm>
            <a:off x="0" y="4869180"/>
            <a:ext cx="9144000" cy="274320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E89F0C03-D549-4008-AD26-1DAF3CCE09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295"/>
          <a:stretch/>
        </p:blipFill>
        <p:spPr>
          <a:xfrm flipH="1" flipV="1">
            <a:off x="0" y="0"/>
            <a:ext cx="9144000" cy="807813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D8D717D1-3D67-4C2C-B9A7-7F44DDB58F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5000" contrast="1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24" y="117216"/>
            <a:ext cx="521180" cy="648000"/>
          </a:xfrm>
          <a:prstGeom prst="rect">
            <a:avLst/>
          </a:prstGeom>
        </p:spPr>
      </p:pic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53EF4DC3-971E-48B5-BFD6-0C187507AAB7}"/>
              </a:ext>
            </a:extLst>
          </p:cNvPr>
          <p:cNvGrpSpPr/>
          <p:nvPr/>
        </p:nvGrpSpPr>
        <p:grpSpPr>
          <a:xfrm>
            <a:off x="8607279" y="432462"/>
            <a:ext cx="536721" cy="369332"/>
            <a:chOff x="9588993" y="-280661"/>
            <a:chExt cx="536721" cy="369332"/>
          </a:xfrm>
        </p:grpSpPr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A6E3FE59-F76C-4BF4-A990-B4F6208B5F55}"/>
                </a:ext>
              </a:extLst>
            </p:cNvPr>
            <p:cNvCxnSpPr/>
            <p:nvPr/>
          </p:nvCxnSpPr>
          <p:spPr>
            <a:xfrm>
              <a:off x="9588993" y="26014"/>
              <a:ext cx="504056" cy="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F2A3870-A708-4BE0-A374-3DBE77BC7D02}"/>
                </a:ext>
              </a:extLst>
            </p:cNvPr>
            <p:cNvSpPr txBox="1"/>
            <p:nvPr/>
          </p:nvSpPr>
          <p:spPr>
            <a:xfrm>
              <a:off x="9684568" y="-28066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800" dirty="0" smtClean="0">
                  <a:solidFill>
                    <a:srgbClr val="1C77B6"/>
                  </a:solidFill>
                  <a:latin typeface="Montserrat-Regular"/>
                </a:rPr>
                <a:t>10</a:t>
              </a:r>
              <a:endParaRPr lang="ru-RU" sz="1800" dirty="0">
                <a:solidFill>
                  <a:srgbClr val="1C77B6"/>
                </a:solidFill>
                <a:latin typeface="Montserrat-Regular"/>
              </a:endParaRPr>
            </a:p>
          </p:txBody>
        </p:sp>
      </p:grpSp>
      <p:sp>
        <p:nvSpPr>
          <p:cNvPr id="27" name="Shape 67">
            <a:extLst>
              <a:ext uri="{FF2B5EF4-FFF2-40B4-BE49-F238E27FC236}">
                <a16:creationId xmlns:a16="http://schemas.microsoft.com/office/drawing/2014/main" id="{DAA09147-2206-45BB-BE0F-E23A461CA84F}"/>
              </a:ext>
            </a:extLst>
          </p:cNvPr>
          <p:cNvSpPr/>
          <p:nvPr/>
        </p:nvSpPr>
        <p:spPr>
          <a:xfrm>
            <a:off x="1193313" y="264355"/>
            <a:ext cx="5328592" cy="307777"/>
          </a:xfrm>
          <a:prstGeom prst="rect">
            <a:avLst/>
          </a:prstGeom>
          <a:ln w="3175">
            <a:miter lim="4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8100" tIns="38100" rIns="38100" bIns="38100" anchor="ctr">
            <a:spAutoFit/>
          </a:bodyPr>
          <a:lstStyle>
            <a:lvl1pPr algn="r">
              <a:defRPr sz="1800" cap="all" spc="360">
                <a:latin typeface="+mn-lt"/>
                <a:ea typeface="+mn-ea"/>
                <a:cs typeface="+mn-cs"/>
                <a:sym typeface="Montserrat-Regular"/>
              </a:defRPr>
            </a:lvl1pPr>
          </a:lstStyle>
          <a:p>
            <a:pPr algn="ctr"/>
            <a:r>
              <a:rPr lang="ru-RU" sz="1500" b="1" dirty="0" smtClean="0">
                <a:solidFill>
                  <a:srgbClr val="FFFFFF"/>
                </a:solidFill>
                <a:latin typeface="Montserrat-SemiBold"/>
              </a:rPr>
              <a:t>Изменения с 01.01.2022 года</a:t>
            </a:r>
            <a:endParaRPr lang="ru-RU" sz="1500" b="1" dirty="0">
              <a:solidFill>
                <a:srgbClr val="FFFFFF"/>
              </a:solidFill>
              <a:latin typeface="Montserrat-SemiBold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7891" y="3643850"/>
            <a:ext cx="88209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194D8B"/>
                </a:solidFill>
                <a:latin typeface="Montserrat-SemiBold"/>
              </a:rPr>
              <a:t>Наиболее благоприятный сценарий </a:t>
            </a:r>
            <a:r>
              <a:rPr lang="ru-RU" b="1" dirty="0">
                <a:solidFill>
                  <a:srgbClr val="194D8B"/>
                </a:solidFill>
                <a:latin typeface="Montserrat-SemiBold"/>
              </a:rPr>
              <a:t>изменения целевых показателей в «дорожной карте» </a:t>
            </a:r>
            <a:r>
              <a:rPr lang="ru-RU" b="1" dirty="0" smtClean="0">
                <a:solidFill>
                  <a:srgbClr val="194D8B"/>
                </a:solidFill>
                <a:latin typeface="Montserrat-SemiBold"/>
              </a:rPr>
              <a:t>- рассмотрение </a:t>
            </a:r>
            <a:r>
              <a:rPr lang="ru-RU" b="1" dirty="0">
                <a:solidFill>
                  <a:srgbClr val="194D8B"/>
                </a:solidFill>
                <a:latin typeface="Montserrat-SemiBold"/>
              </a:rPr>
              <a:t>предложений по их увеличению с учетом анализа итогов 2021 </a:t>
            </a:r>
            <a:r>
              <a:rPr lang="ru-RU" b="1" dirty="0" smtClean="0">
                <a:solidFill>
                  <a:srgbClr val="194D8B"/>
                </a:solidFill>
                <a:latin typeface="Montserrat-SemiBold"/>
              </a:rPr>
              <a:t>года </a:t>
            </a:r>
            <a:endParaRPr lang="ru-RU" b="1" dirty="0">
              <a:solidFill>
                <a:srgbClr val="194D8B"/>
              </a:solidFill>
              <a:latin typeface="Montserrat-SemiBold"/>
            </a:endParaRPr>
          </a:p>
        </p:txBody>
      </p:sp>
      <p:graphicFrame>
        <p:nvGraphicFramePr>
          <p:cNvPr id="18" name="Таблица 6">
            <a:extLst>
              <a:ext uri="{FF2B5EF4-FFF2-40B4-BE49-F238E27FC236}">
                <a16:creationId xmlns:a16="http://schemas.microsoft.com/office/drawing/2014/main" id="{1310E71C-F12B-45EC-83B6-2F55B9E21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656133"/>
              </p:ext>
            </p:extLst>
          </p:nvPr>
        </p:nvGraphicFramePr>
        <p:xfrm>
          <a:off x="1331640" y="1419622"/>
          <a:ext cx="63000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000">
                  <a:extLst>
                    <a:ext uri="{9D8B030D-6E8A-4147-A177-3AD203B41FA5}">
                      <a16:colId xmlns:a16="http://schemas.microsoft.com/office/drawing/2014/main" val="1907951098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3337788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12848131"/>
                    </a:ext>
                  </a:extLst>
                </a:gridCol>
              </a:tblGrid>
              <a:tr h="53018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194D8B"/>
                          </a:solidFill>
                          <a:latin typeface="Montserrat-SemiBold"/>
                        </a:rPr>
                        <a:t>Целевое значение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2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194D8B"/>
                          </a:solidFill>
                          <a:latin typeface="Montserrat-SemiBold"/>
                        </a:rPr>
                        <a:t>Действующие нормы</a:t>
                      </a:r>
                      <a:endParaRPr lang="ru-RU" sz="18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2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194D8B"/>
                          </a:solidFill>
                          <a:latin typeface="Montserrat-SemiBold"/>
                        </a:rPr>
                        <a:t>Изменения</a:t>
                      </a:r>
                      <a:r>
                        <a:rPr lang="ru-RU" sz="1800" baseline="0" dirty="0" smtClean="0">
                          <a:solidFill>
                            <a:srgbClr val="194D8B"/>
                          </a:solidFill>
                          <a:latin typeface="Montserrat-SemiBold"/>
                        </a:rPr>
                        <a:t> с 01.01.2022</a:t>
                      </a:r>
                      <a:endParaRPr lang="ru-RU" sz="1800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2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8316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194D8B"/>
                          </a:solidFill>
                          <a:latin typeface="Montserrat-SemiBold"/>
                        </a:rPr>
                        <a:t>Доля закупок у СМП (44-ФЗ)</a:t>
                      </a:r>
                      <a:endParaRPr lang="ru-RU" sz="1800" b="1" dirty="0">
                        <a:solidFill>
                          <a:srgbClr val="194D8B"/>
                        </a:solidFill>
                        <a:latin typeface="Montserrat-SemiBold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4747"/>
                          </a:solidFill>
                          <a:latin typeface="Montserrat-SemiBold"/>
                        </a:rPr>
                        <a:t>15 %</a:t>
                      </a:r>
                      <a:endParaRPr lang="ru-RU" sz="2800" b="1" dirty="0">
                        <a:solidFill>
                          <a:srgbClr val="FF4747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9900"/>
                          </a:solidFill>
                          <a:latin typeface="Montserrat-SemiBold"/>
                        </a:rPr>
                        <a:t>25 %</a:t>
                      </a:r>
                      <a:endParaRPr lang="ru-RU" sz="2800" b="1" dirty="0">
                        <a:solidFill>
                          <a:srgbClr val="009900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8122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194D8B"/>
                          </a:solidFill>
                          <a:latin typeface="Montserrat-SemiBold"/>
                        </a:rPr>
                        <a:t>Доля закупок у СМСП (223-ФЗ)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4747"/>
                          </a:solidFill>
                          <a:latin typeface="Montserrat-SemiBold"/>
                        </a:rPr>
                        <a:t>18 %</a:t>
                      </a:r>
                      <a:endParaRPr lang="ru-RU" sz="2800" b="1" dirty="0">
                        <a:solidFill>
                          <a:srgbClr val="FF4747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009900"/>
                          </a:solidFill>
                          <a:latin typeface="Montserrat-SemiBold"/>
                        </a:rPr>
                        <a:t>20 %</a:t>
                      </a:r>
                      <a:endParaRPr lang="ru-RU" sz="2800" b="1" dirty="0">
                        <a:solidFill>
                          <a:srgbClr val="009900"/>
                        </a:solidFill>
                        <a:latin typeface="Montserrat-SemiBold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0D2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8851"/>
                  </a:ext>
                </a:extLst>
              </a:tr>
            </a:tbl>
          </a:graphicData>
        </a:graphic>
      </p:graphicFrame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0B50BFF5-6B36-4C4C-BFC3-9F64FD8B3D7A}"/>
              </a:ext>
            </a:extLst>
          </p:cNvPr>
          <p:cNvSpPr/>
          <p:nvPr/>
        </p:nvSpPr>
        <p:spPr>
          <a:xfrm>
            <a:off x="6300192" y="983886"/>
            <a:ext cx="11609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4747"/>
                </a:solidFill>
                <a:latin typeface="Montserrat-SemiBold"/>
              </a:rPr>
              <a:t>ВАЖНО</a:t>
            </a:r>
            <a:endParaRPr lang="ru-RU" sz="1800" b="1" dirty="0">
              <a:solidFill>
                <a:srgbClr val="FF4747"/>
              </a:solidFill>
              <a:latin typeface="Montserrat-SemiBold"/>
            </a:endParaRPr>
          </a:p>
        </p:txBody>
      </p:sp>
      <p:sp>
        <p:nvSpPr>
          <p:cNvPr id="20" name="Freeform 318"/>
          <p:cNvSpPr>
            <a:spLocks noEditPoints="1"/>
          </p:cNvSpPr>
          <p:nvPr/>
        </p:nvSpPr>
        <p:spPr bwMode="auto">
          <a:xfrm>
            <a:off x="5940152" y="909594"/>
            <a:ext cx="468000" cy="396000"/>
          </a:xfrm>
          <a:custGeom>
            <a:avLst/>
            <a:gdLst>
              <a:gd name="T0" fmla="*/ 842 w 3580"/>
              <a:gd name="T1" fmla="*/ 2737 h 3115"/>
              <a:gd name="T2" fmla="*/ 921 w 3580"/>
              <a:gd name="T3" fmla="*/ 2336 h 3115"/>
              <a:gd name="T4" fmla="*/ 1306 w 3580"/>
              <a:gd name="T5" fmla="*/ 2421 h 3115"/>
              <a:gd name="T6" fmla="*/ 3010 w 3580"/>
              <a:gd name="T7" fmla="*/ 1019 h 3115"/>
              <a:gd name="T8" fmla="*/ 2559 w 3580"/>
              <a:gd name="T9" fmla="*/ 569 h 3115"/>
              <a:gd name="T10" fmla="*/ 1155 w 3580"/>
              <a:gd name="T11" fmla="*/ 2270 h 3115"/>
              <a:gd name="T12" fmla="*/ 2559 w 3580"/>
              <a:gd name="T13" fmla="*/ 569 h 3115"/>
              <a:gd name="T14" fmla="*/ 2926 w 3580"/>
              <a:gd name="T15" fmla="*/ 219 h 3115"/>
              <a:gd name="T16" fmla="*/ 2885 w 3580"/>
              <a:gd name="T17" fmla="*/ 244 h 3115"/>
              <a:gd name="T18" fmla="*/ 3161 w 3580"/>
              <a:gd name="T19" fmla="*/ 870 h 3115"/>
              <a:gd name="T20" fmla="*/ 3351 w 3580"/>
              <a:gd name="T21" fmla="*/ 675 h 3115"/>
              <a:gd name="T22" fmla="*/ 3366 w 3580"/>
              <a:gd name="T23" fmla="*/ 631 h 3115"/>
              <a:gd name="T24" fmla="*/ 3362 w 3580"/>
              <a:gd name="T25" fmla="*/ 585 h 3115"/>
              <a:gd name="T26" fmla="*/ 3336 w 3580"/>
              <a:gd name="T27" fmla="*/ 544 h 3115"/>
              <a:gd name="T28" fmla="*/ 3016 w 3580"/>
              <a:gd name="T29" fmla="*/ 229 h 3115"/>
              <a:gd name="T30" fmla="*/ 2972 w 3580"/>
              <a:gd name="T31" fmla="*/ 214 h 3115"/>
              <a:gd name="T32" fmla="*/ 2961 w 3580"/>
              <a:gd name="T33" fmla="*/ 0 h 3115"/>
              <a:gd name="T34" fmla="*/ 3041 w 3580"/>
              <a:gd name="T35" fmla="*/ 11 h 3115"/>
              <a:gd name="T36" fmla="*/ 3118 w 3580"/>
              <a:gd name="T37" fmla="*/ 43 h 3115"/>
              <a:gd name="T38" fmla="*/ 3186 w 3580"/>
              <a:gd name="T39" fmla="*/ 94 h 3115"/>
              <a:gd name="T40" fmla="*/ 3515 w 3580"/>
              <a:gd name="T41" fmla="*/ 427 h 3115"/>
              <a:gd name="T42" fmla="*/ 3557 w 3580"/>
              <a:gd name="T43" fmla="*/ 500 h 3115"/>
              <a:gd name="T44" fmla="*/ 3578 w 3580"/>
              <a:gd name="T45" fmla="*/ 579 h 3115"/>
              <a:gd name="T46" fmla="*/ 3578 w 3580"/>
              <a:gd name="T47" fmla="*/ 660 h 3115"/>
              <a:gd name="T48" fmla="*/ 3557 w 3580"/>
              <a:gd name="T49" fmla="*/ 739 h 3115"/>
              <a:gd name="T50" fmla="*/ 3515 w 3580"/>
              <a:gd name="T51" fmla="*/ 812 h 3115"/>
              <a:gd name="T52" fmla="*/ 3245 w 3580"/>
              <a:gd name="T53" fmla="*/ 1086 h 3115"/>
              <a:gd name="T54" fmla="*/ 638 w 3580"/>
              <a:gd name="T55" fmla="*/ 2995 h 3115"/>
              <a:gd name="T56" fmla="*/ 0 w 3580"/>
              <a:gd name="T57" fmla="*/ 3115 h 3115"/>
              <a:gd name="T58" fmla="*/ 592 w 3580"/>
              <a:gd name="T59" fmla="*/ 2902 h 3115"/>
              <a:gd name="T60" fmla="*/ 2559 w 3580"/>
              <a:gd name="T61" fmla="*/ 269 h 3115"/>
              <a:gd name="T62" fmla="*/ 2735 w 3580"/>
              <a:gd name="T63" fmla="*/ 94 h 3115"/>
              <a:gd name="T64" fmla="*/ 2803 w 3580"/>
              <a:gd name="T65" fmla="*/ 43 h 3115"/>
              <a:gd name="T66" fmla="*/ 2879 w 3580"/>
              <a:gd name="T67" fmla="*/ 11 h 3115"/>
              <a:gd name="T68" fmla="*/ 2961 w 3580"/>
              <a:gd name="T69" fmla="*/ 0 h 3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580" h="3115">
                <a:moveTo>
                  <a:pt x="921" y="2336"/>
                </a:moveTo>
                <a:lnTo>
                  <a:pt x="842" y="2737"/>
                </a:lnTo>
                <a:lnTo>
                  <a:pt x="1241" y="2656"/>
                </a:lnTo>
                <a:lnTo>
                  <a:pt x="921" y="2336"/>
                </a:lnTo>
                <a:close/>
                <a:moveTo>
                  <a:pt x="2860" y="870"/>
                </a:moveTo>
                <a:lnTo>
                  <a:pt x="1306" y="2421"/>
                </a:lnTo>
                <a:lnTo>
                  <a:pt x="1457" y="2571"/>
                </a:lnTo>
                <a:lnTo>
                  <a:pt x="3010" y="1019"/>
                </a:lnTo>
                <a:lnTo>
                  <a:pt x="2860" y="870"/>
                </a:lnTo>
                <a:close/>
                <a:moveTo>
                  <a:pt x="2559" y="569"/>
                </a:moveTo>
                <a:lnTo>
                  <a:pt x="1006" y="2121"/>
                </a:lnTo>
                <a:lnTo>
                  <a:pt x="1155" y="2270"/>
                </a:lnTo>
                <a:lnTo>
                  <a:pt x="2710" y="719"/>
                </a:lnTo>
                <a:lnTo>
                  <a:pt x="2559" y="569"/>
                </a:lnTo>
                <a:close/>
                <a:moveTo>
                  <a:pt x="2949" y="214"/>
                </a:moveTo>
                <a:lnTo>
                  <a:pt x="2926" y="219"/>
                </a:lnTo>
                <a:lnTo>
                  <a:pt x="2904" y="229"/>
                </a:lnTo>
                <a:lnTo>
                  <a:pt x="2885" y="244"/>
                </a:lnTo>
                <a:lnTo>
                  <a:pt x="2710" y="420"/>
                </a:lnTo>
                <a:lnTo>
                  <a:pt x="3161" y="870"/>
                </a:lnTo>
                <a:lnTo>
                  <a:pt x="3336" y="695"/>
                </a:lnTo>
                <a:lnTo>
                  <a:pt x="3351" y="675"/>
                </a:lnTo>
                <a:lnTo>
                  <a:pt x="3362" y="653"/>
                </a:lnTo>
                <a:lnTo>
                  <a:pt x="3366" y="631"/>
                </a:lnTo>
                <a:lnTo>
                  <a:pt x="3366" y="608"/>
                </a:lnTo>
                <a:lnTo>
                  <a:pt x="3362" y="585"/>
                </a:lnTo>
                <a:lnTo>
                  <a:pt x="3351" y="564"/>
                </a:lnTo>
                <a:lnTo>
                  <a:pt x="3336" y="544"/>
                </a:lnTo>
                <a:lnTo>
                  <a:pt x="3035" y="244"/>
                </a:lnTo>
                <a:lnTo>
                  <a:pt x="3016" y="229"/>
                </a:lnTo>
                <a:lnTo>
                  <a:pt x="2995" y="219"/>
                </a:lnTo>
                <a:lnTo>
                  <a:pt x="2972" y="214"/>
                </a:lnTo>
                <a:lnTo>
                  <a:pt x="2949" y="214"/>
                </a:lnTo>
                <a:close/>
                <a:moveTo>
                  <a:pt x="2961" y="0"/>
                </a:moveTo>
                <a:lnTo>
                  <a:pt x="3001" y="4"/>
                </a:lnTo>
                <a:lnTo>
                  <a:pt x="3041" y="11"/>
                </a:lnTo>
                <a:lnTo>
                  <a:pt x="3081" y="24"/>
                </a:lnTo>
                <a:lnTo>
                  <a:pt x="3118" y="43"/>
                </a:lnTo>
                <a:lnTo>
                  <a:pt x="3154" y="65"/>
                </a:lnTo>
                <a:lnTo>
                  <a:pt x="3186" y="94"/>
                </a:lnTo>
                <a:lnTo>
                  <a:pt x="3487" y="395"/>
                </a:lnTo>
                <a:lnTo>
                  <a:pt x="3515" y="427"/>
                </a:lnTo>
                <a:lnTo>
                  <a:pt x="3539" y="462"/>
                </a:lnTo>
                <a:lnTo>
                  <a:pt x="3557" y="500"/>
                </a:lnTo>
                <a:lnTo>
                  <a:pt x="3569" y="539"/>
                </a:lnTo>
                <a:lnTo>
                  <a:pt x="3578" y="579"/>
                </a:lnTo>
                <a:lnTo>
                  <a:pt x="3580" y="619"/>
                </a:lnTo>
                <a:lnTo>
                  <a:pt x="3578" y="660"/>
                </a:lnTo>
                <a:lnTo>
                  <a:pt x="3569" y="700"/>
                </a:lnTo>
                <a:lnTo>
                  <a:pt x="3557" y="739"/>
                </a:lnTo>
                <a:lnTo>
                  <a:pt x="3539" y="777"/>
                </a:lnTo>
                <a:lnTo>
                  <a:pt x="3515" y="812"/>
                </a:lnTo>
                <a:lnTo>
                  <a:pt x="3487" y="844"/>
                </a:lnTo>
                <a:lnTo>
                  <a:pt x="3245" y="1086"/>
                </a:lnTo>
                <a:lnTo>
                  <a:pt x="1509" y="2818"/>
                </a:lnTo>
                <a:lnTo>
                  <a:pt x="638" y="2995"/>
                </a:lnTo>
                <a:lnTo>
                  <a:pt x="638" y="3115"/>
                </a:lnTo>
                <a:lnTo>
                  <a:pt x="0" y="3115"/>
                </a:lnTo>
                <a:lnTo>
                  <a:pt x="0" y="2902"/>
                </a:lnTo>
                <a:lnTo>
                  <a:pt x="592" y="2902"/>
                </a:lnTo>
                <a:lnTo>
                  <a:pt x="757" y="2069"/>
                </a:lnTo>
                <a:lnTo>
                  <a:pt x="2559" y="269"/>
                </a:lnTo>
                <a:lnTo>
                  <a:pt x="2559" y="269"/>
                </a:lnTo>
                <a:lnTo>
                  <a:pt x="2735" y="94"/>
                </a:lnTo>
                <a:lnTo>
                  <a:pt x="2767" y="65"/>
                </a:lnTo>
                <a:lnTo>
                  <a:pt x="2803" y="43"/>
                </a:lnTo>
                <a:lnTo>
                  <a:pt x="2840" y="24"/>
                </a:lnTo>
                <a:lnTo>
                  <a:pt x="2879" y="11"/>
                </a:lnTo>
                <a:lnTo>
                  <a:pt x="2919" y="4"/>
                </a:lnTo>
                <a:lnTo>
                  <a:pt x="2961" y="0"/>
                </a:lnTo>
                <a:close/>
              </a:path>
            </a:pathLst>
          </a:custGeom>
          <a:solidFill>
            <a:srgbClr val="FF474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147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28152</TotalTime>
  <Words>749</Words>
  <Application>Microsoft Office PowerPoint</Application>
  <PresentationFormat>Экран (16:9)</PresentationFormat>
  <Paragraphs>339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Montserrat</vt:lpstr>
      <vt:lpstr>Montserrat Light</vt:lpstr>
      <vt:lpstr>Montserrat-Regular</vt:lpstr>
      <vt:lpstr>Montserrat-SemiBold</vt:lpstr>
      <vt:lpstr>Poppins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Власова</dc:creator>
  <cp:lastModifiedBy>Борисюк Владимир Владимирович</cp:lastModifiedBy>
  <cp:revision>2337</cp:revision>
  <cp:lastPrinted>2021-10-14T12:28:34Z</cp:lastPrinted>
  <dcterms:created xsi:type="dcterms:W3CDTF">2009-04-22T03:24:40Z</dcterms:created>
  <dcterms:modified xsi:type="dcterms:W3CDTF">2021-10-21T04:40:34Z</dcterms:modified>
</cp:coreProperties>
</file>