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embedTrueType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pos="2160" orient="horz"/>
        <p:guide pos="3886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CBDC9F-9D6D-4573-B9D9-6D006210839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34E09E3-F9E0-422E-B7A1-602F771987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CBDC9F-9D6D-4573-B9D9-6D006210839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34E09E3-F9E0-422E-B7A1-602F771987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CBDC9F-9D6D-4573-B9D9-6D006210839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34E09E3-F9E0-422E-B7A1-602F771987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CBDC9F-9D6D-4573-B9D9-6D006210839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34E09E3-F9E0-422E-B7A1-602F771987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CBDC9F-9D6D-4573-B9D9-6D006210839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34E09E3-F9E0-422E-B7A1-602F771987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CBDC9F-9D6D-4573-B9D9-6D006210839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34E09E3-F9E0-422E-B7A1-602F771987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CBDC9F-9D6D-4573-B9D9-6D006210839D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34E09E3-F9E0-422E-B7A1-602F771987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CBDC9F-9D6D-4573-B9D9-6D006210839D}" type="datetimeFigureOut">
              <a:rPr lang="ru-RU"/>
              <a:t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34E09E3-F9E0-422E-B7A1-602F771987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CBDC9F-9D6D-4573-B9D9-6D006210839D}" type="datetimeFigureOut">
              <a:rPr lang="ru-RU"/>
              <a:t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34E09E3-F9E0-422E-B7A1-602F771987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CBDC9F-9D6D-4573-B9D9-6D006210839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34E09E3-F9E0-422E-B7A1-602F771987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8CBDC9F-9D6D-4573-B9D9-6D006210839D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134E09E3-F9E0-422E-B7A1-602F771987E5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alphaModFix amt="7000"/>
            <a:lum/>
          </a:blip>
          <a:stretch/>
        </a:blip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8CBDC9F-9D6D-4573-B9D9-6D006210839D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34E09E3-F9E0-422E-B7A1-602F771987E5}" type="slidenum">
              <a:rPr lang="ru-RU"/>
              <a:t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hyperlink" Target="mailto:uk@nso.ru" TargetMode="External"/><Relationship Id="rId4" Type="http://schemas.openxmlformats.org/officeDocument/2006/relationships/hyperlink" Target="http://uk.nso.ru/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Google Shape;140;p13"/>
          <p:cNvSpPr txBox="1"/>
          <p:nvPr/>
        </p:nvSpPr>
        <p:spPr bwMode="auto">
          <a:xfrm>
            <a:off x="2823675" y="5752472"/>
            <a:ext cx="8905263" cy="370193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r">
              <a:defRPr/>
            </a:pPr>
            <a:r>
              <a:rPr lang="ru-RU" sz="2400">
                <a:solidFill>
                  <a:srgbClr val="07396B"/>
                </a:solidFill>
              </a:rPr>
              <a:t>Контрольное управление Новосибирской области</a:t>
            </a:r>
            <a:endParaRPr/>
          </a:p>
        </p:txBody>
      </p:sp>
      <p:sp>
        <p:nvSpPr>
          <p:cNvPr id="2" name="Блок-схема: ручной ввод 1"/>
          <p:cNvSpPr/>
          <p:nvPr/>
        </p:nvSpPr>
        <p:spPr bwMode="auto">
          <a:xfrm flipV="1">
            <a:off x="-1" y="0"/>
            <a:ext cx="12186000" cy="5652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765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7653 h 10000"/>
              <a:gd name="connsiteX0" fmla="*/ 19 w 10000"/>
              <a:gd name="connsiteY0" fmla="*/ 408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4087 h 10000"/>
              <a:gd name="connsiteX0" fmla="*/ 10 w 10000"/>
              <a:gd name="connsiteY0" fmla="*/ 393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 w 10000"/>
              <a:gd name="connsiteY4" fmla="*/ 3931 h 10000"/>
              <a:gd name="connsiteX0" fmla="*/ 10 w 10000"/>
              <a:gd name="connsiteY0" fmla="*/ 246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 w 10000"/>
              <a:gd name="connsiteY4" fmla="*/ 2468 h 10000"/>
              <a:gd name="connsiteX0" fmla="*/ 10 w 10000"/>
              <a:gd name="connsiteY0" fmla="*/ 227 h 7759"/>
              <a:gd name="connsiteX1" fmla="*/ 10000 w 10000"/>
              <a:gd name="connsiteY1" fmla="*/ 0 h 7759"/>
              <a:gd name="connsiteX2" fmla="*/ 10000 w 10000"/>
              <a:gd name="connsiteY2" fmla="*/ 7759 h 7759"/>
              <a:gd name="connsiteX3" fmla="*/ 0 w 10000"/>
              <a:gd name="connsiteY3" fmla="*/ 7759 h 7759"/>
              <a:gd name="connsiteX4" fmla="*/ 10 w 10000"/>
              <a:gd name="connsiteY4" fmla="*/ 227 h 7759"/>
              <a:gd name="connsiteX0" fmla="*/ 10 w 10000"/>
              <a:gd name="connsiteY0" fmla="*/ 0 h 12857"/>
              <a:gd name="connsiteX1" fmla="*/ 10000 w 10000"/>
              <a:gd name="connsiteY1" fmla="*/ 2857 h 12857"/>
              <a:gd name="connsiteX2" fmla="*/ 10000 w 10000"/>
              <a:gd name="connsiteY2" fmla="*/ 12857 h 12857"/>
              <a:gd name="connsiteX3" fmla="*/ 0 w 10000"/>
              <a:gd name="connsiteY3" fmla="*/ 12857 h 12857"/>
              <a:gd name="connsiteX4" fmla="*/ 10 w 10000"/>
              <a:gd name="connsiteY4" fmla="*/ 0 h 12857"/>
              <a:gd name="connsiteX0" fmla="*/ 1 w 10000"/>
              <a:gd name="connsiteY0" fmla="*/ 0 h 12857"/>
              <a:gd name="connsiteX1" fmla="*/ 10000 w 10000"/>
              <a:gd name="connsiteY1" fmla="*/ 2857 h 12857"/>
              <a:gd name="connsiteX2" fmla="*/ 10000 w 10000"/>
              <a:gd name="connsiteY2" fmla="*/ 12857 h 12857"/>
              <a:gd name="connsiteX3" fmla="*/ 0 w 10000"/>
              <a:gd name="connsiteY3" fmla="*/ 12857 h 12857"/>
              <a:gd name="connsiteX4" fmla="*/ 1 w 10000"/>
              <a:gd name="connsiteY4" fmla="*/ 0 h 1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857" fill="norm" stroke="1" extrusionOk="0">
                <a:moveTo>
                  <a:pt x="1" y="0"/>
                </a:moveTo>
                <a:lnTo>
                  <a:pt x="10000" y="2857"/>
                </a:lnTo>
                <a:lnTo>
                  <a:pt x="10000" y="12857"/>
                </a:lnTo>
                <a:lnTo>
                  <a:pt x="0" y="12857"/>
                </a:lnTo>
                <a:cubicBezTo>
                  <a:pt x="6" y="11849"/>
                  <a:pt x="-5" y="1007"/>
                  <a:pt x="1" y="0"/>
                </a:cubicBezTo>
                <a:close/>
              </a:path>
            </a:pathLst>
          </a:custGeom>
          <a:blipFill>
            <a:blip r:embed="rId2"/>
            <a:stretch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 bwMode="auto">
          <a:xfrm>
            <a:off x="280272" y="1785924"/>
            <a:ext cx="116254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5000" b="1">
                <a:solidFill>
                  <a:srgbClr val="FBFBFB"/>
                </a:solidFill>
                <a:latin typeface="Segoe UI"/>
                <a:ea typeface="Calibri"/>
                <a:cs typeface="Segoe UI"/>
              </a:rPr>
              <a:t>Контрольные полномочия              муниципальных органов</a:t>
            </a:r>
            <a:endParaRPr lang="en-US" sz="4800" b="1">
              <a:solidFill>
                <a:srgbClr val="FBFBFB"/>
              </a:solidFill>
              <a:latin typeface="Segoe UI"/>
              <a:ea typeface="Calibri"/>
              <a:cs typeface="Segoe UI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rcRect l="0" t="63775" r="0" b="21938"/>
          <a:stretch/>
        </p:blipFill>
        <p:spPr bwMode="auto">
          <a:xfrm flipH="1">
            <a:off x="0" y="6654827"/>
            <a:ext cx="12186000" cy="2030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rcRect l="0" t="63775" r="0" b="21938"/>
          <a:stretch/>
        </p:blipFill>
        <p:spPr bwMode="auto">
          <a:xfrm>
            <a:off x="0" y="6440600"/>
            <a:ext cx="12186000" cy="11375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0538" y="66222"/>
            <a:ext cx="1512702" cy="1619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67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1445952545" name="Прямоугольник 136"/>
          <p:cNvSpPr/>
          <p:nvPr/>
        </p:nvSpPr>
        <p:spPr bwMode="auto">
          <a:xfrm>
            <a:off x="9171540" y="4872981"/>
            <a:ext cx="183636" cy="3965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defRPr/>
            </a:pPr>
            <a:endParaRPr lang="ru-RU" sz="2000" b="1" cap="none" spc="0">
              <a:ln w="0"/>
              <a:solidFill>
                <a:srgbClr val="0E3A64"/>
              </a:solidFill>
              <a:latin typeface="Arial Black"/>
            </a:endParaRPr>
          </a:p>
        </p:txBody>
      </p:sp>
      <p:sp>
        <p:nvSpPr>
          <p:cNvPr id="2051006617" name="Прямоугольник 127"/>
          <p:cNvSpPr/>
          <p:nvPr/>
        </p:nvSpPr>
        <p:spPr bwMode="auto">
          <a:xfrm>
            <a:off x="9604070" y="4211419"/>
            <a:ext cx="163598" cy="3965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defRPr/>
            </a:pPr>
            <a:endParaRPr lang="ru-RU" sz="2000" b="1" cap="none" spc="0">
              <a:ln w="0"/>
              <a:solidFill>
                <a:srgbClr val="A40000"/>
              </a:solidFill>
              <a:latin typeface="Arial Black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Segoe UI"/>
                <a:ea typeface="Calibri"/>
                <a:cs typeface="Segoe UI"/>
              </a:rPr>
              <a:t/>
            </a:fld>
            <a:endParaRPr lang="ru-RU" sz="2000" b="1">
              <a:solidFill>
                <a:srgbClr val="044174"/>
              </a:solidFill>
              <a:latin typeface="Segoe UI"/>
              <a:ea typeface="Calibri"/>
              <a:cs typeface="Segoe UI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7999" y="1264082"/>
            <a:ext cx="117439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SzPct val="200000"/>
              <a:buFont typeface="Wingdings"/>
              <a:buChar char="Ø"/>
              <a:defRPr/>
            </a:pPr>
            <a:endParaRPr lang="ru-RU"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b="1">
                <a:solidFill>
                  <a:srgbClr val="FF0000"/>
                </a:solidFill>
                <a:latin typeface="Arial"/>
                <a:cs typeface="Arial"/>
              </a:rPr>
              <a:t>1)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соблюдение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бюджетным учреждением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требований законодательства РФ,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Новосибирской области и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нормативных правовых актов муниципального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образования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в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сфере деятельности некоммерческих организаций, в том числе в части открытости и доступности документов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муниципального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бюджетного учреждения, и целей, предусмотренных его учредительными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документами</a:t>
            </a:r>
            <a:endParaRPr lang="ru-RU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b="1">
                <a:solidFill>
                  <a:srgbClr val="FF0000"/>
                </a:solidFill>
                <a:latin typeface="Arial"/>
                <a:cs typeface="Arial"/>
              </a:rPr>
              <a:t>2)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составление и выполнение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муниципальным бюджетным учреждением плана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финансово-хозяйственной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деятельности</a:t>
            </a:r>
            <a:endParaRPr lang="ru-RU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b="1">
                <a:solidFill>
                  <a:srgbClr val="FF0000"/>
                </a:solidFill>
                <a:latin typeface="Arial"/>
                <a:cs typeface="Arial"/>
              </a:rPr>
              <a:t>3)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полнота и качество выполнения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бюджетным учреждением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муниципального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задания на оказание услуг (выполнение работ), полнота, достоверность отчетности о его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исполнении</a:t>
            </a:r>
            <a:endParaRPr lang="ru-RU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b="1">
                <a:solidFill>
                  <a:srgbClr val="FF0000"/>
                </a:solidFill>
                <a:latin typeface="Arial"/>
                <a:cs typeface="Arial"/>
              </a:rPr>
              <a:t>4)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эффективность и целевое использование субсидий, соблюдение целей, условий и порядка их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использования</a:t>
            </a:r>
            <a:endParaRPr lang="ru-RU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b="1">
                <a:solidFill>
                  <a:srgbClr val="FF0000"/>
                </a:solidFill>
                <a:latin typeface="Arial"/>
                <a:cs typeface="Arial"/>
              </a:rPr>
              <a:t>5)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организация и осуществление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бюджетным учреждением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бухгалтерского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учета, составление и представление бухгалтерской (финансовой)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отчетности</a:t>
            </a:r>
            <a:endParaRPr lang="ru-RU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b="1">
                <a:solidFill>
                  <a:srgbClr val="FF0000"/>
                </a:solidFill>
                <a:latin typeface="Arial"/>
                <a:cs typeface="Arial"/>
              </a:rPr>
              <a:t>6)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соблюдение требований федерального законодательства и законодательства Новосибирской области в части предварительного одобрения крупных сделок и сделок, в отношении которых имеется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заинтересованность</a:t>
            </a:r>
            <a:endParaRPr lang="ru-RU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b="1">
                <a:solidFill>
                  <a:srgbClr val="FF0000"/>
                </a:solidFill>
                <a:latin typeface="Arial"/>
                <a:cs typeface="Arial"/>
              </a:rPr>
              <a:t>7)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 осуществление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муниципальными бюджетными учреждениями предусмотренных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их уставами основных видов </a:t>
            </a:r>
            <a:r>
              <a:rPr lang="ru-RU" b="1">
                <a:solidFill>
                  <a:srgbClr val="002060"/>
                </a:solidFill>
                <a:latin typeface="Arial"/>
                <a:cs typeface="Arial"/>
              </a:rPr>
              <a:t>деятельности</a:t>
            </a:r>
            <a:endParaRPr lang="ru-RU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288050" y="937336"/>
            <a:ext cx="934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u="sng">
                <a:solidFill>
                  <a:schemeClr val="accent6">
                    <a:lumMod val="50000"/>
                  </a:schemeClr>
                </a:solidFill>
              </a:rPr>
              <a:t>Предмет проверки для бюджетных учреждений</a:t>
            </a:r>
            <a:endParaRPr u="sn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67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1445952545" name="Прямоугольник 136"/>
          <p:cNvSpPr/>
          <p:nvPr/>
        </p:nvSpPr>
        <p:spPr bwMode="auto">
          <a:xfrm>
            <a:off x="9171540" y="4872981"/>
            <a:ext cx="183636" cy="3965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defRPr/>
            </a:pPr>
            <a:endParaRPr lang="ru-RU" sz="2000" b="1" cap="none" spc="0">
              <a:ln w="0"/>
              <a:solidFill>
                <a:srgbClr val="0E3A64"/>
              </a:solidFill>
              <a:latin typeface="Arial Black"/>
            </a:endParaRPr>
          </a:p>
        </p:txBody>
      </p:sp>
      <p:sp>
        <p:nvSpPr>
          <p:cNvPr id="2051006617" name="Прямоугольник 127"/>
          <p:cNvSpPr/>
          <p:nvPr/>
        </p:nvSpPr>
        <p:spPr bwMode="auto">
          <a:xfrm>
            <a:off x="9604070" y="4211419"/>
            <a:ext cx="163598" cy="3965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defRPr/>
            </a:pPr>
            <a:endParaRPr lang="ru-RU" sz="2000" b="1" cap="none" spc="0">
              <a:ln w="0"/>
              <a:solidFill>
                <a:srgbClr val="A40000"/>
              </a:solidFill>
              <a:latin typeface="Arial Black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Segoe UI"/>
                <a:ea typeface="Calibri"/>
                <a:cs typeface="Segoe UI"/>
              </a:rPr>
              <a:t/>
            </a:fld>
            <a:endParaRPr lang="ru-RU" sz="2000" b="1">
              <a:solidFill>
                <a:srgbClr val="044174"/>
              </a:solidFill>
              <a:latin typeface="Segoe UI"/>
              <a:ea typeface="Calibri"/>
              <a:cs typeface="Segoe UI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45109" y="1452698"/>
            <a:ext cx="117439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defRPr/>
            </a:pPr>
            <a:r>
              <a:rPr lang="ru-RU" b="1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lang="ru-RU" b="1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составление и выполнение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муниципальным автономным учреждением планов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финансово-хозяйственной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деятельности</a:t>
            </a:r>
            <a:endParaRPr lang="ru-RU" sz="1600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sz="1600" b="1">
                <a:solidFill>
                  <a:srgbClr val="FF0000"/>
                </a:solidFill>
                <a:latin typeface="Arial"/>
                <a:cs typeface="Arial"/>
              </a:rPr>
              <a:t>2)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 осуществление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муниципальным автономным учреждением предусмотренных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их уставами основных видов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деятельности</a:t>
            </a:r>
            <a:endParaRPr lang="ru-RU" sz="1600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sz="1600" b="1">
                <a:solidFill>
                  <a:srgbClr val="FF0000"/>
                </a:solidFill>
                <a:latin typeface="Arial"/>
                <a:cs typeface="Arial"/>
              </a:rPr>
              <a:t>3)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 полнота и качество выполнения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автономным учреждением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муниципального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задания на оказание услуг (выполнение работ), полнота, достоверность отчетности о его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исполнении</a:t>
            </a:r>
            <a:endParaRPr lang="ru-RU" sz="1600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sz="1600" b="1">
                <a:solidFill>
                  <a:srgbClr val="FF0000"/>
                </a:solidFill>
                <a:latin typeface="Arial"/>
                <a:cs typeface="Arial"/>
              </a:rPr>
              <a:t>4)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 соблюдение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автономным учреждением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требований законодательства РФ,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Новосибирской области и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нормативных правовых актов муниципального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образования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в сфере деятельности некоммерческих организаций, обеспечение публичности своей деятельности, в том числе в части открытости и доступности документов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муниципального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автономного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учреждения</a:t>
            </a:r>
            <a:endParaRPr lang="ru-RU" sz="1600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sz="1600" b="1">
                <a:solidFill>
                  <a:srgbClr val="FF0000"/>
                </a:solidFill>
                <a:latin typeface="Arial"/>
                <a:cs typeface="Arial"/>
              </a:rPr>
              <a:t>5)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качество оказания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автономным учреждением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услуг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(выполнения работ), а также соответствие порядка и процедуры их оказания утвержденным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регламентам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оказания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услуг</a:t>
            </a:r>
            <a:endParaRPr lang="ru-RU" sz="1600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sz="1600" b="1">
                <a:solidFill>
                  <a:srgbClr val="FF0000"/>
                </a:solidFill>
                <a:latin typeface="Arial"/>
                <a:cs typeface="Arial"/>
              </a:rPr>
              <a:t>6)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соблюдение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автономным учреждением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установленного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порядка определения платы за оказание услуг (выполнение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работ</a:t>
            </a:r>
            <a:endParaRPr lang="ru-RU" sz="1600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sz="1600" b="1">
                <a:solidFill>
                  <a:srgbClr val="FF0000"/>
                </a:solidFill>
                <a:latin typeface="Arial"/>
                <a:cs typeface="Arial"/>
              </a:rPr>
              <a:t>7)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 эффективность и целевое использование субсидий, соблюдение целей, условий и порядка их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использования</a:t>
            </a:r>
            <a:endParaRPr lang="ru-RU" sz="1600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sz="1600" b="1">
                <a:solidFill>
                  <a:srgbClr val="FF0000"/>
                </a:solidFill>
                <a:latin typeface="Arial"/>
                <a:cs typeface="Arial"/>
              </a:rPr>
              <a:t>8)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 организация и осуществление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автономным учреждением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бухгалтерского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учета, составление и представление бухгалтерской (финансовой)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отчетности</a:t>
            </a:r>
            <a:endParaRPr lang="ru-RU" sz="1600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r>
              <a:rPr lang="ru-RU" sz="1600" b="1">
                <a:solidFill>
                  <a:srgbClr val="FF0000"/>
                </a:solidFill>
                <a:latin typeface="Arial"/>
                <a:cs typeface="Arial"/>
              </a:rPr>
              <a:t>9)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 соблюдение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автономным учреждением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требований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федерального законодательства и законодательства Новосибирской области в части предварительного одобрения крупных сделок и сделок, в отношении которых имеется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заинтересованность</a:t>
            </a:r>
            <a:endParaRPr lang="ru-RU" sz="16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1415758" y="867923"/>
            <a:ext cx="934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u="sng">
                <a:solidFill>
                  <a:schemeClr val="accent6">
                    <a:lumMod val="50000"/>
                  </a:schemeClr>
                </a:solidFill>
              </a:rPr>
              <a:t>Предмет проверки для автономных учреждений</a:t>
            </a:r>
            <a:endParaRPr u="sng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 bwMode="auto">
          <a:xfrm>
            <a:off x="2690790" y="862458"/>
            <a:ext cx="58455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u="sng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Для проведения проверки</a:t>
            </a:r>
            <a:endParaRPr sz="3200" u="sng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2" name="Группа 41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43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Arial"/>
                <a:ea typeface="Calibri"/>
                <a:cs typeface="Arial"/>
              </a:rPr>
              <a:t/>
            </a:fld>
            <a:endParaRPr lang="ru-RU" sz="2000" b="1">
              <a:solidFill>
                <a:srgbClr val="044174"/>
              </a:solidFill>
              <a:latin typeface="Arial"/>
              <a:ea typeface="Calibri"/>
              <a:cs typeface="Arial"/>
            </a:endParaRPr>
          </a:p>
        </p:txBody>
      </p:sp>
      <p:grpSp>
        <p:nvGrpSpPr>
          <p:cNvPr id="19" name="Group 31"/>
          <p:cNvGrpSpPr/>
          <p:nvPr/>
        </p:nvGrpSpPr>
        <p:grpSpPr bwMode="auto">
          <a:xfrm>
            <a:off x="724426" y="1705538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20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2" name="Скругленный прямоугольник 21"/>
          <p:cNvSpPr/>
          <p:nvPr/>
        </p:nvSpPr>
        <p:spPr bwMode="auto">
          <a:xfrm>
            <a:off x="252335" y="2929087"/>
            <a:ext cx="6974983" cy="350734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>
              <a:buClr>
                <a:srgbClr val="FF0000"/>
              </a:buClr>
              <a:buSzPct val="200000"/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1) наименование учредителя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lang="ru-RU" sz="800" b="1">
              <a:solidFill>
                <a:schemeClr val="accent6">
                  <a:lumMod val="50000"/>
                </a:schemeClr>
              </a:solidFill>
              <a:latin typeface="Arial"/>
              <a:ea typeface="Times New Roman"/>
            </a:endParaRPr>
          </a:p>
          <a:p>
            <a:pPr>
              <a:buClr>
                <a:srgbClr val="FF0000"/>
              </a:buClr>
              <a:buSzPct val="200000"/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2) 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ФИО и должности должностных лиц, уполномоченных на проведение проверки</a:t>
            </a:r>
            <a:endParaRPr lang="ru-RU" sz="800" b="1">
              <a:solidFill>
                <a:schemeClr val="accent6">
                  <a:lumMod val="50000"/>
                </a:schemeClr>
              </a:solidFill>
              <a:latin typeface="Arial"/>
              <a:ea typeface="Times New Roman"/>
            </a:endParaRPr>
          </a:p>
          <a:p>
            <a:pPr>
              <a:buClr>
                <a:srgbClr val="FF0000"/>
              </a:buClr>
              <a:buSzPct val="200000"/>
              <a:defRPr/>
            </a:pPr>
            <a:endParaRPr sz="800" strike="sngStrike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200000"/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3) 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наименование 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учреждения, место его нахождения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sz="800">
              <a:solidFill>
                <a:schemeClr val="accent6">
                  <a:lumMod val="50000"/>
                </a:schemeClr>
              </a:solidFill>
            </a:endParaRPr>
          </a:p>
          <a:p>
            <a:pPr>
              <a:buClr>
                <a:srgbClr val="FF0000"/>
              </a:buClr>
              <a:buSzPct val="200000"/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4) цели, предмет и форма проверки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lang="ru-RU" sz="800" b="1">
              <a:solidFill>
                <a:schemeClr val="accent6">
                  <a:lumMod val="50000"/>
                </a:schemeClr>
              </a:solidFill>
              <a:latin typeface="Arial"/>
              <a:ea typeface="Times New Roman"/>
            </a:endParaRPr>
          </a:p>
          <a:p>
            <a:pPr>
              <a:buClr>
                <a:srgbClr val="FF0000"/>
              </a:buClr>
              <a:buSzPct val="200000"/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5) основание проведения проверки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lang="ru-RU" sz="800" b="1">
              <a:solidFill>
                <a:schemeClr val="accent6">
                  <a:lumMod val="50000"/>
                </a:schemeClr>
              </a:solidFill>
              <a:latin typeface="Arial"/>
              <a:ea typeface="Times New Roman"/>
            </a:endParaRPr>
          </a:p>
          <a:p>
            <a:pPr>
              <a:buClr>
                <a:srgbClr val="FF0000"/>
              </a:buClr>
              <a:buSzPct val="200000"/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6) проверяемый 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период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lang="ru-RU" sz="800" b="1">
              <a:solidFill>
                <a:schemeClr val="accent6">
                  <a:lumMod val="50000"/>
                </a:schemeClr>
              </a:solidFill>
              <a:latin typeface="Arial"/>
              <a:ea typeface="Times New Roman"/>
            </a:endParaRPr>
          </a:p>
          <a:p>
            <a:pPr>
              <a:buClr>
                <a:srgbClr val="FF0000"/>
              </a:buClr>
              <a:buSzPct val="200000"/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7) перечень вопросов, подлежащих изучению в ходе проверки</a:t>
            </a:r>
            <a:endParaRPr lang="ru-RU" sz="1600">
              <a:latin typeface="Arial"/>
              <a:cs typeface="Arial"/>
            </a:endParaRPr>
          </a:p>
          <a:p>
            <a:pPr>
              <a:buClr>
                <a:srgbClr val="FF0000"/>
              </a:buClr>
              <a:buSzPct val="200000"/>
              <a:defRPr/>
            </a:pPr>
            <a:endParaRPr lang="ru-RU" sz="800" b="1">
              <a:solidFill>
                <a:schemeClr val="accent6">
                  <a:lumMod val="50000"/>
                </a:schemeClr>
              </a:solidFill>
              <a:latin typeface="Arial"/>
              <a:ea typeface="Times New Roman"/>
            </a:endParaRPr>
          </a:p>
          <a:p>
            <a:pPr>
              <a:buClr>
                <a:srgbClr val="FF0000"/>
              </a:buClr>
              <a:buSzPct val="200000"/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8) 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дата начала 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и окончания проведения 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проверки</a:t>
            </a:r>
            <a:endParaRPr/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7973011" y="2929087"/>
            <a:ext cx="3434357" cy="119181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Clr>
                <a:srgbClr val="FF0000"/>
              </a:buClr>
              <a:buSzPct val="200000"/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п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утем 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направления копии распоряжения (приказа) не позднее чем за три рабочих дня до начала </a:t>
            </a: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проверки</a:t>
            </a:r>
            <a:endParaRPr lang="en-US" sz="1600">
              <a:solidFill>
                <a:schemeClr val="accent6">
                  <a:lumMod val="50000"/>
                </a:schemeClr>
              </a:solidFill>
              <a:latin typeface="Arial"/>
              <a:ea typeface="Times New Roman"/>
            </a:endParaRPr>
          </a:p>
        </p:txBody>
      </p:sp>
      <p:sp>
        <p:nvSpPr>
          <p:cNvPr id="2" name="TextBox 1"/>
          <p:cNvSpPr txBox="1"/>
          <p:nvPr/>
        </p:nvSpPr>
        <p:spPr bwMode="auto">
          <a:xfrm>
            <a:off x="1443338" y="1652647"/>
            <a:ext cx="4170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200000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Распоряжение (приказ) </a:t>
            </a:r>
            <a:endParaRPr/>
          </a:p>
          <a:p>
            <a:pPr algn="ctr">
              <a:buClr>
                <a:srgbClr val="FF0000"/>
              </a:buClr>
              <a:buSzPct val="200000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о проведении проверки</a:t>
            </a:r>
            <a:endParaRPr lang="en-US" sz="2400">
              <a:solidFill>
                <a:srgbClr val="0E3A64"/>
              </a:solidFill>
              <a:latin typeface="Arial"/>
              <a:ea typeface="Times New Roman"/>
            </a:endParaRPr>
          </a:p>
        </p:txBody>
      </p:sp>
      <p:sp>
        <p:nvSpPr>
          <p:cNvPr id="17" name="TextBox 16"/>
          <p:cNvSpPr txBox="1"/>
          <p:nvPr/>
        </p:nvSpPr>
        <p:spPr bwMode="auto">
          <a:xfrm>
            <a:off x="7385128" y="1608702"/>
            <a:ext cx="4474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200000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Уведомление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учреждению </a:t>
            </a:r>
            <a:endParaRPr/>
          </a:p>
          <a:p>
            <a:pPr algn="ctr">
              <a:buClr>
                <a:srgbClr val="FF0000"/>
              </a:buClr>
              <a:buSzPct val="200000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о проведении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проверки</a:t>
            </a:r>
            <a:endParaRPr lang="en-US" sz="1600">
              <a:solidFill>
                <a:srgbClr val="00B050"/>
              </a:solidFill>
              <a:latin typeface="Arial"/>
              <a:ea typeface="Times New Roman"/>
            </a:endParaRPr>
          </a:p>
        </p:txBody>
      </p:sp>
      <p:grpSp>
        <p:nvGrpSpPr>
          <p:cNvPr id="24" name="Group 31"/>
          <p:cNvGrpSpPr/>
          <p:nvPr/>
        </p:nvGrpSpPr>
        <p:grpSpPr bwMode="auto">
          <a:xfrm>
            <a:off x="6661719" y="1705538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25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6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7" name="Стрелка: вниз 18"/>
          <p:cNvSpPr/>
          <p:nvPr/>
        </p:nvSpPr>
        <p:spPr bwMode="auto">
          <a:xfrm>
            <a:off x="3049594" y="2385623"/>
            <a:ext cx="568118" cy="543463"/>
          </a:xfrm>
          <a:prstGeom prst="downArrow">
            <a:avLst>
              <a:gd name="adj1" fmla="val 28867"/>
              <a:gd name="adj2" fmla="val 63513"/>
            </a:avLst>
          </a:prstGeom>
          <a:solidFill>
            <a:srgbClr val="254E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0E3A64"/>
              </a:solidFill>
            </a:endParaRPr>
          </a:p>
        </p:txBody>
      </p:sp>
      <p:sp>
        <p:nvSpPr>
          <p:cNvPr id="28" name="Стрелка: вниз 18"/>
          <p:cNvSpPr/>
          <p:nvPr/>
        </p:nvSpPr>
        <p:spPr bwMode="auto">
          <a:xfrm>
            <a:off x="9382886" y="2356246"/>
            <a:ext cx="614603" cy="572840"/>
          </a:xfrm>
          <a:prstGeom prst="downArrow">
            <a:avLst>
              <a:gd name="adj1" fmla="val 28867"/>
              <a:gd name="adj2" fmla="val 63513"/>
            </a:avLst>
          </a:prstGeom>
          <a:solidFill>
            <a:srgbClr val="254E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0E3A64"/>
              </a:solidFill>
            </a:endParaRPr>
          </a:p>
        </p:txBody>
      </p:sp>
      <p:sp>
        <p:nvSpPr>
          <p:cNvPr id="29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5" name="Стрелка: вниз 18"/>
          <p:cNvSpPr/>
          <p:nvPr/>
        </p:nvSpPr>
        <p:spPr bwMode="auto">
          <a:xfrm rot="2687427">
            <a:off x="7669542" y="1877832"/>
            <a:ext cx="557813" cy="859484"/>
          </a:xfrm>
          <a:prstGeom prst="downArrow">
            <a:avLst>
              <a:gd name="adj1" fmla="val 28867"/>
              <a:gd name="adj2" fmla="val 63513"/>
            </a:avLst>
          </a:prstGeom>
          <a:solidFill>
            <a:srgbClr val="254E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0E3A64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auto">
          <a:xfrm>
            <a:off x="3750552" y="952886"/>
            <a:ext cx="36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sng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Виды проверок</a:t>
            </a:r>
            <a:endParaRPr sz="2400" u="sng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2" name="Группа 41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43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Arial"/>
                <a:ea typeface="Calibri"/>
                <a:cs typeface="Arial"/>
              </a:rPr>
              <a:t/>
            </a:fld>
            <a:endParaRPr lang="ru-RU" sz="2000" b="1">
              <a:solidFill>
                <a:srgbClr val="044174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3487235" y="2577696"/>
            <a:ext cx="4183890" cy="37457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Clr>
                <a:srgbClr val="FF0000"/>
              </a:buClr>
              <a:buSzPct val="200000"/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КАМЕРАЛЬНАЯ или ВЫЕЗДНАЯ</a:t>
            </a:r>
            <a:endParaRPr lang="en-US" sz="1600">
              <a:solidFill>
                <a:schemeClr val="accent6">
                  <a:lumMod val="50000"/>
                </a:schemeClr>
              </a:solidFill>
              <a:latin typeface="Arial"/>
              <a:ea typeface="Times New Roman"/>
            </a:endParaRPr>
          </a:p>
        </p:txBody>
      </p:sp>
      <p:sp>
        <p:nvSpPr>
          <p:cNvPr id="27" name="Стрелка: вниз 18"/>
          <p:cNvSpPr/>
          <p:nvPr/>
        </p:nvSpPr>
        <p:spPr bwMode="auto">
          <a:xfrm rot="18920161">
            <a:off x="2931245" y="1877601"/>
            <a:ext cx="557813" cy="859484"/>
          </a:xfrm>
          <a:prstGeom prst="downArrow">
            <a:avLst>
              <a:gd name="adj1" fmla="val 28867"/>
              <a:gd name="adj2" fmla="val 63513"/>
            </a:avLst>
          </a:prstGeom>
          <a:solidFill>
            <a:srgbClr val="254E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0E3A64"/>
              </a:solidFill>
            </a:endParaRPr>
          </a:p>
        </p:txBody>
      </p:sp>
      <p:sp>
        <p:nvSpPr>
          <p:cNvPr id="29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0" name="Овал 29"/>
          <p:cNvSpPr/>
          <p:nvPr/>
        </p:nvSpPr>
        <p:spPr bwMode="auto">
          <a:xfrm>
            <a:off x="1526731" y="1284647"/>
            <a:ext cx="2841408" cy="746798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>
              <a:defRPr/>
            </a:pPr>
            <a:r>
              <a:rPr lang="ru-RU" sz="2400" b="1">
                <a:latin typeface="Arial"/>
                <a:cs typeface="Arial"/>
              </a:rPr>
              <a:t>ПЛАНОВАЯ</a:t>
            </a:r>
            <a:endParaRPr lang="ru-RU" sz="2400" b="1">
              <a:latin typeface="Arial"/>
              <a:cs typeface="Arial"/>
            </a:endParaRPr>
          </a:p>
        </p:txBody>
      </p:sp>
      <p:sp>
        <p:nvSpPr>
          <p:cNvPr id="31" name="Овал 30"/>
          <p:cNvSpPr/>
          <p:nvPr/>
        </p:nvSpPr>
        <p:spPr bwMode="auto">
          <a:xfrm>
            <a:off x="6508458" y="1284647"/>
            <a:ext cx="3753739" cy="746798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>
              <a:defRPr/>
            </a:pPr>
            <a:r>
              <a:rPr lang="ru-RU" sz="2400" b="1">
                <a:latin typeface="Arial"/>
                <a:cs typeface="Arial"/>
              </a:rPr>
              <a:t>ВНЕПЛАНОВАЯ</a:t>
            </a:r>
            <a:endParaRPr lang="ru-RU" sz="2400" b="1">
              <a:latin typeface="Arial"/>
              <a:cs typeface="Arial"/>
            </a:endParaRP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3750552" y="1960426"/>
            <a:ext cx="3657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sng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Формы проверок</a:t>
            </a:r>
            <a:endParaRPr sz="2400" u="sng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3" name="Овал 32"/>
          <p:cNvSpPr/>
          <p:nvPr/>
        </p:nvSpPr>
        <p:spPr bwMode="auto">
          <a:xfrm>
            <a:off x="3617777" y="3494426"/>
            <a:ext cx="4105275" cy="1120940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>
              <a:defRPr/>
            </a:pPr>
            <a:r>
              <a:rPr lang="ru-RU" sz="2400" b="1">
                <a:latin typeface="Arial"/>
                <a:cs typeface="Arial"/>
              </a:rPr>
              <a:t>Срок проведения не более 30 р. д.</a:t>
            </a:r>
            <a:endParaRPr lang="ru-RU" sz="2400" b="1">
              <a:latin typeface="Arial"/>
              <a:cs typeface="Arial"/>
            </a:endParaRPr>
          </a:p>
        </p:txBody>
      </p:sp>
      <p:sp>
        <p:nvSpPr>
          <p:cNvPr id="34" name="Стрелка: вниз 18"/>
          <p:cNvSpPr/>
          <p:nvPr/>
        </p:nvSpPr>
        <p:spPr bwMode="auto">
          <a:xfrm>
            <a:off x="5295121" y="2964251"/>
            <a:ext cx="568118" cy="543463"/>
          </a:xfrm>
          <a:prstGeom prst="downArrow">
            <a:avLst>
              <a:gd name="adj1" fmla="val 28867"/>
              <a:gd name="adj2" fmla="val 63513"/>
            </a:avLst>
          </a:prstGeom>
          <a:solidFill>
            <a:srgbClr val="254E5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0E3A64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 bwMode="auto">
          <a:xfrm>
            <a:off x="3487235" y="4814750"/>
            <a:ext cx="4183890" cy="173664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buClr>
                <a:srgbClr val="FF0000"/>
              </a:buClr>
              <a:buSzPct val="200000"/>
              <a:defRPr/>
            </a:pPr>
            <a:r>
              <a:rPr lang="ru-RU" sz="1600" b="1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</a:rPr>
              <a:t>*** срок проведения проверки может быть продлен по мотивированному предложению должностного лица, проводящего проверку, но с учетом продлений не может составлять более 50 р. д.</a:t>
            </a:r>
            <a:endParaRPr lang="en-US" sz="1600">
              <a:solidFill>
                <a:schemeClr val="accent6">
                  <a:lumMod val="50000"/>
                </a:schemeClr>
              </a:solidFill>
              <a:latin typeface="Arial"/>
              <a:ea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 bwMode="auto">
          <a:xfrm>
            <a:off x="3511840" y="1260185"/>
            <a:ext cx="3768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sng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Проведение проверки</a:t>
            </a:r>
            <a:endParaRPr sz="2400" u="sng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2" name="Группа 41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43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Arial"/>
                <a:ea typeface="Calibri"/>
                <a:cs typeface="Arial"/>
              </a:rPr>
              <a:t/>
            </a:fld>
            <a:endParaRPr lang="ru-RU" sz="2000" b="1">
              <a:solidFill>
                <a:srgbClr val="044174"/>
              </a:solidFill>
              <a:latin typeface="Arial"/>
              <a:ea typeface="Calibri"/>
              <a:cs typeface="Arial"/>
            </a:endParaRPr>
          </a:p>
        </p:txBody>
      </p:sp>
      <p:grpSp>
        <p:nvGrpSpPr>
          <p:cNvPr id="19" name="Group 31"/>
          <p:cNvGrpSpPr/>
          <p:nvPr/>
        </p:nvGrpSpPr>
        <p:grpSpPr bwMode="auto">
          <a:xfrm>
            <a:off x="696536" y="2215279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20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4" name="TextBox 23"/>
          <p:cNvSpPr txBox="1"/>
          <p:nvPr/>
        </p:nvSpPr>
        <p:spPr bwMode="auto">
          <a:xfrm>
            <a:off x="1939159" y="2115615"/>
            <a:ext cx="87083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Изучение документов и информации, получение пояснений от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учреждения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по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вопросам, подлежащим изучению в ходе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проверки </a:t>
            </a:r>
            <a:endParaRPr/>
          </a:p>
        </p:txBody>
      </p:sp>
      <p:grpSp>
        <p:nvGrpSpPr>
          <p:cNvPr id="25" name="Group 31"/>
          <p:cNvGrpSpPr/>
          <p:nvPr/>
        </p:nvGrpSpPr>
        <p:grpSpPr bwMode="auto">
          <a:xfrm>
            <a:off x="696536" y="3608714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26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 bwMode="auto">
          <a:xfrm>
            <a:off x="1910133" y="3429293"/>
            <a:ext cx="96530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Оформление акта проверки с выводами о наличии (отсутствии) нарушений и приложением документов, подтверждающих выявленные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нарушения и требования об устранении выявленных нарушений </a:t>
            </a:r>
            <a:r>
              <a:rPr lang="ru-RU" sz="2400" b="1">
                <a:solidFill>
                  <a:srgbClr val="00B050"/>
                </a:solidFill>
                <a:latin typeface="Arial"/>
                <a:ea typeface="Times New Roman"/>
              </a:rPr>
              <a:t>(</a:t>
            </a:r>
            <a:r>
              <a:rPr lang="ru-RU" sz="2400" i="1">
                <a:solidFill>
                  <a:srgbClr val="00B050"/>
                </a:solidFill>
                <a:latin typeface="Arial"/>
                <a:ea typeface="Times New Roman"/>
              </a:rPr>
              <a:t>акт </a:t>
            </a:r>
            <a:r>
              <a:rPr lang="ru-RU" sz="2400" i="1">
                <a:solidFill>
                  <a:srgbClr val="00B050"/>
                </a:solidFill>
                <a:latin typeface="Arial"/>
                <a:ea typeface="Times New Roman"/>
              </a:rPr>
              <a:t>в 2-х экземплярах составляется и подписывается </a:t>
            </a:r>
            <a:r>
              <a:rPr lang="ru-RU" sz="2400" i="1">
                <a:solidFill>
                  <a:srgbClr val="00B050"/>
                </a:solidFill>
                <a:latin typeface="Arial"/>
                <a:ea typeface="Times New Roman"/>
              </a:rPr>
              <a:t>лицами, уполномоченными на проведение проверки, в срок не позднее 5 рабочих дней следующих за днем окончания проверки и в срок не позднее 5 рабочих дней со дня его подписания вручается </a:t>
            </a:r>
            <a:r>
              <a:rPr lang="ru-RU" sz="2400" i="1">
                <a:solidFill>
                  <a:srgbClr val="00B050"/>
                </a:solidFill>
                <a:latin typeface="Arial"/>
                <a:ea typeface="Times New Roman"/>
              </a:rPr>
              <a:t>учреждению</a:t>
            </a:r>
            <a:r>
              <a:rPr lang="ru-RU" sz="2400" b="1">
                <a:solidFill>
                  <a:srgbClr val="00B050"/>
                </a:solidFill>
                <a:latin typeface="Arial"/>
                <a:ea typeface="Times New Roman"/>
              </a:rPr>
              <a:t>)</a:t>
            </a:r>
            <a:endParaRPr lang="ru-RU" sz="2400" b="1">
              <a:solidFill>
                <a:srgbClr val="00B050"/>
              </a:solidFill>
              <a:latin typeface="Arial"/>
              <a:ea typeface="Times New Roman"/>
            </a:endParaRPr>
          </a:p>
          <a:p>
            <a:pPr>
              <a:buClr>
                <a:srgbClr val="FF0000"/>
              </a:buClr>
              <a:buSzPct val="200000"/>
              <a:defRPr/>
            </a:pPr>
            <a:endParaRPr lang="ru-RU" sz="2400">
              <a:solidFill>
                <a:srgbClr val="0E3A64"/>
              </a:solidFill>
              <a:latin typeface="Arial"/>
              <a:ea typeface="Times New Roman"/>
            </a:endParaRPr>
          </a:p>
        </p:txBody>
      </p:sp>
      <p:sp>
        <p:nvSpPr>
          <p:cNvPr id="17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43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Arial"/>
                <a:ea typeface="Calibri"/>
                <a:cs typeface="Arial"/>
              </a:rPr>
              <a:t/>
            </a:fld>
            <a:endParaRPr lang="ru-RU" sz="2000" b="1">
              <a:solidFill>
                <a:srgbClr val="044174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899863" y="1577646"/>
            <a:ext cx="9303610" cy="4699159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0000"/>
              </a:buClr>
              <a:buSzPct val="200000"/>
              <a:buFont typeface="Wingdings"/>
              <a:buChar char="§"/>
              <a:defRPr/>
            </a:pP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дата </a:t>
            </a: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и место составления </a:t>
            </a: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акта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lang="ru-RU" sz="1000" b="1">
              <a:solidFill>
                <a:srgbClr val="0E3A64"/>
              </a:solidFill>
              <a:latin typeface="Arial"/>
              <a:ea typeface="Times New Roman"/>
            </a:endParaRPr>
          </a:p>
          <a:p>
            <a:pPr marL="171450" indent="-171450">
              <a:buClr>
                <a:srgbClr val="FF0000"/>
              </a:buClr>
              <a:buSzPct val="200000"/>
              <a:buFont typeface="Wingdings"/>
              <a:buChar char="§"/>
              <a:defRPr/>
            </a:pP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наименование учредителя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lang="ru-RU" sz="1000" b="1">
              <a:solidFill>
                <a:srgbClr val="0E3A64"/>
              </a:solidFill>
              <a:latin typeface="Arial"/>
              <a:ea typeface="Times New Roman"/>
            </a:endParaRPr>
          </a:p>
          <a:p>
            <a:pPr marL="171450" indent="-171450">
              <a:buClr>
                <a:srgbClr val="FF0000"/>
              </a:buClr>
              <a:buSzPct val="200000"/>
              <a:buFont typeface="Wingdings"/>
              <a:buChar char="§"/>
              <a:defRPr/>
            </a:pP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дата </a:t>
            </a: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и номер распоряжения (приказа) о проведении </a:t>
            </a: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проверки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lang="ru-RU" sz="1000" b="1">
              <a:solidFill>
                <a:srgbClr val="0E3A64"/>
              </a:solidFill>
              <a:latin typeface="Arial"/>
              <a:ea typeface="Times New Roman"/>
            </a:endParaRPr>
          </a:p>
          <a:p>
            <a:pPr marL="171450" indent="-171450">
              <a:buClr>
                <a:srgbClr val="FF0000"/>
              </a:buClr>
              <a:buSzPct val="200000"/>
              <a:buFont typeface="Wingdings"/>
              <a:buChar char="§"/>
              <a:defRPr/>
            </a:pP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ФИО, наименование должностей лиц, проводивших </a:t>
            </a: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проверку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lang="ru-RU" sz="1000" b="1">
              <a:solidFill>
                <a:srgbClr val="0E3A64"/>
              </a:solidFill>
              <a:latin typeface="Arial"/>
              <a:ea typeface="Times New Roman"/>
            </a:endParaRPr>
          </a:p>
          <a:p>
            <a:pPr marL="171450" indent="-171450">
              <a:buClr>
                <a:srgbClr val="FF0000"/>
              </a:buClr>
              <a:buSzPct val="200000"/>
              <a:buFont typeface="Wingdings"/>
              <a:buChar char="§"/>
              <a:defRPr/>
            </a:pP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наименование проверяемого учреждения, ФИО его руководителя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lang="ru-RU" sz="1000" b="1">
              <a:solidFill>
                <a:srgbClr val="0E3A64"/>
              </a:solidFill>
              <a:latin typeface="Arial"/>
              <a:ea typeface="Times New Roman"/>
            </a:endParaRPr>
          </a:p>
          <a:p>
            <a:pPr marL="171450" indent="-171450">
              <a:buClr>
                <a:srgbClr val="FF0000"/>
              </a:buClr>
              <a:buSzPct val="200000"/>
              <a:buFont typeface="Wingdings"/>
              <a:buChar char="§"/>
              <a:defRPr/>
            </a:pP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продолжительность и место проведения </a:t>
            </a: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проверки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sz="1000"/>
          </a:p>
          <a:p>
            <a:pPr marL="171450" indent="-171450">
              <a:buClr>
                <a:srgbClr val="FF0000"/>
              </a:buClr>
              <a:buSzPct val="200000"/>
              <a:buFont typeface="Wingdings"/>
              <a:buChar char="§"/>
              <a:defRPr/>
            </a:pP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проверяемый период</a:t>
            </a:r>
            <a:endParaRPr/>
          </a:p>
          <a:p>
            <a:pPr marL="171450" indent="-171450">
              <a:buClr>
                <a:srgbClr val="FF0000"/>
              </a:buClr>
              <a:buSzPct val="200000"/>
              <a:buFont typeface="Wingdings"/>
              <a:buChar char="§"/>
              <a:defRPr/>
            </a:pPr>
            <a:endParaRPr sz="1000"/>
          </a:p>
          <a:p>
            <a:pPr marL="171450" indent="-171450">
              <a:buClr>
                <a:srgbClr val="FF0000"/>
              </a:buClr>
              <a:buSzPct val="200000"/>
              <a:buFont typeface="Wingdings"/>
              <a:buChar char="§"/>
              <a:defRPr/>
            </a:pP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сведения о результатах проверки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sz="1000"/>
          </a:p>
          <a:p>
            <a:pPr marL="171450" indent="-171450">
              <a:buClr>
                <a:srgbClr val="FF0000"/>
              </a:buClr>
              <a:buSzPct val="200000"/>
              <a:buFont typeface="Wingdings"/>
              <a:buChar char="§"/>
              <a:defRPr/>
            </a:pPr>
            <a:r>
              <a:rPr lang="ru-RU" sz="2000" b="1">
                <a:solidFill>
                  <a:srgbClr val="0E3A64"/>
                </a:solidFill>
                <a:latin typeface="Arial"/>
                <a:ea typeface="Times New Roman"/>
              </a:rPr>
              <a:t>подписи должностных лиц, проводивших проверку</a:t>
            </a:r>
            <a:endParaRPr sz="2000"/>
          </a:p>
        </p:txBody>
      </p:sp>
      <p:sp>
        <p:nvSpPr>
          <p:cNvPr id="34" name="Прямоугольник 32"/>
          <p:cNvSpPr/>
          <p:nvPr/>
        </p:nvSpPr>
        <p:spPr bwMode="auto">
          <a:xfrm>
            <a:off x="1034840" y="948536"/>
            <a:ext cx="75952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sng">
                <a:solidFill>
                  <a:schemeClr val="accent6">
                    <a:lumMod val="50000"/>
                  </a:schemeClr>
                </a:solidFill>
                <a:latin typeface="Arial"/>
                <a:ea typeface="Segoe UI Semibold"/>
                <a:cs typeface="Arial"/>
              </a:rPr>
              <a:t>Основные требования к содержанию акта</a:t>
            </a:r>
            <a:endParaRPr u="sng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Выноска 1 (с границей) 3"/>
          <p:cNvSpPr/>
          <p:nvPr/>
        </p:nvSpPr>
        <p:spPr bwMode="auto">
          <a:xfrm>
            <a:off x="10093569" y="2312377"/>
            <a:ext cx="914400" cy="612648"/>
          </a:xfrm>
          <a:prstGeom prst="accentCallout1">
            <a:avLst>
              <a:gd name="adj1" fmla="val 18750"/>
              <a:gd name="adj2" fmla="val -8333"/>
              <a:gd name="adj3" fmla="val 49354"/>
              <a:gd name="adj4" fmla="val -81602"/>
            </a:avLst>
          </a:prstGeom>
        </p:spPr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Выноска 2 (без границы) 4"/>
          <p:cNvSpPr/>
          <p:nvPr/>
        </p:nvSpPr>
        <p:spPr bwMode="auto">
          <a:xfrm>
            <a:off x="10313377" y="2312377"/>
            <a:ext cx="1163513" cy="712177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44599"/>
              <a:gd name="adj6" fmla="val -390000"/>
            </a:avLst>
          </a:prstGeom>
        </p:spPr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Выноска 1 (без границы) 5"/>
          <p:cNvSpPr/>
          <p:nvPr/>
        </p:nvSpPr>
        <p:spPr bwMode="auto">
          <a:xfrm>
            <a:off x="10267658" y="2435469"/>
            <a:ext cx="318280" cy="489556"/>
          </a:xfrm>
          <a:prstGeom prst="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</p:spPr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 bwMode="auto">
          <a:xfrm>
            <a:off x="-6004" y="0"/>
            <a:ext cx="12192003" cy="6907164"/>
            <a:chOff x="-1" y="-52913"/>
            <a:chExt cx="12192003" cy="6907164"/>
          </a:xfrm>
        </p:grpSpPr>
        <p:sp>
          <p:nvSpPr>
            <p:cNvPr id="43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Arial"/>
                <a:ea typeface="Calibri"/>
                <a:cs typeface="Arial"/>
              </a:rPr>
              <a:t/>
            </a:fld>
            <a:endParaRPr lang="ru-RU" sz="2000" b="1">
              <a:solidFill>
                <a:srgbClr val="044174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 bwMode="auto">
          <a:xfrm>
            <a:off x="342900" y="5001521"/>
            <a:ext cx="11249312" cy="119181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0000"/>
              </a:buClr>
              <a:buSzPct val="200000"/>
              <a:buFont typeface="Wingdings"/>
              <a:buChar char="§"/>
              <a:defRPr/>
            </a:pPr>
            <a:r>
              <a:rPr lang="ru-RU" sz="1600" b="1">
                <a:solidFill>
                  <a:srgbClr val="002060"/>
                </a:solidFill>
                <a:latin typeface="Arial"/>
                <a:ea typeface="Times New Roman"/>
              </a:rPr>
              <a:t>факты и обстоятельства</a:t>
            </a:r>
            <a:r>
              <a:rPr lang="ru-RU" sz="1600" b="1">
                <a:solidFill>
                  <a:srgbClr val="002060"/>
                </a:solidFill>
                <a:latin typeface="Arial"/>
                <a:ea typeface="Times New Roman"/>
              </a:rPr>
              <a:t>, установленные при проведении проверки и обосновывающие выводы о наличии (отсутствии) </a:t>
            </a:r>
            <a:r>
              <a:rPr lang="ru-RU" sz="1600" b="1">
                <a:solidFill>
                  <a:srgbClr val="002060"/>
                </a:solidFill>
                <a:latin typeface="Arial"/>
                <a:ea typeface="Times New Roman"/>
              </a:rPr>
              <a:t>нарушений, по каждому вопросу, подлежащему изучению в ходе проверки согласно распоряжению (приказу) учредителя о проведении проверки в рамках предмета контроля, и копии подтверждающих выявленные нарушения документов     </a:t>
            </a:r>
            <a:endParaRPr>
              <a:solidFill>
                <a:srgbClr val="002060"/>
              </a:solidFill>
            </a:endParaRPr>
          </a:p>
        </p:txBody>
      </p:sp>
      <p:sp>
        <p:nvSpPr>
          <p:cNvPr id="34" name="Прямоугольник 32"/>
          <p:cNvSpPr/>
          <p:nvPr/>
        </p:nvSpPr>
        <p:spPr bwMode="auto">
          <a:xfrm>
            <a:off x="2382715" y="1065860"/>
            <a:ext cx="64623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sng">
                <a:solidFill>
                  <a:schemeClr val="accent6">
                    <a:lumMod val="50000"/>
                  </a:schemeClr>
                </a:solidFill>
                <a:latin typeface="Arial"/>
                <a:ea typeface="Segoe UI Semibold"/>
                <a:cs typeface="Arial"/>
              </a:rPr>
              <a:t>Сведения о результатах проверки </a:t>
            </a:r>
            <a:endParaRPr u="sng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Выноска 1 (с границей) 3"/>
          <p:cNvSpPr/>
          <p:nvPr/>
        </p:nvSpPr>
        <p:spPr bwMode="auto">
          <a:xfrm>
            <a:off x="10093569" y="2312377"/>
            <a:ext cx="914400" cy="612648"/>
          </a:xfrm>
          <a:prstGeom prst="accentCallout1">
            <a:avLst>
              <a:gd name="adj1" fmla="val 18750"/>
              <a:gd name="adj2" fmla="val -8333"/>
              <a:gd name="adj3" fmla="val 49354"/>
              <a:gd name="adj4" fmla="val -81602"/>
            </a:avLst>
          </a:prstGeom>
        </p:spPr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Выноска 1 (без границы) 5"/>
          <p:cNvSpPr/>
          <p:nvPr/>
        </p:nvSpPr>
        <p:spPr bwMode="auto">
          <a:xfrm>
            <a:off x="10267658" y="2435469"/>
            <a:ext cx="318280" cy="489556"/>
          </a:xfrm>
          <a:prstGeom prst="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</p:spPr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342900" y="1864367"/>
            <a:ext cx="11249312" cy="1191816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0000"/>
              </a:buClr>
              <a:buSzPct val="200000"/>
              <a:buFont typeface="Wingdings"/>
              <a:buChar char="§"/>
              <a:defRPr/>
            </a:pP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общие сведения об учреждении - наличие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и правильность применения нормативных правовых актов, регламентирующих организационную и финансово-хозяйственную деятельность муниципального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учреждения; соответствие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организационной и финансово-хозяйственной деятельности муниципального учреждения его учредительным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документам</a:t>
            </a:r>
            <a:endParaRPr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 bwMode="auto">
          <a:xfrm>
            <a:off x="342900" y="3364837"/>
            <a:ext cx="11249312" cy="146423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FF0000"/>
              </a:buClr>
              <a:buSzPct val="200000"/>
              <a:buFont typeface="Wingdings"/>
              <a:buChar char="§"/>
              <a:defRPr/>
            </a:pP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документы, изученные в ходе проверки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,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соответствие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документов установленным формам, правильности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и полноты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их оформления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; анализ законности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совершения сделок, получения или выдачи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денежных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средств или материальных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ценностей; 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сопоставление бухгалтерских записей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с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оправдательными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документами;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данных бюджетного учета с данными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отчетности; результаты проведения контрольных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обмеров выполненных </a:t>
            </a:r>
            <a:r>
              <a:rPr lang="ru-RU" sz="1600" b="1">
                <a:solidFill>
                  <a:srgbClr val="002060"/>
                </a:solidFill>
                <a:latin typeface="Arial"/>
                <a:cs typeface="Arial"/>
              </a:rPr>
              <a:t>ремонтно-строительных работ, инвентаризаций  </a:t>
            </a:r>
            <a:endParaRPr b="1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 bwMode="auto">
          <a:xfrm>
            <a:off x="831326" y="1118182"/>
            <a:ext cx="106791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u="sng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Реализация результатов проверки (принятие мер)</a:t>
            </a:r>
            <a:endParaRPr sz="3200" u="sng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2" name="Группа 41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43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Arial"/>
                <a:ea typeface="Calibri"/>
                <a:cs typeface="Arial"/>
              </a:rPr>
              <a:t/>
            </a:fld>
            <a:endParaRPr lang="ru-RU" sz="2000" b="1">
              <a:solidFill>
                <a:srgbClr val="044174"/>
              </a:solidFill>
              <a:latin typeface="Arial"/>
              <a:ea typeface="Calibri"/>
              <a:cs typeface="Arial"/>
            </a:endParaRPr>
          </a:p>
        </p:txBody>
      </p:sp>
      <p:grpSp>
        <p:nvGrpSpPr>
          <p:cNvPr id="19" name="Group 31"/>
          <p:cNvGrpSpPr/>
          <p:nvPr/>
        </p:nvGrpSpPr>
        <p:grpSpPr bwMode="auto">
          <a:xfrm>
            <a:off x="1014147" y="2172372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20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4" name="TextBox 23"/>
          <p:cNvSpPr txBox="1"/>
          <p:nvPr/>
        </p:nvSpPr>
        <p:spPr bwMode="auto">
          <a:xfrm>
            <a:off x="1857379" y="1994181"/>
            <a:ext cx="92094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Учреждение вправе представить учредителю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мотивированные письменные возражения в отношении акта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и (или) требования в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течение 15 рабочих дней с даты получения акта проверки</a:t>
            </a:r>
            <a:endParaRPr/>
          </a:p>
        </p:txBody>
      </p:sp>
      <p:grpSp>
        <p:nvGrpSpPr>
          <p:cNvPr id="25" name="Group 31"/>
          <p:cNvGrpSpPr/>
          <p:nvPr/>
        </p:nvGrpSpPr>
        <p:grpSpPr bwMode="auto">
          <a:xfrm>
            <a:off x="1014147" y="4295431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26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 bwMode="auto">
          <a:xfrm>
            <a:off x="1857379" y="3813037"/>
            <a:ext cx="96530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200000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Акт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проверки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и мотивированные письменные возражения учреждения (при наличии) рассматриваются учредителем в установленный срок (не более 50 рабочих дней со дня оформления акта) с участием руководителя учреждения, который извещается учредителем в срок не позднее чем за 3 рабочих дня до даты рассмотрения</a:t>
            </a:r>
            <a:endParaRPr lang="ru-RU" sz="2400">
              <a:solidFill>
                <a:srgbClr val="0E3A64"/>
              </a:solidFill>
              <a:latin typeface="Arial"/>
              <a:ea typeface="Times New Roman"/>
            </a:endParaRPr>
          </a:p>
        </p:txBody>
      </p:sp>
      <p:sp>
        <p:nvSpPr>
          <p:cNvPr id="17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 bwMode="auto">
          <a:xfrm>
            <a:off x="1401685" y="1050925"/>
            <a:ext cx="8814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sng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Реализация результатов проверки (принятие мер)</a:t>
            </a:r>
            <a:endParaRPr sz="2400" u="sng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2" name="Группа 41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43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Arial"/>
                <a:ea typeface="Calibri"/>
                <a:cs typeface="Arial"/>
              </a:rPr>
              <a:t/>
            </a:fld>
            <a:endParaRPr lang="ru-RU" sz="2000" b="1">
              <a:solidFill>
                <a:srgbClr val="044174"/>
              </a:solidFill>
              <a:latin typeface="Arial"/>
              <a:ea typeface="Calibri"/>
              <a:cs typeface="Arial"/>
            </a:endParaRPr>
          </a:p>
        </p:txBody>
      </p:sp>
      <p:grpSp>
        <p:nvGrpSpPr>
          <p:cNvPr id="19" name="Group 31"/>
          <p:cNvGrpSpPr/>
          <p:nvPr/>
        </p:nvGrpSpPr>
        <p:grpSpPr bwMode="auto">
          <a:xfrm>
            <a:off x="2105070" y="2705417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20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4" name="TextBox 23"/>
          <p:cNvSpPr txBox="1"/>
          <p:nvPr/>
        </p:nvSpPr>
        <p:spPr bwMode="auto">
          <a:xfrm>
            <a:off x="1288050" y="1701854"/>
            <a:ext cx="9209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200000"/>
              <a:defRPr/>
            </a:pPr>
            <a:r>
              <a:rPr lang="ru-RU" sz="2400" b="1">
                <a:solidFill>
                  <a:srgbClr val="C00000"/>
                </a:solidFill>
                <a:latin typeface="Arial"/>
                <a:ea typeface="Times New Roman"/>
              </a:rPr>
              <a:t>Руководитель учреждения </a:t>
            </a:r>
            <a:r>
              <a:rPr lang="ru-RU" sz="2400" b="1">
                <a:solidFill>
                  <a:srgbClr val="C00000"/>
                </a:solidFill>
                <a:latin typeface="Arial"/>
                <a:ea typeface="Times New Roman"/>
              </a:rPr>
              <a:t>при выявлении нарушений </a:t>
            </a:r>
            <a:r>
              <a:rPr lang="ru-RU" sz="2400" b="1">
                <a:solidFill>
                  <a:srgbClr val="C00000"/>
                </a:solidFill>
                <a:latin typeface="Arial"/>
                <a:ea typeface="Times New Roman"/>
              </a:rPr>
              <a:t>обязан:</a:t>
            </a:r>
            <a:endParaRPr lang="ru-RU" sz="2400" b="1">
              <a:solidFill>
                <a:srgbClr val="C00000"/>
              </a:solidFill>
              <a:latin typeface="Arial"/>
              <a:ea typeface="Times New Roman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3167565" y="2700127"/>
            <a:ext cx="6979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200000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Принять участие в рассмотрении учредителем материалов проверки</a:t>
            </a:r>
            <a:endParaRPr lang="ru-RU" sz="2000" b="1">
              <a:solidFill>
                <a:srgbClr val="002060"/>
              </a:solidFill>
              <a:latin typeface="Arial"/>
              <a:ea typeface="Times New Roman"/>
              <a:cs typeface="Arial"/>
            </a:endParaRPr>
          </a:p>
        </p:txBody>
      </p:sp>
      <p:sp>
        <p:nvSpPr>
          <p:cNvPr id="31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2" name="Group 31"/>
          <p:cNvGrpSpPr/>
          <p:nvPr/>
        </p:nvGrpSpPr>
        <p:grpSpPr bwMode="auto">
          <a:xfrm>
            <a:off x="2105070" y="4361616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33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34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35" name="TextBox 34"/>
          <p:cNvSpPr txBox="1"/>
          <p:nvPr/>
        </p:nvSpPr>
        <p:spPr bwMode="auto">
          <a:xfrm>
            <a:off x="3372718" y="4130285"/>
            <a:ext cx="6979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200000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В установленный учредителем срок обеспечить исполнение выданного требования и представить учредителю отчет об исполнении требования</a:t>
            </a:r>
            <a:endParaRPr lang="ru-RU" sz="2000" b="1">
              <a:solidFill>
                <a:srgbClr val="002060"/>
              </a:solidFill>
              <a:latin typeface="Arial"/>
              <a:ea typeface="Times New Roman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2" name="Группа 41"/>
          <p:cNvGrpSpPr/>
          <p:nvPr/>
        </p:nvGrpSpPr>
        <p:grpSpPr bwMode="auto">
          <a:xfrm>
            <a:off x="-6004" y="0"/>
            <a:ext cx="12192003" cy="6907164"/>
            <a:chOff x="-1" y="-52913"/>
            <a:chExt cx="12192003" cy="6907164"/>
          </a:xfrm>
        </p:grpSpPr>
        <p:sp>
          <p:nvSpPr>
            <p:cNvPr id="43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Arial"/>
                <a:ea typeface="Calibri"/>
                <a:cs typeface="Arial"/>
              </a:rPr>
              <a:t/>
            </a:fld>
            <a:endParaRPr lang="ru-RU" sz="2000" b="1">
              <a:solidFill>
                <a:srgbClr val="044174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4" name="Выноска 1 (с границей) 3"/>
          <p:cNvSpPr/>
          <p:nvPr/>
        </p:nvSpPr>
        <p:spPr bwMode="auto">
          <a:xfrm>
            <a:off x="10093569" y="2312377"/>
            <a:ext cx="914400" cy="612648"/>
          </a:xfrm>
          <a:prstGeom prst="accentCallout1">
            <a:avLst>
              <a:gd name="adj1" fmla="val 18750"/>
              <a:gd name="adj2" fmla="val -8333"/>
              <a:gd name="adj3" fmla="val 49354"/>
              <a:gd name="adj4" fmla="val -81602"/>
            </a:avLst>
          </a:prstGeom>
        </p:spPr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Выноска 1 (без границы) 5"/>
          <p:cNvSpPr/>
          <p:nvPr/>
        </p:nvSpPr>
        <p:spPr bwMode="auto">
          <a:xfrm>
            <a:off x="10267658" y="2435469"/>
            <a:ext cx="318280" cy="489556"/>
          </a:xfrm>
          <a:prstGeom prst="callout1">
            <a:avLst>
              <a:gd name="adj1" fmla="val 18750"/>
              <a:gd name="adj2" fmla="val -8333"/>
              <a:gd name="adj3" fmla="val 112500"/>
              <a:gd name="adj4" fmla="val -38333"/>
            </a:avLst>
          </a:prstGeom>
        </p:spPr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15624" y="1949771"/>
            <a:ext cx="11948746" cy="4699159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marL="285750" indent="-285750">
              <a:buClr>
                <a:srgbClr val="FF0000"/>
              </a:buClr>
              <a:buSzPct val="100000"/>
              <a:buFont typeface="Wingdings"/>
              <a:buChar char="q"/>
              <a:defRPr/>
            </a:pPr>
            <a:r>
              <a:rPr lang="ru-RU" b="1">
                <a:latin typeface="Arial"/>
                <a:cs typeface="Arial"/>
              </a:rPr>
              <a:t>о </a:t>
            </a:r>
            <a:r>
              <a:rPr lang="ru-RU" b="1">
                <a:latin typeface="Arial"/>
                <a:cs typeface="Arial"/>
              </a:rPr>
              <a:t>несоответствии результатов деятельности </a:t>
            </a:r>
            <a:r>
              <a:rPr lang="ru-RU" b="1">
                <a:latin typeface="Arial"/>
                <a:cs typeface="Arial"/>
              </a:rPr>
              <a:t>муниципального </a:t>
            </a:r>
            <a:r>
              <a:rPr lang="ru-RU" b="1">
                <a:latin typeface="Arial"/>
                <a:cs typeface="Arial"/>
              </a:rPr>
              <a:t>учреждения установленным учредителем показателям деятельности и выявленных в ходе </a:t>
            </a:r>
            <a:r>
              <a:rPr lang="ru-RU" b="1">
                <a:latin typeface="Arial"/>
                <a:cs typeface="Arial"/>
              </a:rPr>
              <a:t>проверки нарушениях для определения </a:t>
            </a:r>
            <a:r>
              <a:rPr lang="ru-RU" b="1">
                <a:latin typeface="Arial"/>
                <a:cs typeface="Arial"/>
              </a:rPr>
              <a:t>вопросов дальнейшей деятельности </a:t>
            </a:r>
            <a:r>
              <a:rPr lang="ru-RU" b="1">
                <a:latin typeface="Arial"/>
                <a:cs typeface="Arial"/>
              </a:rPr>
              <a:t>муниципального </a:t>
            </a:r>
            <a:r>
              <a:rPr lang="ru-RU" b="1">
                <a:latin typeface="Arial"/>
                <a:cs typeface="Arial"/>
              </a:rPr>
              <a:t>учреждения </a:t>
            </a:r>
            <a:endParaRPr lang="ru-RU" b="1">
              <a:latin typeface="Arial"/>
              <a:cs typeface="Arial"/>
            </a:endParaRPr>
          </a:p>
          <a:p>
            <a:pPr marL="285750" indent="-285750">
              <a:buClr>
                <a:srgbClr val="FF0000"/>
              </a:buClr>
              <a:buSzPct val="100000"/>
              <a:buFont typeface="Wingdings"/>
              <a:buChar char="q"/>
              <a:defRPr/>
            </a:pPr>
            <a:r>
              <a:rPr lang="ru-RU" b="1">
                <a:latin typeface="Arial"/>
                <a:cs typeface="Arial"/>
              </a:rPr>
              <a:t>о </a:t>
            </a:r>
            <a:r>
              <a:rPr lang="ru-RU" b="1">
                <a:latin typeface="Arial"/>
                <a:cs typeface="Arial"/>
              </a:rPr>
              <a:t>сохранении (увеличении, уменьшении) показателей </a:t>
            </a:r>
            <a:r>
              <a:rPr lang="ru-RU" b="1">
                <a:latin typeface="Arial"/>
                <a:cs typeface="Arial"/>
              </a:rPr>
              <a:t>муниципального </a:t>
            </a:r>
            <a:r>
              <a:rPr lang="ru-RU" b="1">
                <a:latin typeface="Arial"/>
                <a:cs typeface="Arial"/>
              </a:rPr>
              <a:t>задания и объемов его финансового </a:t>
            </a:r>
            <a:r>
              <a:rPr lang="ru-RU" b="1">
                <a:latin typeface="Arial"/>
                <a:cs typeface="Arial"/>
              </a:rPr>
              <a:t>обеспечения</a:t>
            </a:r>
            <a:endParaRPr lang="ru-RU" sz="1600" b="1">
              <a:latin typeface="Arial"/>
              <a:cs typeface="Arial"/>
            </a:endParaRPr>
          </a:p>
          <a:p>
            <a:pPr marL="285750" indent="-285750">
              <a:buClr>
                <a:srgbClr val="FF0000"/>
              </a:buClr>
              <a:buSzPct val="100000"/>
              <a:buFont typeface="Wingdings"/>
              <a:buChar char="q"/>
              <a:defRPr/>
            </a:pPr>
            <a:r>
              <a:rPr lang="ru-RU" b="1">
                <a:latin typeface="Arial"/>
                <a:cs typeface="Arial"/>
              </a:rPr>
              <a:t>о </a:t>
            </a:r>
            <a:r>
              <a:rPr lang="ru-RU" b="1">
                <a:latin typeface="Arial"/>
                <a:cs typeface="Arial"/>
              </a:rPr>
              <a:t>реорганизации, изменении типа </a:t>
            </a:r>
            <a:r>
              <a:rPr lang="ru-RU" b="1">
                <a:latin typeface="Arial"/>
                <a:cs typeface="Arial"/>
              </a:rPr>
              <a:t>муниципального </a:t>
            </a:r>
            <a:r>
              <a:rPr lang="ru-RU" b="1">
                <a:latin typeface="Arial"/>
                <a:cs typeface="Arial"/>
              </a:rPr>
              <a:t>учреждения или его </a:t>
            </a:r>
            <a:r>
              <a:rPr lang="ru-RU" b="1">
                <a:latin typeface="Arial"/>
                <a:cs typeface="Arial"/>
              </a:rPr>
              <a:t>ликвидации</a:t>
            </a:r>
            <a:endParaRPr lang="ru-RU" sz="1600" b="1">
              <a:latin typeface="Arial"/>
              <a:cs typeface="Arial"/>
            </a:endParaRPr>
          </a:p>
          <a:p>
            <a:pPr marL="285750" indent="-285750">
              <a:buClr>
                <a:srgbClr val="FF0000"/>
              </a:buClr>
              <a:buSzPct val="100000"/>
              <a:buFont typeface="Wingdings"/>
              <a:buChar char="q"/>
              <a:defRPr/>
            </a:pPr>
            <a:r>
              <a:rPr lang="ru-RU" b="1">
                <a:latin typeface="Arial"/>
                <a:cs typeface="Arial"/>
              </a:rPr>
              <a:t>о формировании </a:t>
            </a:r>
            <a:r>
              <a:rPr lang="ru-RU" b="1">
                <a:latin typeface="Arial"/>
                <a:cs typeface="Arial"/>
              </a:rPr>
              <a:t>предложений о необходимости выполнения </a:t>
            </a:r>
            <a:r>
              <a:rPr lang="ru-RU" b="1">
                <a:latin typeface="Arial"/>
                <a:cs typeface="Arial"/>
              </a:rPr>
              <a:t>муниципальными (бюджетными) автономными учреждениями мероприятий </a:t>
            </a:r>
            <a:r>
              <a:rPr lang="ru-RU" b="1">
                <a:latin typeface="Arial"/>
                <a:cs typeface="Arial"/>
              </a:rPr>
              <a:t>по обеспечению сохранности закрепленного за ним </a:t>
            </a:r>
            <a:r>
              <a:rPr lang="ru-RU" b="1">
                <a:latin typeface="Arial"/>
                <a:cs typeface="Arial"/>
              </a:rPr>
              <a:t>муниципального имущества, в том числе особо ценного движимого имущества </a:t>
            </a:r>
            <a:endParaRPr lang="ru-RU" sz="1600" b="1">
              <a:latin typeface="Arial"/>
              <a:cs typeface="Arial"/>
            </a:endParaRPr>
          </a:p>
          <a:p>
            <a:pPr marL="285750" indent="-285750">
              <a:buClr>
                <a:srgbClr val="FF0000"/>
              </a:buClr>
              <a:buSzPct val="100000"/>
              <a:buFont typeface="Wingdings"/>
              <a:buChar char="q"/>
              <a:defRPr/>
            </a:pPr>
            <a:r>
              <a:rPr lang="ru-RU" b="1">
                <a:latin typeface="Arial"/>
                <a:cs typeface="Arial"/>
              </a:rPr>
              <a:t>о </a:t>
            </a:r>
            <a:r>
              <a:rPr lang="ru-RU" b="1">
                <a:latin typeface="Arial"/>
                <a:cs typeface="Arial"/>
              </a:rPr>
              <a:t>соответствии состава, качества и (или) объема (содержания) оказываемых услуг (выполняемых работ), условий, порядка и результатов оказания услуг (выполнения работ), определенных в </a:t>
            </a:r>
            <a:r>
              <a:rPr lang="ru-RU" b="1">
                <a:latin typeface="Arial"/>
                <a:cs typeface="Arial"/>
              </a:rPr>
              <a:t>муниципальном задании</a:t>
            </a:r>
            <a:endParaRPr lang="ru-RU" sz="1600" b="1">
              <a:latin typeface="Arial"/>
              <a:cs typeface="Arial"/>
            </a:endParaRPr>
          </a:p>
          <a:p>
            <a:pPr marL="285750" indent="-285750">
              <a:buClr>
                <a:srgbClr val="FF0000"/>
              </a:buClr>
              <a:buSzPct val="100000"/>
              <a:buFont typeface="Wingdings"/>
              <a:buChar char="q"/>
              <a:defRPr/>
            </a:pPr>
            <a:r>
              <a:rPr lang="ru-RU" b="1">
                <a:latin typeface="Arial"/>
                <a:cs typeface="Arial"/>
              </a:rPr>
              <a:t>об исполнении бюджетной сметы муниципального казенного учреждения, плана </a:t>
            </a:r>
            <a:r>
              <a:rPr lang="ru-RU" b="1">
                <a:latin typeface="Arial"/>
                <a:cs typeface="Arial"/>
              </a:rPr>
              <a:t>финансово-хозяйственной деятельности </a:t>
            </a:r>
            <a:r>
              <a:rPr lang="ru-RU" b="1">
                <a:latin typeface="Arial"/>
                <a:cs typeface="Arial"/>
              </a:rPr>
              <a:t>муниципального бюджетного (автономного) учреждения</a:t>
            </a:r>
            <a:endParaRPr lang="ru-RU" sz="1600" b="1">
              <a:latin typeface="Arial"/>
              <a:cs typeface="Arial"/>
            </a:endParaRPr>
          </a:p>
        </p:txBody>
      </p:sp>
      <p:sp>
        <p:nvSpPr>
          <p:cNvPr id="34" name="Прямоугольник 32"/>
          <p:cNvSpPr/>
          <p:nvPr/>
        </p:nvSpPr>
        <p:spPr bwMode="auto">
          <a:xfrm>
            <a:off x="430823" y="1065860"/>
            <a:ext cx="110519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sng">
                <a:solidFill>
                  <a:schemeClr val="accent6">
                    <a:lumMod val="50000"/>
                  </a:schemeClr>
                </a:solidFill>
                <a:latin typeface="Arial"/>
                <a:ea typeface="Segoe UI Semibold"/>
                <a:cs typeface="Arial"/>
              </a:rPr>
              <a:t>Результаты контроля </a:t>
            </a:r>
            <a:r>
              <a:rPr lang="ru-RU" sz="2400" b="1" u="sng">
                <a:solidFill>
                  <a:schemeClr val="accent6">
                    <a:lumMod val="50000"/>
                  </a:schemeClr>
                </a:solidFill>
                <a:latin typeface="Arial"/>
                <a:ea typeface="Segoe UI Semibold"/>
              </a:rPr>
              <a:t>учитываются учредителем при решении вопросов </a:t>
            </a:r>
            <a:r>
              <a:rPr lang="ru-RU" sz="2400" b="1" u="sng">
                <a:solidFill>
                  <a:schemeClr val="accent6">
                    <a:lumMod val="50000"/>
                  </a:schemeClr>
                </a:solidFill>
                <a:latin typeface="Arial"/>
                <a:ea typeface="Segoe UI Semibold"/>
                <a:cs typeface="Arial"/>
              </a:rPr>
              <a:t>управления, в том числе: </a:t>
            </a:r>
            <a:endParaRPr u="sng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40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48" name="Прямоугольник 47"/>
          <p:cNvSpPr/>
          <p:nvPr/>
        </p:nvSpPr>
        <p:spPr bwMode="auto">
          <a:xfrm>
            <a:off x="11658886" y="6396335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Arial"/>
                <a:ea typeface="Calibri"/>
                <a:cs typeface="Arial"/>
              </a:rPr>
              <a:t/>
            </a:fld>
            <a:endParaRPr lang="ru-RU" sz="2000" b="1">
              <a:solidFill>
                <a:srgbClr val="044174"/>
              </a:solidFill>
              <a:latin typeface="Arial"/>
              <a:ea typeface="Calibri"/>
              <a:cs typeface="Arial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55" name="Прямоугольник 112"/>
          <p:cNvSpPr/>
          <p:nvPr/>
        </p:nvSpPr>
        <p:spPr bwMode="auto">
          <a:xfrm>
            <a:off x="1732282" y="195323"/>
            <a:ext cx="102340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ПРАВОВЫЕ ОСНОВЫ УЧРЕДИТЕЛЬСКОГО КОНТРОЛЯ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5" name="Group 31"/>
          <p:cNvGrpSpPr/>
          <p:nvPr/>
        </p:nvGrpSpPr>
        <p:grpSpPr bwMode="auto">
          <a:xfrm>
            <a:off x="2668776" y="1200788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26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38" name="Прямоугольник 37"/>
          <p:cNvSpPr/>
          <p:nvPr/>
        </p:nvSpPr>
        <p:spPr bwMode="auto">
          <a:xfrm>
            <a:off x="3604879" y="1262360"/>
            <a:ext cx="5034020" cy="518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>
                <a:solidFill>
                  <a:srgbClr val="174468"/>
                </a:solidFill>
                <a:latin typeface="Arial"/>
                <a:ea typeface="Segoe UI Semibold"/>
                <a:cs typeface="Arial"/>
              </a:rPr>
              <a:t>Учредительский контроль</a:t>
            </a:r>
            <a:endParaRPr sz="2800">
              <a:latin typeface="Arial"/>
              <a:cs typeface="Arial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 bwMode="auto">
          <a:xfrm>
            <a:off x="1274883" y="2277880"/>
            <a:ext cx="3692769" cy="132802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Федеральный закон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№ 174-ФЗ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</a:rPr>
              <a:t>статья 2 часть 3.23</a:t>
            </a:r>
            <a:endParaRPr lang="ru-RU" sz="2400"/>
          </a:p>
        </p:txBody>
      </p:sp>
      <p:sp>
        <p:nvSpPr>
          <p:cNvPr id="46" name="Скругленный прямоугольник 45"/>
          <p:cNvSpPr/>
          <p:nvPr/>
        </p:nvSpPr>
        <p:spPr bwMode="auto">
          <a:xfrm>
            <a:off x="6585437" y="2277879"/>
            <a:ext cx="3613301" cy="1328023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Федеральный закон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№ 7-ФЗ </a:t>
            </a:r>
            <a:endParaRPr/>
          </a:p>
          <a:p>
            <a:pPr algn="ctr"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статья 32 часть 5.1</a:t>
            </a:r>
            <a:endParaRPr/>
          </a:p>
        </p:txBody>
      </p:sp>
      <p:sp>
        <p:nvSpPr>
          <p:cNvPr id="33" name="Скругленный прямоугольник 32"/>
          <p:cNvSpPr/>
          <p:nvPr/>
        </p:nvSpPr>
        <p:spPr bwMode="auto">
          <a:xfrm>
            <a:off x="2818433" y="4799930"/>
            <a:ext cx="6176096" cy="919401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 anchor="ctr">
            <a:spAutoFit/>
          </a:bodyPr>
          <a:lstStyle/>
          <a:p>
            <a:pPr algn="ctr"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Порядок, установленный местной администрацией</a:t>
            </a:r>
            <a:endParaRPr/>
          </a:p>
        </p:txBody>
      </p:sp>
      <p:cxnSp>
        <p:nvCxnSpPr>
          <p:cNvPr id="2" name="Прямая соединительная линия 1"/>
          <p:cNvCxnSpPr>
            <a:cxnSpLocks/>
            <a:stCxn id="45" idx="2"/>
            <a:endCxn id="33" idx="0"/>
          </p:cNvCxnSpPr>
          <p:nvPr/>
        </p:nvCxnSpPr>
        <p:spPr bwMode="auto">
          <a:xfrm rot="5399977" flipV="1">
            <a:off x="3916860" y="2810309"/>
            <a:ext cx="1194027" cy="2785214"/>
          </a:xfrm>
          <a:prstGeom prst="line">
            <a:avLst/>
          </a:prstGeom>
          <a:ln w="76199" cap="flat" cmpd="sng" algn="ctr">
            <a:solidFill>
              <a:schemeClr val="accent6">
                <a:lumMod val="74901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2009599" name="Прямая соединительная линия 282009598"/>
          <p:cNvCxnSpPr>
            <a:cxnSpLocks/>
          </p:cNvCxnSpPr>
          <p:nvPr/>
        </p:nvCxnSpPr>
        <p:spPr bwMode="auto">
          <a:xfrm rot="5399977">
            <a:off x="6626286" y="2982236"/>
            <a:ext cx="1194028" cy="2441359"/>
          </a:xfrm>
          <a:prstGeom prst="line">
            <a:avLst/>
          </a:prstGeom>
          <a:ln w="76199" cap="flat" cmpd="sng" algn="ctr">
            <a:solidFill>
              <a:schemeClr val="accent6">
                <a:lumMod val="74901"/>
              </a:schemeClr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 bwMode="auto">
          <a:xfrm>
            <a:off x="1401685" y="1050925"/>
            <a:ext cx="8814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u="sng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Реализация результатов проверки (принятие мер)</a:t>
            </a:r>
            <a:endParaRPr sz="2400" u="sng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42" name="Группа 41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43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Arial"/>
                <a:ea typeface="Calibri"/>
                <a:cs typeface="Arial"/>
              </a:rPr>
              <a:t/>
            </a:fld>
            <a:endParaRPr lang="ru-RU" sz="2000" b="1">
              <a:solidFill>
                <a:srgbClr val="044174"/>
              </a:solidFill>
              <a:latin typeface="Arial"/>
              <a:ea typeface="Calibri"/>
              <a:cs typeface="Arial"/>
            </a:endParaRPr>
          </a:p>
        </p:txBody>
      </p:sp>
      <p:grpSp>
        <p:nvGrpSpPr>
          <p:cNvPr id="19" name="Group 31"/>
          <p:cNvGrpSpPr/>
          <p:nvPr/>
        </p:nvGrpSpPr>
        <p:grpSpPr bwMode="auto">
          <a:xfrm>
            <a:off x="1401685" y="2285909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20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4" name="TextBox 23"/>
          <p:cNvSpPr txBox="1"/>
          <p:nvPr/>
        </p:nvSpPr>
        <p:spPr bwMode="auto">
          <a:xfrm>
            <a:off x="1288050" y="1535551"/>
            <a:ext cx="92094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200000"/>
              <a:defRPr/>
            </a:pPr>
            <a:r>
              <a:rPr lang="ru-RU" sz="2400" b="1">
                <a:solidFill>
                  <a:srgbClr val="C00000"/>
                </a:solidFill>
                <a:latin typeface="Arial"/>
                <a:ea typeface="Times New Roman"/>
              </a:rPr>
              <a:t>Учредитель </a:t>
            </a:r>
            <a:r>
              <a:rPr lang="ru-RU" sz="2400" b="1">
                <a:solidFill>
                  <a:srgbClr val="C00000"/>
                </a:solidFill>
                <a:latin typeface="Arial"/>
                <a:ea typeface="Times New Roman"/>
              </a:rPr>
              <a:t>при выявлении нарушений </a:t>
            </a:r>
            <a:r>
              <a:rPr lang="ru-RU" sz="2400" b="1">
                <a:solidFill>
                  <a:srgbClr val="C00000"/>
                </a:solidFill>
                <a:latin typeface="Arial"/>
                <a:ea typeface="Times New Roman"/>
              </a:rPr>
              <a:t>обязан:</a:t>
            </a:r>
            <a:endParaRPr lang="ru-RU" sz="2400" b="1">
              <a:solidFill>
                <a:srgbClr val="C00000"/>
              </a:solidFill>
              <a:latin typeface="Arial"/>
              <a:ea typeface="Times New Roman"/>
            </a:endParaRPr>
          </a:p>
        </p:txBody>
      </p:sp>
      <p:grpSp>
        <p:nvGrpSpPr>
          <p:cNvPr id="25" name="Group 31"/>
          <p:cNvGrpSpPr/>
          <p:nvPr/>
        </p:nvGrpSpPr>
        <p:grpSpPr bwMode="auto">
          <a:xfrm>
            <a:off x="5271848" y="2283233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26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7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8" name="TextBox 27"/>
          <p:cNvSpPr txBox="1"/>
          <p:nvPr/>
        </p:nvSpPr>
        <p:spPr bwMode="auto">
          <a:xfrm>
            <a:off x="339743" y="3137374"/>
            <a:ext cx="31957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200000"/>
              <a:defRPr/>
            </a:pPr>
            <a:r>
              <a:rPr lang="ru-RU">
                <a:latin typeface="Arial"/>
                <a:cs typeface="Arial"/>
              </a:rPr>
              <a:t>В случае неисполнения учреждением требования в установленный срок привлечь к ответственности должностных лиц учреждения, ответственных за выполнение требования</a:t>
            </a:r>
            <a:endParaRPr lang="ru-RU" sz="2400">
              <a:solidFill>
                <a:srgbClr val="0E3A64"/>
              </a:solidFill>
              <a:latin typeface="Arial"/>
              <a:ea typeface="Times New Roman"/>
              <a:cs typeface="Arial"/>
            </a:endParaRPr>
          </a:p>
        </p:txBody>
      </p:sp>
      <p:grpSp>
        <p:nvGrpSpPr>
          <p:cNvPr id="17" name="Group 31"/>
          <p:cNvGrpSpPr/>
          <p:nvPr/>
        </p:nvGrpSpPr>
        <p:grpSpPr bwMode="auto">
          <a:xfrm>
            <a:off x="9335792" y="2315041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18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sp>
        <p:nvSpPr>
          <p:cNvPr id="23" name="TextBox 22"/>
          <p:cNvSpPr txBox="1"/>
          <p:nvPr/>
        </p:nvSpPr>
        <p:spPr bwMode="auto">
          <a:xfrm>
            <a:off x="3854094" y="3146038"/>
            <a:ext cx="34707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200000"/>
              <a:defRPr/>
            </a:pPr>
            <a:r>
              <a:rPr lang="ru-RU">
                <a:latin typeface="Arial"/>
                <a:cs typeface="Arial"/>
              </a:rPr>
              <a:t>При наличии признаков административного правонарушения обеспечить направление материалов проверки в контрольное управление Новосибирской </a:t>
            </a:r>
            <a:r>
              <a:rPr lang="ru-RU">
                <a:latin typeface="Arial"/>
                <a:cs typeface="Arial"/>
              </a:rPr>
              <a:t>области</a:t>
            </a:r>
            <a:endParaRPr lang="ru-RU" sz="2400">
              <a:solidFill>
                <a:srgbClr val="0E3A64"/>
              </a:solidFill>
              <a:latin typeface="Arial"/>
              <a:ea typeface="Times New Roman"/>
              <a:cs typeface="Arial"/>
            </a:endParaRPr>
          </a:p>
        </p:txBody>
      </p:sp>
      <p:sp>
        <p:nvSpPr>
          <p:cNvPr id="29" name="TextBox 28"/>
          <p:cNvSpPr txBox="1"/>
          <p:nvPr/>
        </p:nvSpPr>
        <p:spPr bwMode="auto">
          <a:xfrm>
            <a:off x="7962117" y="3196918"/>
            <a:ext cx="34707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FF0000"/>
              </a:buClr>
              <a:buSzPct val="200000"/>
              <a:defRPr/>
            </a:pPr>
            <a:r>
              <a:rPr lang="ru-RU">
                <a:latin typeface="Arial"/>
                <a:cs typeface="Arial"/>
              </a:rPr>
              <a:t>При наличии признаков  </a:t>
            </a:r>
            <a:r>
              <a:rPr lang="ru-RU">
                <a:latin typeface="Arial"/>
                <a:cs typeface="Arial"/>
              </a:rPr>
              <a:t>преступления обеспечить </a:t>
            </a:r>
            <a:r>
              <a:rPr lang="ru-RU">
                <a:latin typeface="Arial"/>
                <a:cs typeface="Arial"/>
              </a:rPr>
              <a:t>направление </a:t>
            </a:r>
            <a:r>
              <a:rPr lang="ru-RU">
                <a:latin typeface="Arial"/>
                <a:cs typeface="Arial"/>
              </a:rPr>
              <a:t>материалов </a:t>
            </a:r>
            <a:r>
              <a:rPr lang="ru-RU">
                <a:latin typeface="Arial"/>
                <a:cs typeface="Arial"/>
              </a:rPr>
              <a:t>проверки </a:t>
            </a:r>
            <a:endParaRPr lang="ru-RU">
              <a:latin typeface="Arial"/>
              <a:cs typeface="Arial"/>
            </a:endParaRPr>
          </a:p>
          <a:p>
            <a:pPr algn="ctr">
              <a:buClr>
                <a:srgbClr val="FF0000"/>
              </a:buClr>
              <a:buSzPct val="200000"/>
              <a:defRPr/>
            </a:pPr>
            <a:r>
              <a:rPr lang="ru-RU">
                <a:latin typeface="Arial"/>
                <a:cs typeface="Arial"/>
              </a:rPr>
              <a:t>в правоохранительные </a:t>
            </a:r>
            <a:r>
              <a:rPr lang="ru-RU">
                <a:latin typeface="Arial"/>
                <a:cs typeface="Arial"/>
              </a:rPr>
              <a:t>органы</a:t>
            </a:r>
            <a:endParaRPr lang="ru-RU" sz="2400">
              <a:solidFill>
                <a:srgbClr val="0E3A64"/>
              </a:solidFill>
              <a:latin typeface="Arial"/>
              <a:ea typeface="Times New Roman"/>
              <a:cs typeface="Arial"/>
            </a:endParaRPr>
          </a:p>
        </p:txBody>
      </p:sp>
      <p:sp>
        <p:nvSpPr>
          <p:cNvPr id="31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Блок-схема: ручной ввод 1"/>
          <p:cNvSpPr/>
          <p:nvPr/>
        </p:nvSpPr>
        <p:spPr bwMode="auto">
          <a:xfrm flipV="1">
            <a:off x="-11380" y="7284"/>
            <a:ext cx="12203380" cy="172800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19 w 10000"/>
              <a:gd name="connsiteY0" fmla="*/ 765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7653 h 10000"/>
              <a:gd name="connsiteX0" fmla="*/ 19 w 10000"/>
              <a:gd name="connsiteY0" fmla="*/ 4087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9 w 10000"/>
              <a:gd name="connsiteY4" fmla="*/ 4087 h 10000"/>
              <a:gd name="connsiteX0" fmla="*/ 10 w 10000"/>
              <a:gd name="connsiteY0" fmla="*/ 393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 w 10000"/>
              <a:gd name="connsiteY4" fmla="*/ 3931 h 10000"/>
              <a:gd name="connsiteX0" fmla="*/ 10 w 10000"/>
              <a:gd name="connsiteY0" fmla="*/ 2468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10 w 10000"/>
              <a:gd name="connsiteY4" fmla="*/ 2468 h 10000"/>
              <a:gd name="connsiteX0" fmla="*/ 10 w 10000"/>
              <a:gd name="connsiteY0" fmla="*/ 227 h 7759"/>
              <a:gd name="connsiteX1" fmla="*/ 10000 w 10000"/>
              <a:gd name="connsiteY1" fmla="*/ 0 h 7759"/>
              <a:gd name="connsiteX2" fmla="*/ 10000 w 10000"/>
              <a:gd name="connsiteY2" fmla="*/ 7759 h 7759"/>
              <a:gd name="connsiteX3" fmla="*/ 0 w 10000"/>
              <a:gd name="connsiteY3" fmla="*/ 7759 h 7759"/>
              <a:gd name="connsiteX4" fmla="*/ 10 w 10000"/>
              <a:gd name="connsiteY4" fmla="*/ 227 h 7759"/>
              <a:gd name="connsiteX0" fmla="*/ 10 w 10000"/>
              <a:gd name="connsiteY0" fmla="*/ 0 h 12857"/>
              <a:gd name="connsiteX1" fmla="*/ 10000 w 10000"/>
              <a:gd name="connsiteY1" fmla="*/ 2857 h 12857"/>
              <a:gd name="connsiteX2" fmla="*/ 10000 w 10000"/>
              <a:gd name="connsiteY2" fmla="*/ 12857 h 12857"/>
              <a:gd name="connsiteX3" fmla="*/ 0 w 10000"/>
              <a:gd name="connsiteY3" fmla="*/ 12857 h 12857"/>
              <a:gd name="connsiteX4" fmla="*/ 10 w 10000"/>
              <a:gd name="connsiteY4" fmla="*/ 0 h 12857"/>
              <a:gd name="connsiteX0" fmla="*/ 1 w 10000"/>
              <a:gd name="connsiteY0" fmla="*/ 0 h 12857"/>
              <a:gd name="connsiteX1" fmla="*/ 10000 w 10000"/>
              <a:gd name="connsiteY1" fmla="*/ 2857 h 12857"/>
              <a:gd name="connsiteX2" fmla="*/ 10000 w 10000"/>
              <a:gd name="connsiteY2" fmla="*/ 12857 h 12857"/>
              <a:gd name="connsiteX3" fmla="*/ 0 w 10000"/>
              <a:gd name="connsiteY3" fmla="*/ 12857 h 12857"/>
              <a:gd name="connsiteX4" fmla="*/ 1 w 10000"/>
              <a:gd name="connsiteY4" fmla="*/ 0 h 12857"/>
              <a:gd name="connsiteX0" fmla="*/ 1 w 10000"/>
              <a:gd name="connsiteY0" fmla="*/ 0 h 12857"/>
              <a:gd name="connsiteX1" fmla="*/ 10000 w 10000"/>
              <a:gd name="connsiteY1" fmla="*/ 2857 h 12857"/>
              <a:gd name="connsiteX2" fmla="*/ 9992 w 10000"/>
              <a:gd name="connsiteY2" fmla="*/ 5278 h 12857"/>
              <a:gd name="connsiteX3" fmla="*/ 10000 w 10000"/>
              <a:gd name="connsiteY3" fmla="*/ 12857 h 12857"/>
              <a:gd name="connsiteX4" fmla="*/ 0 w 10000"/>
              <a:gd name="connsiteY4" fmla="*/ 12857 h 12857"/>
              <a:gd name="connsiteX5" fmla="*/ 1 w 10000"/>
              <a:gd name="connsiteY5" fmla="*/ 0 h 12857"/>
              <a:gd name="connsiteX0" fmla="*/ 1 w 10000"/>
              <a:gd name="connsiteY0" fmla="*/ 0 h 12857"/>
              <a:gd name="connsiteX1" fmla="*/ 9977 w 10000"/>
              <a:gd name="connsiteY1" fmla="*/ 5025 h 12857"/>
              <a:gd name="connsiteX2" fmla="*/ 9992 w 10000"/>
              <a:gd name="connsiteY2" fmla="*/ 5278 h 12857"/>
              <a:gd name="connsiteX3" fmla="*/ 10000 w 10000"/>
              <a:gd name="connsiteY3" fmla="*/ 12857 h 12857"/>
              <a:gd name="connsiteX4" fmla="*/ 0 w 10000"/>
              <a:gd name="connsiteY4" fmla="*/ 12857 h 12857"/>
              <a:gd name="connsiteX5" fmla="*/ 1 w 10000"/>
              <a:gd name="connsiteY5" fmla="*/ 0 h 12857"/>
              <a:gd name="connsiteX0" fmla="*/ 9 w 10000"/>
              <a:gd name="connsiteY0" fmla="*/ 0 h 12289"/>
              <a:gd name="connsiteX1" fmla="*/ 9977 w 10000"/>
              <a:gd name="connsiteY1" fmla="*/ 4457 h 12289"/>
              <a:gd name="connsiteX2" fmla="*/ 9992 w 10000"/>
              <a:gd name="connsiteY2" fmla="*/ 4710 h 12289"/>
              <a:gd name="connsiteX3" fmla="*/ 10000 w 10000"/>
              <a:gd name="connsiteY3" fmla="*/ 12289 h 12289"/>
              <a:gd name="connsiteX4" fmla="*/ 0 w 10000"/>
              <a:gd name="connsiteY4" fmla="*/ 12289 h 12289"/>
              <a:gd name="connsiteX5" fmla="*/ 9 w 10000"/>
              <a:gd name="connsiteY5" fmla="*/ 0 h 12289"/>
              <a:gd name="connsiteX0" fmla="*/ 0 w 10022"/>
              <a:gd name="connsiteY0" fmla="*/ 0 h 10689"/>
              <a:gd name="connsiteX1" fmla="*/ 9999 w 10022"/>
              <a:gd name="connsiteY1" fmla="*/ 2857 h 10689"/>
              <a:gd name="connsiteX2" fmla="*/ 10014 w 10022"/>
              <a:gd name="connsiteY2" fmla="*/ 3110 h 10689"/>
              <a:gd name="connsiteX3" fmla="*/ 10022 w 10022"/>
              <a:gd name="connsiteY3" fmla="*/ 10689 h 10689"/>
              <a:gd name="connsiteX4" fmla="*/ 22 w 10022"/>
              <a:gd name="connsiteY4" fmla="*/ 10689 h 10689"/>
              <a:gd name="connsiteX5" fmla="*/ 0 w 10022"/>
              <a:gd name="connsiteY5" fmla="*/ 0 h 10689"/>
              <a:gd name="connsiteX0" fmla="*/ 1 w 10015"/>
              <a:gd name="connsiteY0" fmla="*/ 0 h 11102"/>
              <a:gd name="connsiteX1" fmla="*/ 9992 w 10015"/>
              <a:gd name="connsiteY1" fmla="*/ 3270 h 11102"/>
              <a:gd name="connsiteX2" fmla="*/ 10007 w 10015"/>
              <a:gd name="connsiteY2" fmla="*/ 3523 h 11102"/>
              <a:gd name="connsiteX3" fmla="*/ 10015 w 10015"/>
              <a:gd name="connsiteY3" fmla="*/ 11102 h 11102"/>
              <a:gd name="connsiteX4" fmla="*/ 15 w 10015"/>
              <a:gd name="connsiteY4" fmla="*/ 11102 h 11102"/>
              <a:gd name="connsiteX5" fmla="*/ 1 w 10015"/>
              <a:gd name="connsiteY5" fmla="*/ 0 h 11102"/>
              <a:gd name="connsiteX0" fmla="*/ 1 w 10015"/>
              <a:gd name="connsiteY0" fmla="*/ 0 h 11102"/>
              <a:gd name="connsiteX1" fmla="*/ 9992 w 10015"/>
              <a:gd name="connsiteY1" fmla="*/ 3270 h 11102"/>
              <a:gd name="connsiteX2" fmla="*/ 9991 w 10015"/>
              <a:gd name="connsiteY2" fmla="*/ 4142 h 11102"/>
              <a:gd name="connsiteX3" fmla="*/ 10015 w 10015"/>
              <a:gd name="connsiteY3" fmla="*/ 11102 h 11102"/>
              <a:gd name="connsiteX4" fmla="*/ 15 w 10015"/>
              <a:gd name="connsiteY4" fmla="*/ 11102 h 11102"/>
              <a:gd name="connsiteX5" fmla="*/ 1 w 10015"/>
              <a:gd name="connsiteY5" fmla="*/ 0 h 11102"/>
              <a:gd name="connsiteX0" fmla="*/ 1 w 10015"/>
              <a:gd name="connsiteY0" fmla="*/ 0 h 11102"/>
              <a:gd name="connsiteX1" fmla="*/ 9992 w 10015"/>
              <a:gd name="connsiteY1" fmla="*/ 3838 h 11102"/>
              <a:gd name="connsiteX2" fmla="*/ 9991 w 10015"/>
              <a:gd name="connsiteY2" fmla="*/ 4142 h 11102"/>
              <a:gd name="connsiteX3" fmla="*/ 10015 w 10015"/>
              <a:gd name="connsiteY3" fmla="*/ 11102 h 11102"/>
              <a:gd name="connsiteX4" fmla="*/ 15 w 10015"/>
              <a:gd name="connsiteY4" fmla="*/ 11102 h 11102"/>
              <a:gd name="connsiteX5" fmla="*/ 1 w 10015"/>
              <a:gd name="connsiteY5" fmla="*/ 0 h 11102"/>
              <a:gd name="connsiteX0" fmla="*/ 1 w 10030"/>
              <a:gd name="connsiteY0" fmla="*/ 0 h 11102"/>
              <a:gd name="connsiteX1" fmla="*/ 9992 w 10030"/>
              <a:gd name="connsiteY1" fmla="*/ 3838 h 11102"/>
              <a:gd name="connsiteX2" fmla="*/ 10030 w 10030"/>
              <a:gd name="connsiteY2" fmla="*/ 4503 h 11102"/>
              <a:gd name="connsiteX3" fmla="*/ 10015 w 10030"/>
              <a:gd name="connsiteY3" fmla="*/ 11102 h 11102"/>
              <a:gd name="connsiteX4" fmla="*/ 15 w 10030"/>
              <a:gd name="connsiteY4" fmla="*/ 11102 h 11102"/>
              <a:gd name="connsiteX5" fmla="*/ 1 w 10030"/>
              <a:gd name="connsiteY5" fmla="*/ 0 h 11102"/>
              <a:gd name="connsiteX0" fmla="*/ 1 w 10030"/>
              <a:gd name="connsiteY0" fmla="*/ 0 h 11102"/>
              <a:gd name="connsiteX1" fmla="*/ 9992 w 10030"/>
              <a:gd name="connsiteY1" fmla="*/ 3838 h 11102"/>
              <a:gd name="connsiteX2" fmla="*/ 10030 w 10030"/>
              <a:gd name="connsiteY2" fmla="*/ 4503 h 11102"/>
              <a:gd name="connsiteX3" fmla="*/ 10015 w 10030"/>
              <a:gd name="connsiteY3" fmla="*/ 11102 h 11102"/>
              <a:gd name="connsiteX4" fmla="*/ 15 w 10030"/>
              <a:gd name="connsiteY4" fmla="*/ 11102 h 11102"/>
              <a:gd name="connsiteX5" fmla="*/ 1 w 10030"/>
              <a:gd name="connsiteY5" fmla="*/ 0 h 11102"/>
              <a:gd name="connsiteX0" fmla="*/ 1 w 10030"/>
              <a:gd name="connsiteY0" fmla="*/ 0 h 11102"/>
              <a:gd name="connsiteX1" fmla="*/ 10023 w 10030"/>
              <a:gd name="connsiteY1" fmla="*/ 4509 h 11102"/>
              <a:gd name="connsiteX2" fmla="*/ 10030 w 10030"/>
              <a:gd name="connsiteY2" fmla="*/ 4503 h 11102"/>
              <a:gd name="connsiteX3" fmla="*/ 10015 w 10030"/>
              <a:gd name="connsiteY3" fmla="*/ 11102 h 11102"/>
              <a:gd name="connsiteX4" fmla="*/ 15 w 10030"/>
              <a:gd name="connsiteY4" fmla="*/ 11102 h 11102"/>
              <a:gd name="connsiteX5" fmla="*/ 1 w 10030"/>
              <a:gd name="connsiteY5" fmla="*/ 0 h 11102"/>
              <a:gd name="connsiteX0" fmla="*/ 1 w 10030"/>
              <a:gd name="connsiteY0" fmla="*/ 0 h 11102"/>
              <a:gd name="connsiteX1" fmla="*/ 10023 w 10030"/>
              <a:gd name="connsiteY1" fmla="*/ 4509 h 11102"/>
              <a:gd name="connsiteX2" fmla="*/ 10030 w 10030"/>
              <a:gd name="connsiteY2" fmla="*/ 4503 h 11102"/>
              <a:gd name="connsiteX3" fmla="*/ 10023 w 10030"/>
              <a:gd name="connsiteY3" fmla="*/ 11050 h 11102"/>
              <a:gd name="connsiteX4" fmla="*/ 15 w 10030"/>
              <a:gd name="connsiteY4" fmla="*/ 11102 h 11102"/>
              <a:gd name="connsiteX5" fmla="*/ 1 w 10030"/>
              <a:gd name="connsiteY5" fmla="*/ 0 h 11102"/>
              <a:gd name="connsiteX0" fmla="*/ 1 w 10039"/>
              <a:gd name="connsiteY0" fmla="*/ 0 h 11102"/>
              <a:gd name="connsiteX1" fmla="*/ 10023 w 10039"/>
              <a:gd name="connsiteY1" fmla="*/ 4509 h 11102"/>
              <a:gd name="connsiteX2" fmla="*/ 10030 w 10039"/>
              <a:gd name="connsiteY2" fmla="*/ 4503 h 11102"/>
              <a:gd name="connsiteX3" fmla="*/ 10039 w 10039"/>
              <a:gd name="connsiteY3" fmla="*/ 11050 h 11102"/>
              <a:gd name="connsiteX4" fmla="*/ 15 w 10039"/>
              <a:gd name="connsiteY4" fmla="*/ 11102 h 11102"/>
              <a:gd name="connsiteX5" fmla="*/ 1 w 10039"/>
              <a:gd name="connsiteY5" fmla="*/ 0 h 11102"/>
              <a:gd name="connsiteX0" fmla="*/ 1 w 10046"/>
              <a:gd name="connsiteY0" fmla="*/ 0 h 11102"/>
              <a:gd name="connsiteX1" fmla="*/ 10023 w 10046"/>
              <a:gd name="connsiteY1" fmla="*/ 4509 h 11102"/>
              <a:gd name="connsiteX2" fmla="*/ 10046 w 10046"/>
              <a:gd name="connsiteY2" fmla="*/ 4503 h 11102"/>
              <a:gd name="connsiteX3" fmla="*/ 10039 w 10046"/>
              <a:gd name="connsiteY3" fmla="*/ 11050 h 11102"/>
              <a:gd name="connsiteX4" fmla="*/ 15 w 10046"/>
              <a:gd name="connsiteY4" fmla="*/ 11102 h 11102"/>
              <a:gd name="connsiteX5" fmla="*/ 1 w 10046"/>
              <a:gd name="connsiteY5" fmla="*/ 0 h 11102"/>
              <a:gd name="connsiteX0" fmla="*/ 1 w 10039"/>
              <a:gd name="connsiteY0" fmla="*/ 0 h 11102"/>
              <a:gd name="connsiteX1" fmla="*/ 10023 w 10039"/>
              <a:gd name="connsiteY1" fmla="*/ 4509 h 11102"/>
              <a:gd name="connsiteX2" fmla="*/ 10038 w 10039"/>
              <a:gd name="connsiteY2" fmla="*/ 1922 h 11102"/>
              <a:gd name="connsiteX3" fmla="*/ 10039 w 10039"/>
              <a:gd name="connsiteY3" fmla="*/ 11050 h 11102"/>
              <a:gd name="connsiteX4" fmla="*/ 15 w 10039"/>
              <a:gd name="connsiteY4" fmla="*/ 11102 h 11102"/>
              <a:gd name="connsiteX5" fmla="*/ 1 w 10039"/>
              <a:gd name="connsiteY5" fmla="*/ 0 h 11102"/>
              <a:gd name="connsiteX0" fmla="*/ 2 w 10032"/>
              <a:gd name="connsiteY0" fmla="*/ 0 h 15903"/>
              <a:gd name="connsiteX1" fmla="*/ 10016 w 10032"/>
              <a:gd name="connsiteY1" fmla="*/ 9310 h 15903"/>
              <a:gd name="connsiteX2" fmla="*/ 10031 w 10032"/>
              <a:gd name="connsiteY2" fmla="*/ 6723 h 15903"/>
              <a:gd name="connsiteX3" fmla="*/ 10032 w 10032"/>
              <a:gd name="connsiteY3" fmla="*/ 15851 h 15903"/>
              <a:gd name="connsiteX4" fmla="*/ 8 w 10032"/>
              <a:gd name="connsiteY4" fmla="*/ 15903 h 15903"/>
              <a:gd name="connsiteX5" fmla="*/ 2 w 10032"/>
              <a:gd name="connsiteY5" fmla="*/ 0 h 15903"/>
              <a:gd name="connsiteX0" fmla="*/ 2 w 10032"/>
              <a:gd name="connsiteY0" fmla="*/ 0 h 15903"/>
              <a:gd name="connsiteX1" fmla="*/ 10016 w 10032"/>
              <a:gd name="connsiteY1" fmla="*/ 9310 h 15903"/>
              <a:gd name="connsiteX2" fmla="*/ 10031 w 10032"/>
              <a:gd name="connsiteY2" fmla="*/ 6723 h 15903"/>
              <a:gd name="connsiteX3" fmla="*/ 10032 w 10032"/>
              <a:gd name="connsiteY3" fmla="*/ 15851 h 15903"/>
              <a:gd name="connsiteX4" fmla="*/ 8 w 10032"/>
              <a:gd name="connsiteY4" fmla="*/ 15903 h 15903"/>
              <a:gd name="connsiteX5" fmla="*/ 2 w 10032"/>
              <a:gd name="connsiteY5" fmla="*/ 0 h 15903"/>
              <a:gd name="connsiteX0" fmla="*/ 2 w 10040"/>
              <a:gd name="connsiteY0" fmla="*/ 0 h 15903"/>
              <a:gd name="connsiteX1" fmla="*/ 10040 w 10040"/>
              <a:gd name="connsiteY1" fmla="*/ 6523 h 15903"/>
              <a:gd name="connsiteX2" fmla="*/ 10031 w 10040"/>
              <a:gd name="connsiteY2" fmla="*/ 6723 h 15903"/>
              <a:gd name="connsiteX3" fmla="*/ 10032 w 10040"/>
              <a:gd name="connsiteY3" fmla="*/ 15851 h 15903"/>
              <a:gd name="connsiteX4" fmla="*/ 8 w 10040"/>
              <a:gd name="connsiteY4" fmla="*/ 15903 h 15903"/>
              <a:gd name="connsiteX5" fmla="*/ 2 w 10040"/>
              <a:gd name="connsiteY5" fmla="*/ 0 h 15903"/>
              <a:gd name="connsiteX0" fmla="*/ 2 w 10040"/>
              <a:gd name="connsiteY0" fmla="*/ 0 h 15903"/>
              <a:gd name="connsiteX1" fmla="*/ 10040 w 10040"/>
              <a:gd name="connsiteY1" fmla="*/ 6523 h 15903"/>
              <a:gd name="connsiteX2" fmla="*/ 10031 w 10040"/>
              <a:gd name="connsiteY2" fmla="*/ 6723 h 15903"/>
              <a:gd name="connsiteX3" fmla="*/ 10032 w 10040"/>
              <a:gd name="connsiteY3" fmla="*/ 15851 h 15903"/>
              <a:gd name="connsiteX4" fmla="*/ 8 w 10040"/>
              <a:gd name="connsiteY4" fmla="*/ 15903 h 15903"/>
              <a:gd name="connsiteX5" fmla="*/ 2 w 10040"/>
              <a:gd name="connsiteY5" fmla="*/ 0 h 15903"/>
              <a:gd name="connsiteX0" fmla="*/ 2 w 10040"/>
              <a:gd name="connsiteY0" fmla="*/ 0 h 15903"/>
              <a:gd name="connsiteX1" fmla="*/ 10040 w 10040"/>
              <a:gd name="connsiteY1" fmla="*/ 6523 h 15903"/>
              <a:gd name="connsiteX2" fmla="*/ 10031 w 10040"/>
              <a:gd name="connsiteY2" fmla="*/ 7239 h 15903"/>
              <a:gd name="connsiteX3" fmla="*/ 10032 w 10040"/>
              <a:gd name="connsiteY3" fmla="*/ 15851 h 15903"/>
              <a:gd name="connsiteX4" fmla="*/ 8 w 10040"/>
              <a:gd name="connsiteY4" fmla="*/ 15903 h 15903"/>
              <a:gd name="connsiteX5" fmla="*/ 2 w 10040"/>
              <a:gd name="connsiteY5" fmla="*/ 0 h 15903"/>
              <a:gd name="connsiteX0" fmla="*/ 2 w 10040"/>
              <a:gd name="connsiteY0" fmla="*/ 0 h 12496"/>
              <a:gd name="connsiteX1" fmla="*/ 10040 w 10040"/>
              <a:gd name="connsiteY1" fmla="*/ 3116 h 12496"/>
              <a:gd name="connsiteX2" fmla="*/ 10031 w 10040"/>
              <a:gd name="connsiteY2" fmla="*/ 3832 h 12496"/>
              <a:gd name="connsiteX3" fmla="*/ 10032 w 10040"/>
              <a:gd name="connsiteY3" fmla="*/ 12444 h 12496"/>
              <a:gd name="connsiteX4" fmla="*/ 8 w 10040"/>
              <a:gd name="connsiteY4" fmla="*/ 12496 h 12496"/>
              <a:gd name="connsiteX5" fmla="*/ 2 w 10040"/>
              <a:gd name="connsiteY5" fmla="*/ 0 h 12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40" h="12496" fill="norm" stroke="1" extrusionOk="0">
                <a:moveTo>
                  <a:pt x="2" y="0"/>
                </a:moveTo>
                <a:lnTo>
                  <a:pt x="10040" y="3116"/>
                </a:lnTo>
                <a:cubicBezTo>
                  <a:pt x="10037" y="3338"/>
                  <a:pt x="10034" y="3610"/>
                  <a:pt x="10031" y="3832"/>
                </a:cubicBezTo>
                <a:cubicBezTo>
                  <a:pt x="10034" y="6358"/>
                  <a:pt x="10029" y="9918"/>
                  <a:pt x="10032" y="12444"/>
                </a:cubicBezTo>
                <a:lnTo>
                  <a:pt x="8" y="12496"/>
                </a:lnTo>
                <a:cubicBezTo>
                  <a:pt x="14" y="11488"/>
                  <a:pt x="-4" y="1007"/>
                  <a:pt x="2" y="0"/>
                </a:cubicBezTo>
                <a:close/>
              </a:path>
            </a:pathLst>
          </a:custGeom>
          <a:blipFill>
            <a:blip r:embed="rId2"/>
            <a:srcRect l="0" t="0" r="459" b="61388"/>
            <a:stretch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Google Shape;140;p13"/>
          <p:cNvSpPr txBox="1"/>
          <p:nvPr/>
        </p:nvSpPr>
        <p:spPr bwMode="auto">
          <a:xfrm>
            <a:off x="2808947" y="629195"/>
            <a:ext cx="6562725" cy="484178"/>
          </a:xfrm>
          <a:prstGeom prst="rect">
            <a:avLst/>
          </a:prstGeom>
          <a:noFill/>
          <a:ln>
            <a:noFill/>
          </a:ln>
          <a:effectLst>
            <a:outerShdw blurRad="28575" dist="9525" dir="5400000" algn="bl" rotWithShape="0">
              <a:srgbClr val="00001A">
                <a:alpha val="15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1pPr>
            <a:lvl2pPr marR="0"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2pPr>
            <a:lvl3pPr marR="0"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3pPr>
            <a:lvl4pPr marR="0"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4pPr>
            <a:lvl5pPr marR="0"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5pPr>
            <a:lvl6pPr marR="0"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6pPr>
            <a:lvl7pPr marR="0"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7pPr>
            <a:lvl8pPr marR="0"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8pPr>
            <a:lvl9pPr marR="0"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800"/>
              <a:buFont typeface="Roboto Slab"/>
              <a:buNone/>
              <a:defRPr sz="5800" b="1" i="0" u="none" strike="noStrike" cap="none">
                <a:solidFill>
                  <a:schemeClr val="lt1"/>
                </a:solidFill>
                <a:latin typeface="Roboto Slab"/>
                <a:ea typeface="Roboto Slab"/>
                <a:cs typeface="Roboto Slab"/>
              </a:defRPr>
            </a:lvl9pPr>
          </a:lstStyle>
          <a:p>
            <a:pPr algn="ctr">
              <a:defRPr/>
            </a:pPr>
            <a:r>
              <a:rPr lang="ru-RU" sz="3600">
                <a:solidFill>
                  <a:srgbClr val="FFFFFF"/>
                </a:solidFill>
                <a:latin typeface="Segoe UI"/>
                <a:cs typeface="Segoe UI"/>
              </a:rPr>
              <a:t>СПАСИБО ЗА ВНИМАНИЕ!</a:t>
            </a:r>
            <a:endParaRPr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903806" y="2290142"/>
            <a:ext cx="86867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200" b="1">
                <a:latin typeface="Segoe UI"/>
                <a:ea typeface="Roboto Slab"/>
                <a:cs typeface="Segoe UI"/>
              </a:rPr>
              <a:t>Контрольное управление Новосибирской области</a:t>
            </a:r>
            <a:endParaRPr/>
          </a:p>
          <a:p>
            <a:pPr algn="ctr">
              <a:defRPr/>
            </a:pPr>
            <a:endParaRPr lang="ru-RU" sz="800" b="1">
              <a:latin typeface="Segoe UI"/>
              <a:ea typeface="Roboto Slab"/>
              <a:cs typeface="Segoe UI"/>
            </a:endParaRPr>
          </a:p>
          <a:p>
            <a:pPr algn="ctr">
              <a:defRPr/>
            </a:pPr>
            <a:r>
              <a:rPr lang="ru-RU" sz="2200" b="1">
                <a:latin typeface="Segoe UI"/>
                <a:ea typeface="Roboto Slab"/>
                <a:cs typeface="Segoe UI"/>
              </a:rPr>
              <a:t>Телефон</a:t>
            </a:r>
            <a:r>
              <a:rPr lang="ru-RU" sz="2200">
                <a:latin typeface="Segoe UI"/>
                <a:ea typeface="Roboto Slab"/>
                <a:cs typeface="Segoe UI"/>
              </a:rPr>
              <a:t> (383) 238-63-84 </a:t>
            </a:r>
            <a:endParaRPr lang="ru-RU" sz="2200" b="1">
              <a:latin typeface="Segoe UI"/>
              <a:ea typeface="Roboto Slab"/>
              <a:cs typeface="Segoe UI"/>
            </a:endParaRPr>
          </a:p>
          <a:p>
            <a:pPr algn="ctr">
              <a:defRPr/>
            </a:pPr>
            <a:r>
              <a:rPr lang="ru-RU" sz="2200" b="1">
                <a:latin typeface="Segoe UI"/>
                <a:ea typeface="Roboto Slab"/>
                <a:cs typeface="Segoe UI"/>
              </a:rPr>
              <a:t>E- mail</a:t>
            </a:r>
            <a:r>
              <a:rPr lang="ru-RU" sz="2200" b="1">
                <a:solidFill>
                  <a:srgbClr val="3F4758"/>
                </a:solidFill>
                <a:latin typeface="Segoe UI"/>
                <a:ea typeface="Roboto Slab"/>
                <a:cs typeface="Segoe UI"/>
              </a:rPr>
              <a:t>: </a:t>
            </a:r>
            <a:r>
              <a:rPr lang="ru-RU" sz="2200" b="1" u="sng">
                <a:solidFill>
                  <a:srgbClr val="669AE6"/>
                </a:solidFill>
                <a:latin typeface="Segoe UI"/>
                <a:ea typeface="Roboto Slab"/>
                <a:cs typeface="Segoe UI"/>
                <a:hlinkClick r:id="rId3" tooltip="mailto:uk@nso.ru"/>
              </a:rPr>
              <a:t>uk@nso.ru</a:t>
            </a:r>
            <a:endParaRPr lang="ru-RU" sz="2200" b="1">
              <a:solidFill>
                <a:srgbClr val="3F4758"/>
              </a:solidFill>
              <a:latin typeface="Segoe UI"/>
              <a:ea typeface="Roboto Slab"/>
              <a:cs typeface="Segoe UI"/>
            </a:endParaRPr>
          </a:p>
          <a:p>
            <a:pPr algn="ctr">
              <a:defRPr/>
            </a:pPr>
            <a:r>
              <a:rPr lang="ru-RU" sz="2200" b="1">
                <a:latin typeface="Segoe UI"/>
                <a:ea typeface="Roboto Slab"/>
                <a:cs typeface="Segoe UI"/>
              </a:rPr>
              <a:t>Официальный сайт: </a:t>
            </a:r>
            <a:r>
              <a:rPr lang="ru-RU" sz="2200" b="1" u="sng">
                <a:solidFill>
                  <a:srgbClr val="669AE6"/>
                </a:solidFill>
                <a:latin typeface="Segoe UI"/>
                <a:ea typeface="Roboto Slab"/>
                <a:cs typeface="Segoe UI"/>
                <a:hlinkClick r:id="rId4" tooltip="http://uk.nso.ru/"/>
              </a:rPr>
              <a:t>http://uk.nso.ru</a:t>
            </a:r>
            <a:r>
              <a:rPr lang="ru-RU" sz="2200" b="1">
                <a:solidFill>
                  <a:srgbClr val="3F4758"/>
                </a:solidFill>
                <a:latin typeface="Segoe UI"/>
                <a:ea typeface="Roboto Slab"/>
                <a:cs typeface="Segoe UI"/>
              </a:rPr>
              <a:t> </a:t>
            </a:r>
            <a:endParaRPr/>
          </a:p>
          <a:p>
            <a:pPr>
              <a:defRPr/>
            </a:pPr>
            <a:r>
              <a:rPr lang="ru-RU" sz="2200" b="1">
                <a:latin typeface="Segoe UI"/>
                <a:ea typeface="Roboto Slab"/>
                <a:cs typeface="Segoe UI"/>
              </a:rPr>
              <a:t> </a:t>
            </a:r>
            <a:endParaRPr lang="ru-RU" sz="800" b="1">
              <a:latin typeface="Segoe UI"/>
              <a:ea typeface="Roboto Slab"/>
              <a:cs typeface="Segoe UI"/>
            </a:endParaRPr>
          </a:p>
          <a:p>
            <a:pPr>
              <a:defRPr/>
            </a:pPr>
            <a:r>
              <a:rPr lang="ru-RU" sz="2200" b="1">
                <a:latin typeface="Segoe UI"/>
                <a:ea typeface="Roboto Slab"/>
                <a:cs typeface="Segoe UI"/>
              </a:rPr>
              <a:t>   ВКонтакте:	                Телеграм-канал:            	       ОК:</a:t>
            </a:r>
            <a:endParaRPr/>
          </a:p>
          <a:p>
            <a:pPr algn="ctr">
              <a:defRPr/>
            </a:pPr>
            <a:r>
              <a:rPr lang="ru-RU" sz="2200">
                <a:solidFill>
                  <a:srgbClr val="3F4758"/>
                </a:solidFill>
                <a:latin typeface="Segoe UI"/>
                <a:ea typeface="Roboto Slab"/>
                <a:cs typeface="Segoe UI"/>
              </a:rPr>
              <a:t>  </a:t>
            </a:r>
            <a:endParaRPr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83089" y="4611232"/>
            <a:ext cx="1404000" cy="1404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523469" y="4611232"/>
            <a:ext cx="1404000" cy="1404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306213" y="4611232"/>
            <a:ext cx="1404000" cy="1404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rcRect l="0" t="63775" r="0" b="21938"/>
          <a:stretch/>
        </p:blipFill>
        <p:spPr bwMode="auto">
          <a:xfrm flipH="1">
            <a:off x="6000" y="6762788"/>
            <a:ext cx="12186000" cy="9146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/>
          <a:stretch/>
        </p:blipFill>
        <p:spPr bwMode="auto">
          <a:xfrm>
            <a:off x="80538" y="66222"/>
            <a:ext cx="1512702" cy="1619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40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sp>
        <p:nvSpPr>
          <p:cNvPr id="48" name="Прямоугольник 47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Arial"/>
                <a:ea typeface="Calibri"/>
                <a:cs typeface="Arial"/>
              </a:rPr>
              <a:t/>
            </a:fld>
            <a:endParaRPr lang="ru-RU" sz="2000" b="1">
              <a:solidFill>
                <a:srgbClr val="044174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82" name="Прямоугольник 81"/>
          <p:cNvSpPr/>
          <p:nvPr/>
        </p:nvSpPr>
        <p:spPr bwMode="auto">
          <a:xfrm>
            <a:off x="975411" y="1349208"/>
            <a:ext cx="5841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>
                <a:solidFill>
                  <a:srgbClr val="174468"/>
                </a:solidFill>
                <a:latin typeface="Arial"/>
                <a:ea typeface="Segoe UI Semibold"/>
                <a:cs typeface="Arial"/>
              </a:rPr>
              <a:t>Осуществляется в порядке, установленном местной администрацией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4" name="Прямоугольник 113"/>
          <p:cNvSpPr/>
          <p:nvPr/>
        </p:nvSpPr>
        <p:spPr bwMode="auto">
          <a:xfrm>
            <a:off x="7643223" y="1216328"/>
            <a:ext cx="4320981" cy="1920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Arial"/>
              </a:rPr>
              <a:t>На региональном уровне регламентируется Порядком, установленным постановлением Правительства Новосибирской области </a:t>
            </a:r>
            <a:endParaRPr/>
          </a:p>
          <a:p>
            <a:pPr algn="ctr">
              <a:defRPr/>
            </a:pPr>
            <a:r>
              <a:rPr lang="ru-RU" sz="2000" b="1">
                <a:solidFill>
                  <a:schemeClr val="accent6">
                    <a:lumMod val="75000"/>
                  </a:schemeClr>
                </a:solidFill>
                <a:latin typeface="Arial"/>
                <a:ea typeface="Times New Roman"/>
                <a:cs typeface="Arial"/>
              </a:rPr>
              <a:t>от 21.03.2017 № 112-п</a:t>
            </a:r>
            <a:endParaRPr lang="ru-RU" sz="200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6" name="Прямоугольник 115"/>
          <p:cNvSpPr/>
          <p:nvPr/>
        </p:nvSpPr>
        <p:spPr bwMode="auto">
          <a:xfrm>
            <a:off x="1052954" y="3105733"/>
            <a:ext cx="594209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174468"/>
                </a:solidFill>
                <a:latin typeface="Arial"/>
                <a:ea typeface="Segoe UI Semibold"/>
                <a:cs typeface="Arial"/>
              </a:rPr>
              <a:t>Объектами контроля являются </a:t>
            </a:r>
            <a:r>
              <a:rPr lang="ru-RU" sz="2400" b="1">
                <a:solidFill>
                  <a:srgbClr val="00B050"/>
                </a:solidFill>
                <a:latin typeface="Arial"/>
                <a:ea typeface="Segoe UI Semibold"/>
                <a:cs typeface="Arial"/>
              </a:rPr>
              <a:t>муниципальные учреждения (казенные, автономные и бюджетные) </a:t>
            </a:r>
            <a:r>
              <a:rPr lang="ru-RU" sz="2400" b="1">
                <a:solidFill>
                  <a:srgbClr val="174468"/>
                </a:solidFill>
                <a:latin typeface="Arial"/>
                <a:ea typeface="Segoe UI Semibold"/>
                <a:cs typeface="Arial"/>
              </a:rPr>
              <a:t>в </a:t>
            </a:r>
            <a:r>
              <a:rPr lang="ru-RU" sz="2400" b="1">
                <a:solidFill>
                  <a:srgbClr val="174468"/>
                </a:solidFill>
                <a:latin typeface="Arial"/>
                <a:ea typeface="Segoe UI Semibold"/>
                <a:cs typeface="Arial"/>
              </a:rPr>
              <a:t>отношении которых администрация </a:t>
            </a:r>
            <a:r>
              <a:rPr lang="ru-RU" sz="2400" b="1" i="1">
                <a:solidFill>
                  <a:srgbClr val="00B050"/>
                </a:solidFill>
                <a:latin typeface="Arial"/>
                <a:ea typeface="Segoe UI Semibold"/>
              </a:rPr>
              <a:t>муниципального района, муниципального (городского) округа, городского (сельского) (поселения)</a:t>
            </a:r>
            <a:r>
              <a:rPr lang="ru-RU" sz="2400" b="1" i="1">
                <a:solidFill>
                  <a:srgbClr val="FF0000"/>
                </a:solidFill>
                <a:latin typeface="Arial"/>
                <a:ea typeface="Segoe UI Semibold"/>
              </a:rPr>
              <a:t> </a:t>
            </a:r>
            <a:r>
              <a:rPr lang="ru-RU" sz="2400" b="1">
                <a:solidFill>
                  <a:srgbClr val="174468"/>
                </a:solidFill>
                <a:latin typeface="Arial"/>
                <a:ea typeface="Segoe UI Semibold"/>
                <a:cs typeface="Arial"/>
              </a:rPr>
              <a:t>выполняет </a:t>
            </a:r>
            <a:r>
              <a:rPr lang="ru-RU" sz="2400" b="1">
                <a:solidFill>
                  <a:srgbClr val="174468"/>
                </a:solidFill>
                <a:latin typeface="Arial"/>
                <a:ea typeface="Segoe UI Semibold"/>
                <a:cs typeface="Arial"/>
              </a:rPr>
              <a:t>функции и полномочия учредителя </a:t>
            </a:r>
            <a:endParaRPr>
              <a:latin typeface="Arial"/>
              <a:cs typeface="Arial"/>
            </a:endParaRPr>
          </a:p>
        </p:txBody>
      </p:sp>
      <p:grpSp>
        <p:nvGrpSpPr>
          <p:cNvPr id="49" name="Group 31"/>
          <p:cNvGrpSpPr/>
          <p:nvPr/>
        </p:nvGrpSpPr>
        <p:grpSpPr bwMode="auto">
          <a:xfrm>
            <a:off x="231016" y="4128635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50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1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2" name="Group 31"/>
          <p:cNvGrpSpPr/>
          <p:nvPr/>
        </p:nvGrpSpPr>
        <p:grpSpPr bwMode="auto">
          <a:xfrm>
            <a:off x="241490" y="1661219"/>
            <a:ext cx="723409" cy="637022"/>
            <a:chOff x="5349875" y="4229101"/>
            <a:chExt cx="442913" cy="377825"/>
          </a:xfrm>
          <a:solidFill>
            <a:srgbClr val="2F4565"/>
          </a:solidFill>
        </p:grpSpPr>
        <p:sp>
          <p:nvSpPr>
            <p:cNvPr id="53" name="Freeform 249"/>
            <p:cNvSpPr/>
            <p:nvPr/>
          </p:nvSpPr>
          <p:spPr bwMode="auto">
            <a:xfrm>
              <a:off x="5464175" y="4292601"/>
              <a:ext cx="328613" cy="247650"/>
            </a:xfrm>
            <a:custGeom>
              <a:avLst/>
              <a:gdLst>
                <a:gd name="T0" fmla="*/ 2227 w 2474"/>
                <a:gd name="T1" fmla="*/ 0 h 1870"/>
                <a:gd name="T2" fmla="*/ 2250 w 2474"/>
                <a:gd name="T3" fmla="*/ 1 h 1870"/>
                <a:gd name="T4" fmla="*/ 2271 w 2474"/>
                <a:gd name="T5" fmla="*/ 8 h 1870"/>
                <a:gd name="T6" fmla="*/ 2291 w 2474"/>
                <a:gd name="T7" fmla="*/ 17 h 1870"/>
                <a:gd name="T8" fmla="*/ 2311 w 2474"/>
                <a:gd name="T9" fmla="*/ 31 h 1870"/>
                <a:gd name="T10" fmla="*/ 2437 w 2474"/>
                <a:gd name="T11" fmla="*/ 150 h 1870"/>
                <a:gd name="T12" fmla="*/ 2453 w 2474"/>
                <a:gd name="T13" fmla="*/ 167 h 1870"/>
                <a:gd name="T14" fmla="*/ 2464 w 2474"/>
                <a:gd name="T15" fmla="*/ 186 h 1870"/>
                <a:gd name="T16" fmla="*/ 2471 w 2474"/>
                <a:gd name="T17" fmla="*/ 208 h 1870"/>
                <a:gd name="T18" fmla="*/ 2474 w 2474"/>
                <a:gd name="T19" fmla="*/ 230 h 1870"/>
                <a:gd name="T20" fmla="*/ 2473 w 2474"/>
                <a:gd name="T21" fmla="*/ 252 h 1870"/>
                <a:gd name="T22" fmla="*/ 2467 w 2474"/>
                <a:gd name="T23" fmla="*/ 273 h 1870"/>
                <a:gd name="T24" fmla="*/ 2458 w 2474"/>
                <a:gd name="T25" fmla="*/ 294 h 1870"/>
                <a:gd name="T26" fmla="*/ 2443 w 2474"/>
                <a:gd name="T27" fmla="*/ 313 h 1870"/>
                <a:gd name="T28" fmla="*/ 1030 w 2474"/>
                <a:gd name="T29" fmla="*/ 1830 h 1870"/>
                <a:gd name="T30" fmla="*/ 1013 w 2474"/>
                <a:gd name="T31" fmla="*/ 1846 h 1870"/>
                <a:gd name="T32" fmla="*/ 993 w 2474"/>
                <a:gd name="T33" fmla="*/ 1858 h 1870"/>
                <a:gd name="T34" fmla="*/ 970 w 2474"/>
                <a:gd name="T35" fmla="*/ 1865 h 1870"/>
                <a:gd name="T36" fmla="*/ 947 w 2474"/>
                <a:gd name="T37" fmla="*/ 1870 h 1870"/>
                <a:gd name="T38" fmla="*/ 924 w 2474"/>
                <a:gd name="T39" fmla="*/ 1870 h 1870"/>
                <a:gd name="T40" fmla="*/ 901 w 2474"/>
                <a:gd name="T41" fmla="*/ 1866 h 1870"/>
                <a:gd name="T42" fmla="*/ 879 w 2474"/>
                <a:gd name="T43" fmla="*/ 1858 h 1870"/>
                <a:gd name="T44" fmla="*/ 859 w 2474"/>
                <a:gd name="T45" fmla="*/ 1846 h 1870"/>
                <a:gd name="T46" fmla="*/ 46 w 2474"/>
                <a:gd name="T47" fmla="*/ 1245 h 1870"/>
                <a:gd name="T48" fmla="*/ 29 w 2474"/>
                <a:gd name="T49" fmla="*/ 1230 h 1870"/>
                <a:gd name="T50" fmla="*/ 16 w 2474"/>
                <a:gd name="T51" fmla="*/ 1211 h 1870"/>
                <a:gd name="T52" fmla="*/ 7 w 2474"/>
                <a:gd name="T53" fmla="*/ 1191 h 1870"/>
                <a:gd name="T54" fmla="*/ 1 w 2474"/>
                <a:gd name="T55" fmla="*/ 1170 h 1870"/>
                <a:gd name="T56" fmla="*/ 0 w 2474"/>
                <a:gd name="T57" fmla="*/ 1148 h 1870"/>
                <a:gd name="T58" fmla="*/ 4 w 2474"/>
                <a:gd name="T59" fmla="*/ 1125 h 1870"/>
                <a:gd name="T60" fmla="*/ 11 w 2474"/>
                <a:gd name="T61" fmla="*/ 1104 h 1870"/>
                <a:gd name="T62" fmla="*/ 23 w 2474"/>
                <a:gd name="T63" fmla="*/ 1085 h 1870"/>
                <a:gd name="T64" fmla="*/ 127 w 2474"/>
                <a:gd name="T65" fmla="*/ 946 h 1870"/>
                <a:gd name="T66" fmla="*/ 144 w 2474"/>
                <a:gd name="T67" fmla="*/ 928 h 1870"/>
                <a:gd name="T68" fmla="*/ 162 w 2474"/>
                <a:gd name="T69" fmla="*/ 915 h 1870"/>
                <a:gd name="T70" fmla="*/ 182 w 2474"/>
                <a:gd name="T71" fmla="*/ 906 h 1870"/>
                <a:gd name="T72" fmla="*/ 203 w 2474"/>
                <a:gd name="T73" fmla="*/ 901 h 1870"/>
                <a:gd name="T74" fmla="*/ 226 w 2474"/>
                <a:gd name="T75" fmla="*/ 900 h 1870"/>
                <a:gd name="T76" fmla="*/ 248 w 2474"/>
                <a:gd name="T77" fmla="*/ 903 h 1870"/>
                <a:gd name="T78" fmla="*/ 269 w 2474"/>
                <a:gd name="T79" fmla="*/ 910 h 1870"/>
                <a:gd name="T80" fmla="*/ 290 w 2474"/>
                <a:gd name="T81" fmla="*/ 922 h 1870"/>
                <a:gd name="T82" fmla="*/ 811 w 2474"/>
                <a:gd name="T83" fmla="*/ 1304 h 1870"/>
                <a:gd name="T84" fmla="*/ 831 w 2474"/>
                <a:gd name="T85" fmla="*/ 1316 h 1870"/>
                <a:gd name="T86" fmla="*/ 853 w 2474"/>
                <a:gd name="T87" fmla="*/ 1324 h 1870"/>
                <a:gd name="T88" fmla="*/ 876 w 2474"/>
                <a:gd name="T89" fmla="*/ 1328 h 1870"/>
                <a:gd name="T90" fmla="*/ 899 w 2474"/>
                <a:gd name="T91" fmla="*/ 1327 h 1870"/>
                <a:gd name="T92" fmla="*/ 923 w 2474"/>
                <a:gd name="T93" fmla="*/ 1323 h 1870"/>
                <a:gd name="T94" fmla="*/ 945 w 2474"/>
                <a:gd name="T95" fmla="*/ 1315 h 1870"/>
                <a:gd name="T96" fmla="*/ 964 w 2474"/>
                <a:gd name="T97" fmla="*/ 1304 h 1870"/>
                <a:gd name="T98" fmla="*/ 983 w 2474"/>
                <a:gd name="T99" fmla="*/ 1288 h 1870"/>
                <a:gd name="T100" fmla="*/ 2147 w 2474"/>
                <a:gd name="T101" fmla="*/ 37 h 1870"/>
                <a:gd name="T102" fmla="*/ 2164 w 2474"/>
                <a:gd name="T103" fmla="*/ 22 h 1870"/>
                <a:gd name="T104" fmla="*/ 2185 w 2474"/>
                <a:gd name="T105" fmla="*/ 11 h 1870"/>
                <a:gd name="T106" fmla="*/ 2205 w 2474"/>
                <a:gd name="T107" fmla="*/ 3 h 1870"/>
                <a:gd name="T108" fmla="*/ 2227 w 2474"/>
                <a:gd name="T109" fmla="*/ 0 h 1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74" h="1870" fill="norm" stroke="1" extrusionOk="0">
                  <a:moveTo>
                    <a:pt x="2227" y="0"/>
                  </a:moveTo>
                  <a:lnTo>
                    <a:pt x="2250" y="1"/>
                  </a:lnTo>
                  <a:lnTo>
                    <a:pt x="2271" y="8"/>
                  </a:lnTo>
                  <a:lnTo>
                    <a:pt x="2291" y="17"/>
                  </a:lnTo>
                  <a:lnTo>
                    <a:pt x="2311" y="31"/>
                  </a:lnTo>
                  <a:lnTo>
                    <a:pt x="2437" y="150"/>
                  </a:lnTo>
                  <a:lnTo>
                    <a:pt x="2453" y="167"/>
                  </a:lnTo>
                  <a:lnTo>
                    <a:pt x="2464" y="186"/>
                  </a:lnTo>
                  <a:lnTo>
                    <a:pt x="2471" y="208"/>
                  </a:lnTo>
                  <a:lnTo>
                    <a:pt x="2474" y="230"/>
                  </a:lnTo>
                  <a:lnTo>
                    <a:pt x="2473" y="252"/>
                  </a:lnTo>
                  <a:lnTo>
                    <a:pt x="2467" y="273"/>
                  </a:lnTo>
                  <a:lnTo>
                    <a:pt x="2458" y="294"/>
                  </a:lnTo>
                  <a:lnTo>
                    <a:pt x="2443" y="313"/>
                  </a:lnTo>
                  <a:lnTo>
                    <a:pt x="1030" y="1830"/>
                  </a:lnTo>
                  <a:lnTo>
                    <a:pt x="1013" y="1846"/>
                  </a:lnTo>
                  <a:lnTo>
                    <a:pt x="993" y="1858"/>
                  </a:lnTo>
                  <a:lnTo>
                    <a:pt x="970" y="1865"/>
                  </a:lnTo>
                  <a:lnTo>
                    <a:pt x="947" y="1870"/>
                  </a:lnTo>
                  <a:lnTo>
                    <a:pt x="924" y="1870"/>
                  </a:lnTo>
                  <a:lnTo>
                    <a:pt x="901" y="1866"/>
                  </a:lnTo>
                  <a:lnTo>
                    <a:pt x="879" y="1858"/>
                  </a:lnTo>
                  <a:lnTo>
                    <a:pt x="859" y="1846"/>
                  </a:lnTo>
                  <a:lnTo>
                    <a:pt x="46" y="1245"/>
                  </a:lnTo>
                  <a:lnTo>
                    <a:pt x="29" y="1230"/>
                  </a:lnTo>
                  <a:lnTo>
                    <a:pt x="16" y="1211"/>
                  </a:lnTo>
                  <a:lnTo>
                    <a:pt x="7" y="1191"/>
                  </a:lnTo>
                  <a:lnTo>
                    <a:pt x="1" y="1170"/>
                  </a:lnTo>
                  <a:lnTo>
                    <a:pt x="0" y="1148"/>
                  </a:lnTo>
                  <a:lnTo>
                    <a:pt x="4" y="1125"/>
                  </a:lnTo>
                  <a:lnTo>
                    <a:pt x="11" y="1104"/>
                  </a:lnTo>
                  <a:lnTo>
                    <a:pt x="23" y="1085"/>
                  </a:lnTo>
                  <a:lnTo>
                    <a:pt x="127" y="946"/>
                  </a:lnTo>
                  <a:lnTo>
                    <a:pt x="144" y="928"/>
                  </a:lnTo>
                  <a:lnTo>
                    <a:pt x="162" y="915"/>
                  </a:lnTo>
                  <a:lnTo>
                    <a:pt x="182" y="906"/>
                  </a:lnTo>
                  <a:lnTo>
                    <a:pt x="203" y="901"/>
                  </a:lnTo>
                  <a:lnTo>
                    <a:pt x="226" y="900"/>
                  </a:lnTo>
                  <a:lnTo>
                    <a:pt x="248" y="903"/>
                  </a:lnTo>
                  <a:lnTo>
                    <a:pt x="269" y="910"/>
                  </a:lnTo>
                  <a:lnTo>
                    <a:pt x="290" y="922"/>
                  </a:lnTo>
                  <a:lnTo>
                    <a:pt x="811" y="1304"/>
                  </a:lnTo>
                  <a:lnTo>
                    <a:pt x="831" y="1316"/>
                  </a:lnTo>
                  <a:lnTo>
                    <a:pt x="853" y="1324"/>
                  </a:lnTo>
                  <a:lnTo>
                    <a:pt x="876" y="1328"/>
                  </a:lnTo>
                  <a:lnTo>
                    <a:pt x="899" y="1327"/>
                  </a:lnTo>
                  <a:lnTo>
                    <a:pt x="923" y="1323"/>
                  </a:lnTo>
                  <a:lnTo>
                    <a:pt x="945" y="1315"/>
                  </a:lnTo>
                  <a:lnTo>
                    <a:pt x="964" y="1304"/>
                  </a:lnTo>
                  <a:lnTo>
                    <a:pt x="983" y="1288"/>
                  </a:lnTo>
                  <a:lnTo>
                    <a:pt x="2147" y="37"/>
                  </a:lnTo>
                  <a:lnTo>
                    <a:pt x="2164" y="22"/>
                  </a:lnTo>
                  <a:lnTo>
                    <a:pt x="2185" y="11"/>
                  </a:lnTo>
                  <a:lnTo>
                    <a:pt x="2205" y="3"/>
                  </a:lnTo>
                  <a:lnTo>
                    <a:pt x="2227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54" name="Freeform 250"/>
            <p:cNvSpPr/>
            <p:nvPr/>
          </p:nvSpPr>
          <p:spPr bwMode="auto">
            <a:xfrm>
              <a:off x="5349875" y="4229101"/>
              <a:ext cx="388938" cy="377825"/>
            </a:xfrm>
            <a:custGeom>
              <a:avLst/>
              <a:gdLst>
                <a:gd name="T0" fmla="*/ 2791 w 2936"/>
                <a:gd name="T1" fmla="*/ 3 h 2859"/>
                <a:gd name="T2" fmla="*/ 2873 w 2936"/>
                <a:gd name="T3" fmla="*/ 43 h 2859"/>
                <a:gd name="T4" fmla="*/ 2925 w 2936"/>
                <a:gd name="T5" fmla="*/ 117 h 2859"/>
                <a:gd name="T6" fmla="*/ 2936 w 2936"/>
                <a:gd name="T7" fmla="*/ 317 h 2859"/>
                <a:gd name="T8" fmla="*/ 2925 w 2936"/>
                <a:gd name="T9" fmla="*/ 360 h 2859"/>
                <a:gd name="T10" fmla="*/ 2907 w 2936"/>
                <a:gd name="T11" fmla="*/ 381 h 2859"/>
                <a:gd name="T12" fmla="*/ 2879 w 2936"/>
                <a:gd name="T13" fmla="*/ 407 h 2859"/>
                <a:gd name="T14" fmla="*/ 2842 w 2936"/>
                <a:gd name="T15" fmla="*/ 442 h 2859"/>
                <a:gd name="T16" fmla="*/ 2809 w 2936"/>
                <a:gd name="T17" fmla="*/ 473 h 2859"/>
                <a:gd name="T18" fmla="*/ 2795 w 2936"/>
                <a:gd name="T19" fmla="*/ 486 h 2859"/>
                <a:gd name="T20" fmla="*/ 2786 w 2936"/>
                <a:gd name="T21" fmla="*/ 495 h 2859"/>
                <a:gd name="T22" fmla="*/ 2769 w 2936"/>
                <a:gd name="T23" fmla="*/ 504 h 2859"/>
                <a:gd name="T24" fmla="*/ 2752 w 2936"/>
                <a:gd name="T25" fmla="*/ 497 h 2859"/>
                <a:gd name="T26" fmla="*/ 2748 w 2936"/>
                <a:gd name="T27" fmla="*/ 367 h 2859"/>
                <a:gd name="T28" fmla="*/ 2724 w 2936"/>
                <a:gd name="T29" fmla="*/ 277 h 2859"/>
                <a:gd name="T30" fmla="*/ 2660 w 2936"/>
                <a:gd name="T31" fmla="*/ 213 h 2859"/>
                <a:gd name="T32" fmla="*/ 2571 w 2936"/>
                <a:gd name="T33" fmla="*/ 189 h 2859"/>
                <a:gd name="T34" fmla="*/ 303 w 2936"/>
                <a:gd name="T35" fmla="*/ 200 h 2859"/>
                <a:gd name="T36" fmla="*/ 230 w 2936"/>
                <a:gd name="T37" fmla="*/ 252 h 2859"/>
                <a:gd name="T38" fmla="*/ 191 w 2936"/>
                <a:gd name="T39" fmla="*/ 334 h 2859"/>
                <a:gd name="T40" fmla="*/ 191 w 2936"/>
                <a:gd name="T41" fmla="*/ 2525 h 2859"/>
                <a:gd name="T42" fmla="*/ 230 w 2936"/>
                <a:gd name="T43" fmla="*/ 2607 h 2859"/>
                <a:gd name="T44" fmla="*/ 303 w 2936"/>
                <a:gd name="T45" fmla="*/ 2659 h 2859"/>
                <a:gd name="T46" fmla="*/ 2571 w 2936"/>
                <a:gd name="T47" fmla="*/ 2670 h 2859"/>
                <a:gd name="T48" fmla="*/ 2660 w 2936"/>
                <a:gd name="T49" fmla="*/ 2646 h 2859"/>
                <a:gd name="T50" fmla="*/ 2724 w 2936"/>
                <a:gd name="T51" fmla="*/ 2582 h 2859"/>
                <a:gd name="T52" fmla="*/ 2748 w 2936"/>
                <a:gd name="T53" fmla="*/ 2492 h 2859"/>
                <a:gd name="T54" fmla="*/ 2752 w 2936"/>
                <a:gd name="T55" fmla="*/ 1774 h 2859"/>
                <a:gd name="T56" fmla="*/ 2770 w 2936"/>
                <a:gd name="T57" fmla="*/ 1739 h 2859"/>
                <a:gd name="T58" fmla="*/ 2799 w 2936"/>
                <a:gd name="T59" fmla="*/ 1709 h 2859"/>
                <a:gd name="T60" fmla="*/ 2839 w 2936"/>
                <a:gd name="T61" fmla="*/ 1667 h 2859"/>
                <a:gd name="T62" fmla="*/ 2874 w 2936"/>
                <a:gd name="T63" fmla="*/ 1628 h 2859"/>
                <a:gd name="T64" fmla="*/ 2894 w 2936"/>
                <a:gd name="T65" fmla="*/ 1606 h 2859"/>
                <a:gd name="T66" fmla="*/ 2901 w 2936"/>
                <a:gd name="T67" fmla="*/ 1600 h 2859"/>
                <a:gd name="T68" fmla="*/ 2916 w 2936"/>
                <a:gd name="T69" fmla="*/ 1589 h 2859"/>
                <a:gd name="T70" fmla="*/ 2932 w 2936"/>
                <a:gd name="T71" fmla="*/ 1590 h 2859"/>
                <a:gd name="T72" fmla="*/ 2936 w 2936"/>
                <a:gd name="T73" fmla="*/ 2681 h 2859"/>
                <a:gd name="T74" fmla="*/ 2912 w 2936"/>
                <a:gd name="T75" fmla="*/ 2770 h 2859"/>
                <a:gd name="T76" fmla="*/ 2849 w 2936"/>
                <a:gd name="T77" fmla="*/ 2834 h 2859"/>
                <a:gd name="T78" fmla="*/ 2759 w 2936"/>
                <a:gd name="T79" fmla="*/ 2859 h 2859"/>
                <a:gd name="T80" fmla="*/ 116 w 2936"/>
                <a:gd name="T81" fmla="*/ 2848 h 2859"/>
                <a:gd name="T82" fmla="*/ 42 w 2936"/>
                <a:gd name="T83" fmla="*/ 2795 h 2859"/>
                <a:gd name="T84" fmla="*/ 3 w 2936"/>
                <a:gd name="T85" fmla="*/ 2713 h 2859"/>
                <a:gd name="T86" fmla="*/ 3 w 2936"/>
                <a:gd name="T87" fmla="*/ 146 h 2859"/>
                <a:gd name="T88" fmla="*/ 42 w 2936"/>
                <a:gd name="T89" fmla="*/ 64 h 2859"/>
                <a:gd name="T90" fmla="*/ 116 w 2936"/>
                <a:gd name="T91" fmla="*/ 11 h 2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36" h="2859" fill="norm" stroke="1" extrusionOk="0">
                  <a:moveTo>
                    <a:pt x="178" y="0"/>
                  </a:moveTo>
                  <a:lnTo>
                    <a:pt x="2759" y="0"/>
                  </a:lnTo>
                  <a:lnTo>
                    <a:pt x="2791" y="3"/>
                  </a:lnTo>
                  <a:lnTo>
                    <a:pt x="2820" y="11"/>
                  </a:lnTo>
                  <a:lnTo>
                    <a:pt x="2849" y="25"/>
                  </a:lnTo>
                  <a:lnTo>
                    <a:pt x="2873" y="43"/>
                  </a:lnTo>
                  <a:lnTo>
                    <a:pt x="2894" y="64"/>
                  </a:lnTo>
                  <a:lnTo>
                    <a:pt x="2912" y="88"/>
                  </a:lnTo>
                  <a:lnTo>
                    <a:pt x="2925" y="117"/>
                  </a:lnTo>
                  <a:lnTo>
                    <a:pt x="2934" y="146"/>
                  </a:lnTo>
                  <a:lnTo>
                    <a:pt x="2936" y="178"/>
                  </a:lnTo>
                  <a:lnTo>
                    <a:pt x="2936" y="317"/>
                  </a:lnTo>
                  <a:lnTo>
                    <a:pt x="2935" y="333"/>
                  </a:lnTo>
                  <a:lnTo>
                    <a:pt x="2931" y="347"/>
                  </a:lnTo>
                  <a:lnTo>
                    <a:pt x="2925" y="360"/>
                  </a:lnTo>
                  <a:lnTo>
                    <a:pt x="2919" y="369"/>
                  </a:lnTo>
                  <a:lnTo>
                    <a:pt x="2912" y="376"/>
                  </a:lnTo>
                  <a:lnTo>
                    <a:pt x="2907" y="381"/>
                  </a:lnTo>
                  <a:lnTo>
                    <a:pt x="2900" y="388"/>
                  </a:lnTo>
                  <a:lnTo>
                    <a:pt x="2890" y="396"/>
                  </a:lnTo>
                  <a:lnTo>
                    <a:pt x="2879" y="407"/>
                  </a:lnTo>
                  <a:lnTo>
                    <a:pt x="2867" y="418"/>
                  </a:lnTo>
                  <a:lnTo>
                    <a:pt x="2855" y="431"/>
                  </a:lnTo>
                  <a:lnTo>
                    <a:pt x="2842" y="442"/>
                  </a:lnTo>
                  <a:lnTo>
                    <a:pt x="2830" y="454"/>
                  </a:lnTo>
                  <a:lnTo>
                    <a:pt x="2818" y="464"/>
                  </a:lnTo>
                  <a:lnTo>
                    <a:pt x="2809" y="473"/>
                  </a:lnTo>
                  <a:lnTo>
                    <a:pt x="2801" y="480"/>
                  </a:lnTo>
                  <a:lnTo>
                    <a:pt x="2796" y="484"/>
                  </a:lnTo>
                  <a:lnTo>
                    <a:pt x="2795" y="486"/>
                  </a:lnTo>
                  <a:lnTo>
                    <a:pt x="2794" y="487"/>
                  </a:lnTo>
                  <a:lnTo>
                    <a:pt x="2791" y="490"/>
                  </a:lnTo>
                  <a:lnTo>
                    <a:pt x="2786" y="495"/>
                  </a:lnTo>
                  <a:lnTo>
                    <a:pt x="2781" y="499"/>
                  </a:lnTo>
                  <a:lnTo>
                    <a:pt x="2775" y="502"/>
                  </a:lnTo>
                  <a:lnTo>
                    <a:pt x="2769" y="504"/>
                  </a:lnTo>
                  <a:lnTo>
                    <a:pt x="2763" y="505"/>
                  </a:lnTo>
                  <a:lnTo>
                    <a:pt x="2757" y="503"/>
                  </a:lnTo>
                  <a:lnTo>
                    <a:pt x="2752" y="497"/>
                  </a:lnTo>
                  <a:lnTo>
                    <a:pt x="2749" y="486"/>
                  </a:lnTo>
                  <a:lnTo>
                    <a:pt x="2748" y="472"/>
                  </a:lnTo>
                  <a:lnTo>
                    <a:pt x="2748" y="367"/>
                  </a:lnTo>
                  <a:lnTo>
                    <a:pt x="2745" y="334"/>
                  </a:lnTo>
                  <a:lnTo>
                    <a:pt x="2737" y="305"/>
                  </a:lnTo>
                  <a:lnTo>
                    <a:pt x="2724" y="277"/>
                  </a:lnTo>
                  <a:lnTo>
                    <a:pt x="2707" y="252"/>
                  </a:lnTo>
                  <a:lnTo>
                    <a:pt x="2686" y="231"/>
                  </a:lnTo>
                  <a:lnTo>
                    <a:pt x="2660" y="213"/>
                  </a:lnTo>
                  <a:lnTo>
                    <a:pt x="2633" y="200"/>
                  </a:lnTo>
                  <a:lnTo>
                    <a:pt x="2602" y="192"/>
                  </a:lnTo>
                  <a:lnTo>
                    <a:pt x="2571" y="189"/>
                  </a:lnTo>
                  <a:lnTo>
                    <a:pt x="365" y="189"/>
                  </a:lnTo>
                  <a:lnTo>
                    <a:pt x="334" y="192"/>
                  </a:lnTo>
                  <a:lnTo>
                    <a:pt x="303" y="200"/>
                  </a:lnTo>
                  <a:lnTo>
                    <a:pt x="276" y="213"/>
                  </a:lnTo>
                  <a:lnTo>
                    <a:pt x="252" y="231"/>
                  </a:lnTo>
                  <a:lnTo>
                    <a:pt x="230" y="252"/>
                  </a:lnTo>
                  <a:lnTo>
                    <a:pt x="212" y="277"/>
                  </a:lnTo>
                  <a:lnTo>
                    <a:pt x="199" y="305"/>
                  </a:lnTo>
                  <a:lnTo>
                    <a:pt x="191" y="334"/>
                  </a:lnTo>
                  <a:lnTo>
                    <a:pt x="188" y="367"/>
                  </a:lnTo>
                  <a:lnTo>
                    <a:pt x="188" y="2492"/>
                  </a:lnTo>
                  <a:lnTo>
                    <a:pt x="191" y="2525"/>
                  </a:lnTo>
                  <a:lnTo>
                    <a:pt x="199" y="2554"/>
                  </a:lnTo>
                  <a:lnTo>
                    <a:pt x="212" y="2582"/>
                  </a:lnTo>
                  <a:lnTo>
                    <a:pt x="230" y="2607"/>
                  </a:lnTo>
                  <a:lnTo>
                    <a:pt x="252" y="2628"/>
                  </a:lnTo>
                  <a:lnTo>
                    <a:pt x="276" y="2646"/>
                  </a:lnTo>
                  <a:lnTo>
                    <a:pt x="303" y="2659"/>
                  </a:lnTo>
                  <a:lnTo>
                    <a:pt x="334" y="2667"/>
                  </a:lnTo>
                  <a:lnTo>
                    <a:pt x="365" y="2670"/>
                  </a:lnTo>
                  <a:lnTo>
                    <a:pt x="2571" y="2670"/>
                  </a:lnTo>
                  <a:lnTo>
                    <a:pt x="2602" y="2667"/>
                  </a:lnTo>
                  <a:lnTo>
                    <a:pt x="2633" y="2659"/>
                  </a:lnTo>
                  <a:lnTo>
                    <a:pt x="2660" y="2646"/>
                  </a:lnTo>
                  <a:lnTo>
                    <a:pt x="2686" y="2628"/>
                  </a:lnTo>
                  <a:lnTo>
                    <a:pt x="2707" y="2607"/>
                  </a:lnTo>
                  <a:lnTo>
                    <a:pt x="2724" y="2582"/>
                  </a:lnTo>
                  <a:lnTo>
                    <a:pt x="2737" y="2554"/>
                  </a:lnTo>
                  <a:lnTo>
                    <a:pt x="2745" y="2525"/>
                  </a:lnTo>
                  <a:lnTo>
                    <a:pt x="2748" y="2492"/>
                  </a:lnTo>
                  <a:lnTo>
                    <a:pt x="2748" y="1812"/>
                  </a:lnTo>
                  <a:lnTo>
                    <a:pt x="2749" y="1791"/>
                  </a:lnTo>
                  <a:lnTo>
                    <a:pt x="2752" y="1774"/>
                  </a:lnTo>
                  <a:lnTo>
                    <a:pt x="2757" y="1759"/>
                  </a:lnTo>
                  <a:lnTo>
                    <a:pt x="2763" y="1748"/>
                  </a:lnTo>
                  <a:lnTo>
                    <a:pt x="2770" y="1739"/>
                  </a:lnTo>
                  <a:lnTo>
                    <a:pt x="2777" y="1731"/>
                  </a:lnTo>
                  <a:lnTo>
                    <a:pt x="2788" y="1721"/>
                  </a:lnTo>
                  <a:lnTo>
                    <a:pt x="2799" y="1709"/>
                  </a:lnTo>
                  <a:lnTo>
                    <a:pt x="2812" y="1695"/>
                  </a:lnTo>
                  <a:lnTo>
                    <a:pt x="2826" y="1681"/>
                  </a:lnTo>
                  <a:lnTo>
                    <a:pt x="2839" y="1667"/>
                  </a:lnTo>
                  <a:lnTo>
                    <a:pt x="2851" y="1654"/>
                  </a:lnTo>
                  <a:lnTo>
                    <a:pt x="2863" y="1641"/>
                  </a:lnTo>
                  <a:lnTo>
                    <a:pt x="2874" y="1628"/>
                  </a:lnTo>
                  <a:lnTo>
                    <a:pt x="2883" y="1618"/>
                  </a:lnTo>
                  <a:lnTo>
                    <a:pt x="2889" y="1611"/>
                  </a:lnTo>
                  <a:lnTo>
                    <a:pt x="2894" y="1606"/>
                  </a:lnTo>
                  <a:lnTo>
                    <a:pt x="2896" y="1604"/>
                  </a:lnTo>
                  <a:lnTo>
                    <a:pt x="2898" y="1603"/>
                  </a:lnTo>
                  <a:lnTo>
                    <a:pt x="2901" y="1600"/>
                  </a:lnTo>
                  <a:lnTo>
                    <a:pt x="2905" y="1596"/>
                  </a:lnTo>
                  <a:lnTo>
                    <a:pt x="2910" y="1592"/>
                  </a:lnTo>
                  <a:lnTo>
                    <a:pt x="2916" y="1589"/>
                  </a:lnTo>
                  <a:lnTo>
                    <a:pt x="2922" y="1587"/>
                  </a:lnTo>
                  <a:lnTo>
                    <a:pt x="2928" y="1587"/>
                  </a:lnTo>
                  <a:lnTo>
                    <a:pt x="2932" y="1590"/>
                  </a:lnTo>
                  <a:lnTo>
                    <a:pt x="2935" y="1598"/>
                  </a:lnTo>
                  <a:lnTo>
                    <a:pt x="2936" y="1610"/>
                  </a:lnTo>
                  <a:lnTo>
                    <a:pt x="2936" y="2681"/>
                  </a:lnTo>
                  <a:lnTo>
                    <a:pt x="2934" y="2713"/>
                  </a:lnTo>
                  <a:lnTo>
                    <a:pt x="2925" y="2743"/>
                  </a:lnTo>
                  <a:lnTo>
                    <a:pt x="2912" y="2770"/>
                  </a:lnTo>
                  <a:lnTo>
                    <a:pt x="2894" y="2795"/>
                  </a:lnTo>
                  <a:lnTo>
                    <a:pt x="2873" y="2816"/>
                  </a:lnTo>
                  <a:lnTo>
                    <a:pt x="2849" y="2834"/>
                  </a:lnTo>
                  <a:lnTo>
                    <a:pt x="2820" y="2848"/>
                  </a:lnTo>
                  <a:lnTo>
                    <a:pt x="2791" y="2856"/>
                  </a:lnTo>
                  <a:lnTo>
                    <a:pt x="2759" y="2859"/>
                  </a:lnTo>
                  <a:lnTo>
                    <a:pt x="178" y="2859"/>
                  </a:lnTo>
                  <a:lnTo>
                    <a:pt x="146" y="2856"/>
                  </a:lnTo>
                  <a:lnTo>
                    <a:pt x="116" y="2848"/>
                  </a:lnTo>
                  <a:lnTo>
                    <a:pt x="88" y="2834"/>
                  </a:lnTo>
                  <a:lnTo>
                    <a:pt x="63" y="2816"/>
                  </a:lnTo>
                  <a:lnTo>
                    <a:pt x="42" y="2795"/>
                  </a:lnTo>
                  <a:lnTo>
                    <a:pt x="24" y="2770"/>
                  </a:lnTo>
                  <a:lnTo>
                    <a:pt x="11" y="2743"/>
                  </a:lnTo>
                  <a:lnTo>
                    <a:pt x="3" y="2713"/>
                  </a:lnTo>
                  <a:lnTo>
                    <a:pt x="0" y="2681"/>
                  </a:lnTo>
                  <a:lnTo>
                    <a:pt x="0" y="178"/>
                  </a:lnTo>
                  <a:lnTo>
                    <a:pt x="3" y="146"/>
                  </a:lnTo>
                  <a:lnTo>
                    <a:pt x="11" y="117"/>
                  </a:lnTo>
                  <a:lnTo>
                    <a:pt x="24" y="88"/>
                  </a:lnTo>
                  <a:lnTo>
                    <a:pt x="42" y="64"/>
                  </a:lnTo>
                  <a:lnTo>
                    <a:pt x="63" y="43"/>
                  </a:lnTo>
                  <a:lnTo>
                    <a:pt x="88" y="25"/>
                  </a:lnTo>
                  <a:lnTo>
                    <a:pt x="116" y="11"/>
                  </a:lnTo>
                  <a:lnTo>
                    <a:pt x="146" y="3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/>
            </a:bodyPr>
            <a:lstStyle/>
            <a:p>
              <a:pPr>
                <a:defRPr/>
              </a:pPr>
              <a:endParaRPr lang="en-US" b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</p:grpSp>
      <p:pic>
        <p:nvPicPr>
          <p:cNvPr id="63" name="Рисунок 6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55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5475897" y="1560059"/>
            <a:ext cx="2060821" cy="2060821"/>
          </a:xfrm>
          <a:prstGeom prst="rect">
            <a:avLst/>
          </a:prstGeom>
        </p:spPr>
      </p:pic>
      <p:pic>
        <p:nvPicPr>
          <p:cNvPr id="1074152822" name="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 flipH="0" flipV="0">
            <a:off x="8627985" y="3428999"/>
            <a:ext cx="2507900" cy="28223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67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1445952545" name="Прямоугольник 136"/>
          <p:cNvSpPr/>
          <p:nvPr/>
        </p:nvSpPr>
        <p:spPr bwMode="auto">
          <a:xfrm>
            <a:off x="9171540" y="4872981"/>
            <a:ext cx="183636" cy="3965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defRPr/>
            </a:pPr>
            <a:endParaRPr lang="ru-RU" sz="2000" b="1" cap="none" spc="0">
              <a:ln w="0"/>
              <a:solidFill>
                <a:srgbClr val="0E3A64"/>
              </a:solidFill>
              <a:latin typeface="Arial Black"/>
            </a:endParaRPr>
          </a:p>
        </p:txBody>
      </p:sp>
      <p:sp>
        <p:nvSpPr>
          <p:cNvPr id="2051006617" name="Прямоугольник 127"/>
          <p:cNvSpPr/>
          <p:nvPr/>
        </p:nvSpPr>
        <p:spPr bwMode="auto">
          <a:xfrm>
            <a:off x="9604070" y="4211419"/>
            <a:ext cx="163598" cy="3965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defRPr/>
            </a:pPr>
            <a:endParaRPr lang="ru-RU" sz="2000" b="1" cap="none" spc="0">
              <a:ln w="0"/>
              <a:solidFill>
                <a:srgbClr val="A40000"/>
              </a:solidFill>
              <a:latin typeface="Arial Black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Segoe UI"/>
                <a:ea typeface="Calibri"/>
                <a:cs typeface="Segoe UI"/>
              </a:rPr>
              <a:t/>
            </a:fld>
            <a:endParaRPr lang="ru-RU" sz="2000" b="1">
              <a:solidFill>
                <a:srgbClr val="044174"/>
              </a:solidFill>
              <a:latin typeface="Segoe UI"/>
              <a:ea typeface="Calibri"/>
              <a:cs typeface="Segoe UI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615461" y="1869212"/>
            <a:ext cx="1011994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Arial"/>
              </a:rPr>
              <a:t>предмет контроля в отношении каждого типа муниципальных учреждений (казенных, бюджетных, автономных)</a:t>
            </a:r>
            <a:endParaRPr/>
          </a:p>
          <a:p>
            <a:pPr algn="just">
              <a:buClr>
                <a:srgbClr val="FF0000"/>
              </a:buClr>
              <a:buSzPct val="200000"/>
              <a:defRPr/>
            </a:pPr>
            <a:endParaRPr lang="ru-RU" sz="1000" b="1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marL="285750" indent="-285750" algn="just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цели контроля</a:t>
            </a:r>
            <a:endParaRPr/>
          </a:p>
          <a:p>
            <a:pPr algn="just">
              <a:buClr>
                <a:srgbClr val="FF0000"/>
              </a:buClr>
              <a:buSzPct val="200000"/>
              <a:defRPr/>
            </a:pPr>
            <a:endParaRPr lang="ru-RU" sz="1000"/>
          </a:p>
          <a:p>
            <a:pPr marL="342900" indent="-342900" algn="just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2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порядок планирования проверок</a:t>
            </a:r>
            <a:endParaRPr/>
          </a:p>
          <a:p>
            <a:pPr algn="just">
              <a:buClr>
                <a:srgbClr val="FF0000"/>
              </a:buClr>
              <a:buSzPct val="200000"/>
              <a:defRPr/>
            </a:pPr>
            <a:endParaRPr sz="1000"/>
          </a:p>
          <a:p>
            <a:pPr marL="285750" indent="-285750" algn="just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основания 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для проведения внеплановых 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проверок</a:t>
            </a:r>
            <a:endParaRPr/>
          </a:p>
          <a:p>
            <a:pPr algn="just">
              <a:buClr>
                <a:srgbClr val="FF0000"/>
              </a:buClr>
              <a:buSzPct val="200000"/>
              <a:defRPr/>
            </a:pPr>
            <a:endParaRPr sz="1000"/>
          </a:p>
          <a:p>
            <a:pPr marL="285750" indent="-285750" algn="just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порядок 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проведения проверок, оформления </a:t>
            </a: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и реализации результатов проверок </a:t>
            </a:r>
            <a:endParaRPr/>
          </a:p>
          <a:p>
            <a:pPr algn="just">
              <a:buClr>
                <a:srgbClr val="FF0000"/>
              </a:buClr>
              <a:buSzPct val="200000"/>
              <a:defRPr/>
            </a:pPr>
            <a:r>
              <a:rPr lang="ru-RU" sz="10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endParaRPr/>
          </a:p>
          <a:p>
            <a:pPr marL="285750" indent="-285750" algn="just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chemeClr val="accent1">
                    <a:lumMod val="50000"/>
                  </a:schemeClr>
                </a:solidFill>
                <a:latin typeface="Arial"/>
                <a:cs typeface="Arial"/>
              </a:rPr>
              <a:t>перечень вопросов, при решении которых учитываются результаты проверок </a:t>
            </a:r>
            <a:endParaRPr sz="2400"/>
          </a:p>
          <a:p>
            <a:pPr algn="just">
              <a:buClr>
                <a:srgbClr val="FF0000"/>
              </a:buClr>
              <a:buSzPct val="200000"/>
              <a:defRPr/>
            </a:pPr>
            <a:endParaRPr lang="ru-RU" sz="2000"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32"/>
          <p:cNvSpPr/>
          <p:nvPr/>
        </p:nvSpPr>
        <p:spPr bwMode="auto">
          <a:xfrm>
            <a:off x="1288050" y="1055057"/>
            <a:ext cx="80100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chemeClr val="accent6">
                    <a:lumMod val="50000"/>
                  </a:schemeClr>
                </a:solidFill>
                <a:latin typeface="Arial"/>
                <a:ea typeface="Segoe UI Semibold"/>
                <a:cs typeface="Arial"/>
              </a:rPr>
              <a:t>Основные положения Порядка </a:t>
            </a:r>
            <a:endParaRPr sz="3200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07353" y="1412006"/>
            <a:ext cx="6496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sz="1400">
              <a:latin typeface="Arial"/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291470" y="1873671"/>
            <a:ext cx="1159705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правовым актом определить структурное подразделение или должностное лицо, уполномоченное на осуществление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учредительского контроля </a:t>
            </a:r>
            <a:endParaRPr lang="en-US" sz="2400" b="1">
              <a:solidFill>
                <a:srgbClr val="0E3A64"/>
              </a:solidFill>
              <a:latin typeface="Arial"/>
              <a:ea typeface="Times New Roman"/>
              <a:cs typeface="Arial"/>
            </a:endParaRPr>
          </a:p>
          <a:p>
            <a:pPr marL="285750" indent="-285750">
              <a:buClr>
                <a:srgbClr val="FF0000"/>
              </a:buClr>
              <a:buSzPct val="200000"/>
              <a:buFont typeface="Wingdings"/>
              <a:buChar char="Ø"/>
              <a:defRPr/>
            </a:pPr>
            <a:endParaRPr lang="en-US">
              <a:solidFill>
                <a:srgbClr val="0E3A64"/>
              </a:solidFill>
              <a:latin typeface="Arial"/>
              <a:ea typeface="Times New Roman"/>
              <a:cs typeface="Arial"/>
            </a:endParaRPr>
          </a:p>
          <a:p>
            <a:pPr>
              <a:defRPr/>
            </a:pPr>
            <a:r>
              <a:rPr lang="ru-RU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 </a:t>
            </a:r>
            <a:endParaRPr/>
          </a:p>
          <a:p>
            <a:pPr marL="285750" indent="-285750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внести соответствующие записи и (или) корректировки в положение о структурном подразделении и должностной регламент (должностную инструкцию)</a:t>
            </a:r>
            <a:endParaRPr/>
          </a:p>
          <a:p>
            <a:pPr marL="285750" indent="-285750">
              <a:buClr>
                <a:srgbClr val="FF0000"/>
              </a:buClr>
              <a:buSzPct val="200000"/>
              <a:buFont typeface="Wingdings"/>
              <a:buChar char="Ø"/>
              <a:defRPr/>
            </a:pPr>
            <a:endParaRPr lang="ru-RU" sz="2400" b="1">
              <a:solidFill>
                <a:srgbClr val="0E3A64"/>
              </a:solidFill>
              <a:latin typeface="Arial"/>
              <a:ea typeface="Times New Roman"/>
              <a:cs typeface="Arial"/>
            </a:endParaRPr>
          </a:p>
          <a:p>
            <a:pPr marL="285750" indent="-285750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утвердить </a:t>
            </a:r>
            <a:r>
              <a:rPr lang="ru-RU" sz="2400" b="1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план проведения </a:t>
            </a:r>
            <a:r>
              <a:rPr lang="ru-RU" sz="2400" b="1">
                <a:solidFill>
                  <a:srgbClr val="00B050"/>
                </a:solidFill>
                <a:latin typeface="Arial"/>
                <a:ea typeface="Times New Roman"/>
                <a:cs typeface="Arial"/>
              </a:rPr>
              <a:t>плановых проверок по контролю за деятельностью муниципальных учреждений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в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сроки, установленные Порядком (как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правило, </a:t>
            </a: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это ежегодный план, утверждаемый до начала года проведения плановых проверок) </a:t>
            </a:r>
            <a:endParaRPr lang="ru-RU">
              <a:solidFill>
                <a:srgbClr val="0E3A64"/>
              </a:solidFill>
              <a:latin typeface="Arial"/>
              <a:ea typeface="Times New Roman"/>
              <a:cs typeface="Arial"/>
            </a:endParaRPr>
          </a:p>
          <a:p>
            <a:pPr>
              <a:defRPr/>
            </a:pPr>
            <a:endParaRPr>
              <a:latin typeface="Arial"/>
              <a:cs typeface="Arial"/>
            </a:endParaRPr>
          </a:p>
        </p:txBody>
      </p:sp>
      <p:grpSp>
        <p:nvGrpSpPr>
          <p:cNvPr id="42" name="Группа 41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43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Arial"/>
                <a:ea typeface="Calibri"/>
                <a:cs typeface="Arial"/>
              </a:rPr>
              <a:t/>
            </a:fld>
            <a:endParaRPr lang="ru-RU" sz="2000" b="1">
              <a:solidFill>
                <a:srgbClr val="044174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2449096" y="1052305"/>
            <a:ext cx="60794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u="sng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Для организации  контроля</a:t>
            </a:r>
            <a:endParaRPr sz="3200" u="sng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auto">
          <a:xfrm>
            <a:off x="107353" y="1412006"/>
            <a:ext cx="64969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endParaRPr sz="1400">
              <a:latin typeface="Arial"/>
              <a:cs typeface="Arial"/>
            </a:endParaRPr>
          </a:p>
        </p:txBody>
      </p:sp>
      <p:sp>
        <p:nvSpPr>
          <p:cNvPr id="36" name="Прямоугольник 35"/>
          <p:cNvSpPr/>
          <p:nvPr/>
        </p:nvSpPr>
        <p:spPr bwMode="auto">
          <a:xfrm>
            <a:off x="291470" y="1738277"/>
            <a:ext cx="11597053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периодичность проведения проверок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lang="ru-RU" sz="1000" b="1">
              <a:solidFill>
                <a:srgbClr val="0E3A64"/>
              </a:solidFill>
              <a:latin typeface="Arial"/>
              <a:ea typeface="Times New Roman"/>
              <a:cs typeface="Arial"/>
            </a:endParaRPr>
          </a:p>
          <a:p>
            <a:pPr marL="285750" indent="-285750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объемы финансового обеспечения муниципального учреждения 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lang="ru-RU" sz="1000" b="1">
              <a:solidFill>
                <a:srgbClr val="0E3A64"/>
              </a:solidFill>
              <a:latin typeface="Arial"/>
              <a:ea typeface="Times New Roman"/>
              <a:cs typeface="Arial"/>
            </a:endParaRPr>
          </a:p>
          <a:p>
            <a:pPr marL="285750" indent="-285750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наличие значительных изменений в деятельности муниципального учреждения, в том числе в организационной структуре 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lang="ru-RU" sz="1000" b="1">
              <a:solidFill>
                <a:srgbClr val="0E3A64"/>
              </a:solidFill>
              <a:latin typeface="Arial"/>
              <a:ea typeface="Times New Roman"/>
              <a:cs typeface="Arial"/>
            </a:endParaRPr>
          </a:p>
          <a:p>
            <a:pPr marL="285750" indent="-285750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значения показателей качества финансового менеджмента муниципального казенного учреждения</a:t>
            </a:r>
            <a:r>
              <a:rPr lang="ru-RU" sz="9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 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r>
              <a:rPr lang="ru-RU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 </a:t>
            </a:r>
            <a:endParaRPr/>
          </a:p>
          <a:p>
            <a:pPr marL="285750" indent="-285750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ea typeface="Times New Roman"/>
                <a:cs typeface="Arial"/>
              </a:rPr>
              <a:t>участие учреждения в реализации национальных проектов </a:t>
            </a:r>
            <a:endParaRPr/>
          </a:p>
          <a:p>
            <a:pPr>
              <a:buClr>
                <a:srgbClr val="FF0000"/>
              </a:buClr>
              <a:buSzPct val="200000"/>
              <a:defRPr/>
            </a:pPr>
            <a:endParaRPr lang="ru-RU" sz="1000" b="1">
              <a:solidFill>
                <a:srgbClr val="0E3A64"/>
              </a:solidFill>
              <a:latin typeface="Arial"/>
              <a:cs typeface="Arial"/>
            </a:endParaRPr>
          </a:p>
          <a:p>
            <a:pPr marL="285750" indent="-285750">
              <a:buClr>
                <a:srgbClr val="FF0000"/>
              </a:buClr>
              <a:buSzPct val="200000"/>
              <a:buFont typeface="Wingdings"/>
              <a:buChar char="Ø"/>
              <a:defRPr/>
            </a:pPr>
            <a:r>
              <a:rPr lang="ru-RU" sz="2400" b="1">
                <a:solidFill>
                  <a:srgbClr val="0E3A64"/>
                </a:solidFill>
                <a:latin typeface="Arial"/>
                <a:cs typeface="Arial"/>
              </a:rPr>
              <a:t>наличие нарушений, выявленных балансовой комиссией по результатам анализа результатов ФХД и планов ФХД муниципального учреждения</a:t>
            </a:r>
            <a:endParaRPr>
              <a:latin typeface="Arial"/>
              <a:cs typeface="Arial"/>
            </a:endParaRPr>
          </a:p>
        </p:txBody>
      </p:sp>
      <p:grpSp>
        <p:nvGrpSpPr>
          <p:cNvPr id="42" name="Группа 41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43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>
                <a:latin typeface="Arial"/>
                <a:cs typeface="Arial"/>
              </a:endParaRPr>
            </a:p>
          </p:txBody>
        </p:sp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47" name="Прямоугольник 46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Arial"/>
                <a:ea typeface="Calibri"/>
                <a:cs typeface="Arial"/>
              </a:rPr>
              <a:t/>
            </a:fld>
            <a:endParaRPr lang="ru-RU" sz="2000" b="1">
              <a:solidFill>
                <a:srgbClr val="044174"/>
              </a:solidFill>
              <a:latin typeface="Arial"/>
              <a:ea typeface="Calibri"/>
              <a:cs typeface="Arial"/>
            </a:endParaRPr>
          </a:p>
        </p:txBody>
      </p:sp>
      <p:sp>
        <p:nvSpPr>
          <p:cNvPr id="60" name="Прямоугольник 59"/>
          <p:cNvSpPr/>
          <p:nvPr/>
        </p:nvSpPr>
        <p:spPr bwMode="auto">
          <a:xfrm>
            <a:off x="413238" y="981119"/>
            <a:ext cx="10798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u="sng">
                <a:solidFill>
                  <a:schemeClr val="accent6">
                    <a:lumMod val="50000"/>
                  </a:schemeClr>
                </a:solidFill>
                <a:latin typeface="Arial"/>
                <a:ea typeface="Times New Roman"/>
                <a:cs typeface="Arial"/>
              </a:rPr>
              <a:t>Примерный перечень критериев для оценки рисков  </a:t>
            </a:r>
            <a:endParaRPr sz="3200" u="sng">
              <a:solidFill>
                <a:schemeClr val="accent6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67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1445952545" name="Прямоугольник 136"/>
          <p:cNvSpPr/>
          <p:nvPr/>
        </p:nvSpPr>
        <p:spPr bwMode="auto">
          <a:xfrm>
            <a:off x="9171540" y="4872981"/>
            <a:ext cx="183636" cy="3965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defRPr/>
            </a:pPr>
            <a:endParaRPr lang="ru-RU" sz="2000" b="1" cap="none" spc="0">
              <a:ln w="0"/>
              <a:solidFill>
                <a:srgbClr val="0E3A64"/>
              </a:solidFill>
              <a:latin typeface="Arial Black"/>
            </a:endParaRPr>
          </a:p>
        </p:txBody>
      </p:sp>
      <p:sp>
        <p:nvSpPr>
          <p:cNvPr id="2051006617" name="Прямоугольник 127"/>
          <p:cNvSpPr/>
          <p:nvPr/>
        </p:nvSpPr>
        <p:spPr bwMode="auto">
          <a:xfrm>
            <a:off x="9604070" y="4211419"/>
            <a:ext cx="163598" cy="3965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defRPr/>
            </a:pPr>
            <a:endParaRPr lang="ru-RU" sz="2000" b="1" cap="none" spc="0">
              <a:ln w="0"/>
              <a:solidFill>
                <a:srgbClr val="A40000"/>
              </a:solidFill>
              <a:latin typeface="Arial Black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Segoe UI"/>
                <a:ea typeface="Calibri"/>
                <a:cs typeface="Segoe UI"/>
              </a:rPr>
              <a:t/>
            </a:fld>
            <a:endParaRPr lang="ru-RU" sz="2000" b="1">
              <a:solidFill>
                <a:srgbClr val="044174"/>
              </a:solidFill>
              <a:latin typeface="Segoe UI"/>
              <a:ea typeface="Calibri"/>
              <a:cs typeface="Segoe UI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7999" y="1264082"/>
            <a:ext cx="11743996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SzPct val="200000"/>
              <a:buFont typeface="Wingdings"/>
              <a:buChar char="Ø"/>
              <a:defRPr/>
            </a:pPr>
            <a:endParaRPr lang="ru-RU"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F0000"/>
              </a:buClr>
              <a:buFont typeface="Wingdings"/>
              <a:buChar char="q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оценка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результатов деятельности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муниципального учреждения</a:t>
            </a:r>
            <a:endParaRPr/>
          </a:p>
          <a:p>
            <a:pPr>
              <a:buClr>
                <a:srgbClr val="FF0000"/>
              </a:buClr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 </a:t>
            </a:r>
            <a:endParaRPr/>
          </a:p>
          <a:p>
            <a:pPr marL="342900" indent="-342900">
              <a:buClr>
                <a:srgbClr val="FF0000"/>
              </a:buClr>
              <a:buFont typeface="Wingdings"/>
              <a:buChar char="q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выявление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отклонений в деятельности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муниципального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учреждения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(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соотношение плановых и фактических значений результатов, осуществление иных, не являющихся основными, видов деятельности, указанных в учредительных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документах,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при невыполнении (некачественном выполнении) основных видов деятельности, соблюдение одинаковых условий при оказании однородных услуг (выполнении работ) для граждан и юридических лиц за плату и при выполнении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муниципального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задания) и выработка рекомендаций по их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устранению</a:t>
            </a:r>
            <a:endParaRPr/>
          </a:p>
          <a:p>
            <a:pPr>
              <a:buClr>
                <a:srgbClr val="FF0000"/>
              </a:buClr>
              <a:defRPr/>
            </a:pPr>
            <a:endParaRPr lang="ru-RU" sz="2000" b="1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F0000"/>
              </a:buClr>
              <a:buFont typeface="Wingdings"/>
              <a:buChar char="q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установление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соответствия порядка и процедуры оказания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учреждением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услуг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(выполнения работ) утвержденным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регламентам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оказания услуг (выполнения работ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/>
          </a:p>
          <a:p>
            <a:pPr>
              <a:buClr>
                <a:srgbClr val="FF0000"/>
              </a:buClr>
              <a:defRPr/>
            </a:pPr>
            <a:endParaRPr lang="ru-RU" sz="2000" b="1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F0000"/>
              </a:buClr>
              <a:buFont typeface="Wingdings"/>
              <a:buChar char="q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подтверждение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соответствия полноты и качества предоставляемых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учреждением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услуг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(выполняемых работ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ru-RU" sz="20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764999" y="951009"/>
            <a:ext cx="5409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u="sng">
                <a:solidFill>
                  <a:schemeClr val="accent6">
                    <a:lumMod val="50000"/>
                  </a:schemeClr>
                </a:solidFill>
              </a:rPr>
              <a:t>Основные цели проверки</a:t>
            </a:r>
            <a:endParaRPr u="sng"/>
          </a:p>
        </p:txBody>
      </p:sp>
      <p:sp>
        <p:nvSpPr>
          <p:cNvPr id="11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67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1445952545" name="Прямоугольник 136"/>
          <p:cNvSpPr/>
          <p:nvPr/>
        </p:nvSpPr>
        <p:spPr bwMode="auto">
          <a:xfrm>
            <a:off x="9171540" y="4872981"/>
            <a:ext cx="183636" cy="3965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defRPr/>
            </a:pPr>
            <a:endParaRPr lang="ru-RU" sz="2000" b="1" cap="none" spc="0">
              <a:ln w="0"/>
              <a:solidFill>
                <a:srgbClr val="0E3A64"/>
              </a:solidFill>
              <a:latin typeface="Arial Black"/>
            </a:endParaRPr>
          </a:p>
        </p:txBody>
      </p:sp>
      <p:sp>
        <p:nvSpPr>
          <p:cNvPr id="2051006617" name="Прямоугольник 127"/>
          <p:cNvSpPr/>
          <p:nvPr/>
        </p:nvSpPr>
        <p:spPr bwMode="auto">
          <a:xfrm>
            <a:off x="9604070" y="4211419"/>
            <a:ext cx="163598" cy="3965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defRPr/>
            </a:pPr>
            <a:endParaRPr lang="ru-RU" sz="2000" b="1" cap="none" spc="0">
              <a:ln w="0"/>
              <a:solidFill>
                <a:srgbClr val="A40000"/>
              </a:solidFill>
              <a:latin typeface="Arial Black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Segoe UI"/>
                <a:ea typeface="Calibri"/>
                <a:cs typeface="Segoe UI"/>
              </a:rPr>
              <a:t/>
            </a:fld>
            <a:endParaRPr lang="ru-RU" sz="2000" b="1">
              <a:solidFill>
                <a:srgbClr val="044174"/>
              </a:solidFill>
              <a:latin typeface="Segoe UI"/>
              <a:ea typeface="Calibri"/>
              <a:cs typeface="Segoe UI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38716" y="957182"/>
            <a:ext cx="1180674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FF0000"/>
              </a:buClr>
              <a:buFont typeface="Wingdings"/>
              <a:buChar char="q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проверка соблюдения муниципальным учреждением установленного порядка определения платы за оказание услуг (выполнение работ), относящихся к его основным видам деятельности, предусмотренным учредительными документами, для граждан и юридических лиц сверх установленного муниципального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задания</a:t>
            </a:r>
            <a:endParaRPr lang="ru-RU" sz="1000" b="1">
              <a:solidFill>
                <a:srgbClr val="002060"/>
              </a:solidFill>
              <a:latin typeface="Arial"/>
              <a:cs typeface="Arial"/>
            </a:endParaRPr>
          </a:p>
          <a:p>
            <a:pPr>
              <a:buClr>
                <a:srgbClr val="FF0000"/>
              </a:buClr>
              <a:defRPr/>
            </a:pPr>
            <a:endParaRPr lang="ru-RU" sz="2000" b="1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F0000"/>
              </a:buClr>
              <a:buFont typeface="Wingdings"/>
              <a:buChar char="q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определение полноты и достоверности отчетности о выполнении муниципальным учреждением муниципального задания на оказание услуг (выполнение работ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/>
          </a:p>
          <a:p>
            <a:pPr marL="342900" indent="-342900">
              <a:buClr>
                <a:srgbClr val="FF0000"/>
              </a:buClr>
              <a:buFont typeface="Wingdings"/>
              <a:buChar char="q"/>
              <a:defRPr/>
            </a:pPr>
            <a:endParaRPr lang="ru-RU" sz="2000" b="1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F0000"/>
              </a:buClr>
              <a:buFont typeface="Wingdings"/>
              <a:buChar char="q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проверка выполнения муниципальным автономным учреждением, муниципальным бюджетным учреждением плана финансово-хозяйственной деятельности, достоверности бухгалтерского учета и бухгалтерской (финансовой)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отчетности</a:t>
            </a:r>
            <a:endParaRPr/>
          </a:p>
          <a:p>
            <a:pPr marL="342900" indent="-342900">
              <a:buClr>
                <a:srgbClr val="FF0000"/>
              </a:buClr>
              <a:buFont typeface="Wingdings"/>
              <a:buChar char="q"/>
              <a:defRPr/>
            </a:pPr>
            <a:endParaRPr lang="ru-RU" sz="2000" b="1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F0000"/>
              </a:buClr>
              <a:buFont typeface="Wingdings"/>
              <a:buChar char="q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проверка составления и исполнения муниципальным казенным учреждением бюджетной сметы, достоверности бюджетного учета и бюджетной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отчетности</a:t>
            </a:r>
            <a:endParaRPr/>
          </a:p>
          <a:p>
            <a:pPr marL="342900" indent="-342900">
              <a:buClr>
                <a:srgbClr val="FF0000"/>
              </a:buClr>
              <a:buFont typeface="Wingdings"/>
              <a:buChar char="q"/>
              <a:defRPr/>
            </a:pPr>
            <a:endParaRPr lang="ru-RU" sz="2000" b="1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>
              <a:buClr>
                <a:srgbClr val="FF0000"/>
              </a:buClr>
              <a:buFont typeface="Wingdings"/>
              <a:buChar char="q"/>
              <a:defRPr/>
            </a:pP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проверка соблюдения муниципальным учреждением требований законодательства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РФ в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части предварительного одобрения совершения сделок с имуществом муниципального учреждения в случаях, если для совершения таких сделок требуется согласие собственника имущества муниципального учреждения</a:t>
            </a:r>
            <a:endParaRPr/>
          </a:p>
        </p:txBody>
      </p:sp>
      <p:sp>
        <p:nvSpPr>
          <p:cNvPr id="11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66" name="Группа 65"/>
          <p:cNvGrpSpPr/>
          <p:nvPr/>
        </p:nvGrpSpPr>
        <p:grpSpPr bwMode="auto">
          <a:xfrm>
            <a:off x="-6004" y="-13555"/>
            <a:ext cx="12192003" cy="6907164"/>
            <a:chOff x="-1" y="-52913"/>
            <a:chExt cx="12192003" cy="6907164"/>
          </a:xfrm>
        </p:grpSpPr>
        <p:sp>
          <p:nvSpPr>
            <p:cNvPr id="67" name="Блок-схема: ручной ввод 1"/>
            <p:cNvSpPr/>
            <p:nvPr/>
          </p:nvSpPr>
          <p:spPr bwMode="auto">
            <a:xfrm flipV="1">
              <a:off x="-1" y="-52913"/>
              <a:ext cx="12192003" cy="1065860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19 w 10000"/>
                <a:gd name="connsiteY0" fmla="*/ 7653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7653 h 10000"/>
                <a:gd name="connsiteX0" fmla="*/ 19 w 10000"/>
                <a:gd name="connsiteY0" fmla="*/ 4087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9 w 10000"/>
                <a:gd name="connsiteY4" fmla="*/ 4087 h 10000"/>
                <a:gd name="connsiteX0" fmla="*/ 10 w 10000"/>
                <a:gd name="connsiteY0" fmla="*/ 3931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3931 h 10000"/>
                <a:gd name="connsiteX0" fmla="*/ 10 w 10000"/>
                <a:gd name="connsiteY0" fmla="*/ 2468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10 w 10000"/>
                <a:gd name="connsiteY4" fmla="*/ 2468 h 10000"/>
                <a:gd name="connsiteX0" fmla="*/ 10 w 10000"/>
                <a:gd name="connsiteY0" fmla="*/ 227 h 7759"/>
                <a:gd name="connsiteX1" fmla="*/ 10000 w 10000"/>
                <a:gd name="connsiteY1" fmla="*/ 0 h 7759"/>
                <a:gd name="connsiteX2" fmla="*/ 10000 w 10000"/>
                <a:gd name="connsiteY2" fmla="*/ 7759 h 7759"/>
                <a:gd name="connsiteX3" fmla="*/ 0 w 10000"/>
                <a:gd name="connsiteY3" fmla="*/ 7759 h 7759"/>
                <a:gd name="connsiteX4" fmla="*/ 10 w 10000"/>
                <a:gd name="connsiteY4" fmla="*/ 227 h 7759"/>
                <a:gd name="connsiteX0" fmla="*/ 10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0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10000 w 10000"/>
                <a:gd name="connsiteY2" fmla="*/ 12857 h 12857"/>
                <a:gd name="connsiteX3" fmla="*/ 0 w 10000"/>
                <a:gd name="connsiteY3" fmla="*/ 12857 h 12857"/>
                <a:gd name="connsiteX4" fmla="*/ 1 w 10000"/>
                <a:gd name="connsiteY4" fmla="*/ 0 h 12857"/>
                <a:gd name="connsiteX0" fmla="*/ 1 w 10000"/>
                <a:gd name="connsiteY0" fmla="*/ 0 h 12857"/>
                <a:gd name="connsiteX1" fmla="*/ 10000 w 10000"/>
                <a:gd name="connsiteY1" fmla="*/ 2857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1 w 10000"/>
                <a:gd name="connsiteY0" fmla="*/ 0 h 12857"/>
                <a:gd name="connsiteX1" fmla="*/ 9977 w 10000"/>
                <a:gd name="connsiteY1" fmla="*/ 5025 h 12857"/>
                <a:gd name="connsiteX2" fmla="*/ 9992 w 10000"/>
                <a:gd name="connsiteY2" fmla="*/ 5278 h 12857"/>
                <a:gd name="connsiteX3" fmla="*/ 10000 w 10000"/>
                <a:gd name="connsiteY3" fmla="*/ 12857 h 12857"/>
                <a:gd name="connsiteX4" fmla="*/ 0 w 10000"/>
                <a:gd name="connsiteY4" fmla="*/ 12857 h 12857"/>
                <a:gd name="connsiteX5" fmla="*/ 1 w 10000"/>
                <a:gd name="connsiteY5" fmla="*/ 0 h 12857"/>
                <a:gd name="connsiteX0" fmla="*/ 9 w 10000"/>
                <a:gd name="connsiteY0" fmla="*/ 0 h 12289"/>
                <a:gd name="connsiteX1" fmla="*/ 9977 w 10000"/>
                <a:gd name="connsiteY1" fmla="*/ 4457 h 12289"/>
                <a:gd name="connsiteX2" fmla="*/ 9992 w 10000"/>
                <a:gd name="connsiteY2" fmla="*/ 4710 h 12289"/>
                <a:gd name="connsiteX3" fmla="*/ 10000 w 10000"/>
                <a:gd name="connsiteY3" fmla="*/ 12289 h 12289"/>
                <a:gd name="connsiteX4" fmla="*/ 0 w 10000"/>
                <a:gd name="connsiteY4" fmla="*/ 12289 h 12289"/>
                <a:gd name="connsiteX5" fmla="*/ 9 w 10000"/>
                <a:gd name="connsiteY5" fmla="*/ 0 h 12289"/>
                <a:gd name="connsiteX0" fmla="*/ 0 w 10022"/>
                <a:gd name="connsiteY0" fmla="*/ 0 h 10689"/>
                <a:gd name="connsiteX1" fmla="*/ 9999 w 10022"/>
                <a:gd name="connsiteY1" fmla="*/ 2857 h 10689"/>
                <a:gd name="connsiteX2" fmla="*/ 10014 w 10022"/>
                <a:gd name="connsiteY2" fmla="*/ 3110 h 10689"/>
                <a:gd name="connsiteX3" fmla="*/ 10022 w 10022"/>
                <a:gd name="connsiteY3" fmla="*/ 10689 h 10689"/>
                <a:gd name="connsiteX4" fmla="*/ 22 w 10022"/>
                <a:gd name="connsiteY4" fmla="*/ 10689 h 10689"/>
                <a:gd name="connsiteX5" fmla="*/ 0 w 10022"/>
                <a:gd name="connsiteY5" fmla="*/ 0 h 10689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10007 w 10015"/>
                <a:gd name="connsiteY2" fmla="*/ 3523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270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15"/>
                <a:gd name="connsiteY0" fmla="*/ 0 h 11102"/>
                <a:gd name="connsiteX1" fmla="*/ 9992 w 10015"/>
                <a:gd name="connsiteY1" fmla="*/ 3838 h 11102"/>
                <a:gd name="connsiteX2" fmla="*/ 9991 w 10015"/>
                <a:gd name="connsiteY2" fmla="*/ 4142 h 11102"/>
                <a:gd name="connsiteX3" fmla="*/ 10015 w 10015"/>
                <a:gd name="connsiteY3" fmla="*/ 11102 h 11102"/>
                <a:gd name="connsiteX4" fmla="*/ 15 w 10015"/>
                <a:gd name="connsiteY4" fmla="*/ 11102 h 11102"/>
                <a:gd name="connsiteX5" fmla="*/ 1 w 10015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9992 w 10030"/>
                <a:gd name="connsiteY1" fmla="*/ 3838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15 w 10030"/>
                <a:gd name="connsiteY3" fmla="*/ 11102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0"/>
                <a:gd name="connsiteY0" fmla="*/ 0 h 11102"/>
                <a:gd name="connsiteX1" fmla="*/ 10023 w 10030"/>
                <a:gd name="connsiteY1" fmla="*/ 4509 h 11102"/>
                <a:gd name="connsiteX2" fmla="*/ 10030 w 10030"/>
                <a:gd name="connsiteY2" fmla="*/ 4503 h 11102"/>
                <a:gd name="connsiteX3" fmla="*/ 10023 w 10030"/>
                <a:gd name="connsiteY3" fmla="*/ 11050 h 11102"/>
                <a:gd name="connsiteX4" fmla="*/ 15 w 10030"/>
                <a:gd name="connsiteY4" fmla="*/ 11102 h 11102"/>
                <a:gd name="connsiteX5" fmla="*/ 1 w 10030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0 w 10039"/>
                <a:gd name="connsiteY2" fmla="*/ 4503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1 w 10046"/>
                <a:gd name="connsiteY0" fmla="*/ 0 h 11102"/>
                <a:gd name="connsiteX1" fmla="*/ 10023 w 10046"/>
                <a:gd name="connsiteY1" fmla="*/ 4509 h 11102"/>
                <a:gd name="connsiteX2" fmla="*/ 10046 w 10046"/>
                <a:gd name="connsiteY2" fmla="*/ 4503 h 11102"/>
                <a:gd name="connsiteX3" fmla="*/ 10039 w 10046"/>
                <a:gd name="connsiteY3" fmla="*/ 11050 h 11102"/>
                <a:gd name="connsiteX4" fmla="*/ 15 w 10046"/>
                <a:gd name="connsiteY4" fmla="*/ 11102 h 11102"/>
                <a:gd name="connsiteX5" fmla="*/ 1 w 10046"/>
                <a:gd name="connsiteY5" fmla="*/ 0 h 11102"/>
                <a:gd name="connsiteX0" fmla="*/ 1 w 10039"/>
                <a:gd name="connsiteY0" fmla="*/ 0 h 11102"/>
                <a:gd name="connsiteX1" fmla="*/ 10023 w 10039"/>
                <a:gd name="connsiteY1" fmla="*/ 4509 h 11102"/>
                <a:gd name="connsiteX2" fmla="*/ 10038 w 10039"/>
                <a:gd name="connsiteY2" fmla="*/ 1922 h 11102"/>
                <a:gd name="connsiteX3" fmla="*/ 10039 w 10039"/>
                <a:gd name="connsiteY3" fmla="*/ 11050 h 11102"/>
                <a:gd name="connsiteX4" fmla="*/ 15 w 10039"/>
                <a:gd name="connsiteY4" fmla="*/ 11102 h 11102"/>
                <a:gd name="connsiteX5" fmla="*/ 1 w 10039"/>
                <a:gd name="connsiteY5" fmla="*/ 0 h 11102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32"/>
                <a:gd name="connsiteY0" fmla="*/ 0 h 15903"/>
                <a:gd name="connsiteX1" fmla="*/ 10016 w 10032"/>
                <a:gd name="connsiteY1" fmla="*/ 9310 h 15903"/>
                <a:gd name="connsiteX2" fmla="*/ 10031 w 10032"/>
                <a:gd name="connsiteY2" fmla="*/ 6723 h 15903"/>
                <a:gd name="connsiteX3" fmla="*/ 10032 w 10032"/>
                <a:gd name="connsiteY3" fmla="*/ 15851 h 15903"/>
                <a:gd name="connsiteX4" fmla="*/ 8 w 10032"/>
                <a:gd name="connsiteY4" fmla="*/ 15903 h 15903"/>
                <a:gd name="connsiteX5" fmla="*/ 2 w 10032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6723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5903"/>
                <a:gd name="connsiteX1" fmla="*/ 10040 w 10040"/>
                <a:gd name="connsiteY1" fmla="*/ 6523 h 15903"/>
                <a:gd name="connsiteX2" fmla="*/ 10031 w 10040"/>
                <a:gd name="connsiteY2" fmla="*/ 7239 h 15903"/>
                <a:gd name="connsiteX3" fmla="*/ 10032 w 10040"/>
                <a:gd name="connsiteY3" fmla="*/ 15851 h 15903"/>
                <a:gd name="connsiteX4" fmla="*/ 8 w 10040"/>
                <a:gd name="connsiteY4" fmla="*/ 15903 h 15903"/>
                <a:gd name="connsiteX5" fmla="*/ 2 w 10040"/>
                <a:gd name="connsiteY5" fmla="*/ 0 h 15903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8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1 w 10040"/>
                <a:gd name="connsiteY2" fmla="*/ 3332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40"/>
                <a:gd name="connsiteY0" fmla="*/ 0 h 12496"/>
                <a:gd name="connsiteX1" fmla="*/ 10040 w 10040"/>
                <a:gd name="connsiteY1" fmla="*/ 3116 h 12496"/>
                <a:gd name="connsiteX2" fmla="*/ 10039 w 10040"/>
                <a:gd name="connsiteY2" fmla="*/ 3999 h 12496"/>
                <a:gd name="connsiteX3" fmla="*/ 10032 w 10040"/>
                <a:gd name="connsiteY3" fmla="*/ 12444 h 12496"/>
                <a:gd name="connsiteX4" fmla="*/ 8 w 10040"/>
                <a:gd name="connsiteY4" fmla="*/ 12496 h 12496"/>
                <a:gd name="connsiteX5" fmla="*/ 2 w 10040"/>
                <a:gd name="connsiteY5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3999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9"/>
                <a:gd name="connsiteY0" fmla="*/ 0 h 12496"/>
                <a:gd name="connsiteX1" fmla="*/ 10039 w 10039"/>
                <a:gd name="connsiteY1" fmla="*/ 4888 h 12496"/>
                <a:gd name="connsiteX2" fmla="*/ 10032 w 10039"/>
                <a:gd name="connsiteY2" fmla="*/ 12444 h 12496"/>
                <a:gd name="connsiteX3" fmla="*/ 8 w 10039"/>
                <a:gd name="connsiteY3" fmla="*/ 12496 h 12496"/>
                <a:gd name="connsiteX4" fmla="*/ 2 w 10039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2"/>
                <a:gd name="connsiteY0" fmla="*/ 0 h 12496"/>
                <a:gd name="connsiteX1" fmla="*/ 10031 w 10032"/>
                <a:gd name="connsiteY1" fmla="*/ 4888 h 12496"/>
                <a:gd name="connsiteX2" fmla="*/ 10032 w 10032"/>
                <a:gd name="connsiteY2" fmla="*/ 12444 h 12496"/>
                <a:gd name="connsiteX3" fmla="*/ 8 w 10032"/>
                <a:gd name="connsiteY3" fmla="*/ 12496 h 12496"/>
                <a:gd name="connsiteX4" fmla="*/ 2 w 10032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2492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303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  <a:gd name="connsiteX0" fmla="*/ 2 w 10033"/>
                <a:gd name="connsiteY0" fmla="*/ 0 h 12496"/>
                <a:gd name="connsiteX1" fmla="*/ 10033 w 10033"/>
                <a:gd name="connsiteY1" fmla="*/ 3774 h 12496"/>
                <a:gd name="connsiteX2" fmla="*/ 10032 w 10033"/>
                <a:gd name="connsiteY2" fmla="*/ 12444 h 12496"/>
                <a:gd name="connsiteX3" fmla="*/ 8 w 10033"/>
                <a:gd name="connsiteY3" fmla="*/ 12496 h 12496"/>
                <a:gd name="connsiteX4" fmla="*/ 2 w 10033"/>
                <a:gd name="connsiteY4" fmla="*/ 0 h 12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33" h="12496" fill="norm" stroke="1" extrusionOk="0">
                  <a:moveTo>
                    <a:pt x="2" y="0"/>
                  </a:moveTo>
                  <a:lnTo>
                    <a:pt x="10033" y="3774"/>
                  </a:lnTo>
                  <a:cubicBezTo>
                    <a:pt x="10036" y="6300"/>
                    <a:pt x="10029" y="9918"/>
                    <a:pt x="10032" y="12444"/>
                  </a:cubicBezTo>
                  <a:lnTo>
                    <a:pt x="8" y="12496"/>
                  </a:lnTo>
                  <a:cubicBezTo>
                    <a:pt x="14" y="11488"/>
                    <a:pt x="-4" y="1007"/>
                    <a:pt x="2" y="0"/>
                  </a:cubicBezTo>
                  <a:close/>
                </a:path>
              </a:pathLst>
            </a:custGeom>
            <a:blipFill>
              <a:blip r:embed="rId2"/>
              <a:srcRect l="-1" t="0" r="855" b="76183"/>
              <a:stretch/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ru-RU"/>
            </a:p>
          </p:txBody>
        </p:sp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3"/>
            <a:srcRect l="0" t="63775" r="0" b="21938"/>
            <a:stretch/>
          </p:blipFill>
          <p:spPr bwMode="auto">
            <a:xfrm flipH="1">
              <a:off x="6002" y="6762789"/>
              <a:ext cx="12186000" cy="9146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</p:spPr>
        </p:pic>
      </p:grpSp>
      <p:pic>
        <p:nvPicPr>
          <p:cNvPr id="69" name="Рисунок 6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407" y="39358"/>
            <a:ext cx="929492" cy="994949"/>
          </a:xfrm>
          <a:prstGeom prst="rect">
            <a:avLst/>
          </a:prstGeom>
        </p:spPr>
      </p:pic>
      <p:sp>
        <p:nvSpPr>
          <p:cNvPr id="1445952545" name="Прямоугольник 136"/>
          <p:cNvSpPr/>
          <p:nvPr/>
        </p:nvSpPr>
        <p:spPr bwMode="auto">
          <a:xfrm>
            <a:off x="9171540" y="4872981"/>
            <a:ext cx="183636" cy="396599"/>
          </a:xfrm>
          <a:prstGeom prst="rect">
            <a:avLst/>
          </a:prstGeom>
          <a:noFill/>
        </p:spPr>
        <p:txBody>
          <a:bodyPr wrap="none" lIns="91440" tIns="45720" rIns="91440" bIns="45720" anchor="ctr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defRPr/>
            </a:pPr>
            <a:endParaRPr lang="ru-RU" sz="2000" b="1" cap="none" spc="0">
              <a:ln w="0"/>
              <a:solidFill>
                <a:srgbClr val="0E3A64"/>
              </a:solidFill>
              <a:latin typeface="Arial Black"/>
            </a:endParaRPr>
          </a:p>
        </p:txBody>
      </p:sp>
      <p:sp>
        <p:nvSpPr>
          <p:cNvPr id="2051006617" name="Прямоугольник 127"/>
          <p:cNvSpPr/>
          <p:nvPr/>
        </p:nvSpPr>
        <p:spPr bwMode="auto">
          <a:xfrm>
            <a:off x="9604070" y="4211419"/>
            <a:ext cx="163598" cy="396599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prstTxWarp prst="textPlain">
              <a:avLst>
                <a:gd name="adj" fmla="val 50000"/>
              </a:avLst>
            </a:prstTxWarp>
            <a:spAutoFit/>
          </a:bodyPr>
          <a:lstStyle/>
          <a:p>
            <a:pPr algn="ctr">
              <a:defRPr/>
            </a:pPr>
            <a:endParaRPr lang="ru-RU" sz="2000" b="1" cap="none" spc="0">
              <a:ln w="0"/>
              <a:solidFill>
                <a:srgbClr val="A40000"/>
              </a:solidFill>
              <a:latin typeface="Arial Black"/>
            </a:endParaRPr>
          </a:p>
        </p:txBody>
      </p:sp>
      <p:sp>
        <p:nvSpPr>
          <p:cNvPr id="70" name="Прямоугольник 69"/>
          <p:cNvSpPr/>
          <p:nvPr/>
        </p:nvSpPr>
        <p:spPr bwMode="auto">
          <a:xfrm>
            <a:off x="11592212" y="6301123"/>
            <a:ext cx="5937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fld id="{1247625E-B6C0-4FA3-813F-D37DBEFAB4CD}" type="slidenum">
              <a:rPr lang="ru-RU" sz="2400" b="1">
                <a:solidFill>
                  <a:srgbClr val="044174"/>
                </a:solidFill>
                <a:latin typeface="Segoe UI"/>
                <a:ea typeface="Calibri"/>
                <a:cs typeface="Segoe UI"/>
              </a:rPr>
              <a:t/>
            </a:fld>
            <a:endParaRPr lang="ru-RU" sz="2000" b="1">
              <a:solidFill>
                <a:srgbClr val="044174"/>
              </a:solidFill>
              <a:latin typeface="Segoe UI"/>
              <a:ea typeface="Calibri"/>
              <a:cs typeface="Segoe UI"/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17999" y="1264082"/>
            <a:ext cx="1174399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SzPct val="200000"/>
              <a:buFont typeface="Wingdings"/>
              <a:buChar char="Ø"/>
              <a:defRPr/>
            </a:pPr>
            <a:endParaRPr lang="ru-RU" b="1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ru-RU" sz="2000" b="1">
                <a:solidFill>
                  <a:srgbClr val="FF0000"/>
                </a:solidFill>
                <a:latin typeface="Arial"/>
                <a:cs typeface="Arial"/>
              </a:rPr>
              <a:t>1)</a:t>
            </a:r>
            <a:r>
              <a:rPr lang="ru-RU" sz="2000" b="1">
                <a:latin typeface="Arial"/>
                <a:cs typeface="Arial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осуществление муниципальным казенным учреждением предусмотренных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их учредительными документами основных видов деятельности, в том числе оказание платных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услуг</a:t>
            </a:r>
            <a:endParaRPr/>
          </a:p>
          <a:p>
            <a:pPr>
              <a:defRPr/>
            </a:pPr>
            <a:endParaRPr lang="ru-RU" sz="1000"/>
          </a:p>
          <a:p>
            <a:pPr>
              <a:defRPr/>
            </a:pPr>
            <a:r>
              <a:rPr lang="ru-RU" sz="2000" b="1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lang="ru-RU" sz="2000" b="1">
                <a:solidFill>
                  <a:srgbClr val="FF0000"/>
                </a:solidFill>
                <a:latin typeface="Arial"/>
                <a:cs typeface="Arial"/>
              </a:rPr>
              <a:t>)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соблюдение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муниципальным казенным учреждением требований законодательства РФ, Новосибирской области и нормативных правовых актов муниципального образования в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сфере деятельности некоммерческих организаций, в том числе в части открытости и доступности документов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муниципального казенного учреждения</a:t>
            </a:r>
            <a:endParaRPr/>
          </a:p>
          <a:p>
            <a:pPr>
              <a:defRPr/>
            </a:pPr>
            <a:endParaRPr lang="ru-RU" sz="1000"/>
          </a:p>
          <a:p>
            <a:pPr>
              <a:defRPr/>
            </a:pPr>
            <a:r>
              <a:rPr lang="ru-RU" sz="2000" b="1">
                <a:solidFill>
                  <a:srgbClr val="FF0000"/>
                </a:solidFill>
                <a:latin typeface="Arial"/>
                <a:cs typeface="Arial"/>
              </a:rPr>
              <a:t>3)</a:t>
            </a:r>
            <a:r>
              <a:rPr lang="ru-RU"/>
              <a:t>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соблюдение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казенным учреждением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требований законодательства РФ, Новосибирской области и нормативных правовых актов муниципального образования в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части получения согласия собственника имущества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на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совершение сделок по отчуждению или иному распоряжению закрепленным за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казенным учреждением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имуществом</a:t>
            </a:r>
            <a:endParaRPr/>
          </a:p>
          <a:p>
            <a:pPr>
              <a:defRPr/>
            </a:pPr>
            <a:endParaRPr lang="ru-RU" sz="1000"/>
          </a:p>
          <a:p>
            <a:pPr>
              <a:defRPr/>
            </a:pPr>
            <a:r>
              <a:rPr lang="ru-RU" sz="2000" b="1">
                <a:solidFill>
                  <a:srgbClr val="FF0000"/>
                </a:solidFill>
                <a:latin typeface="Arial"/>
                <a:cs typeface="Arial"/>
              </a:rPr>
              <a:t>4)</a:t>
            </a:r>
            <a:r>
              <a:rPr lang="ru-RU" sz="2000" b="1">
                <a:latin typeface="Arial"/>
                <a:cs typeface="Arial"/>
              </a:rPr>
              <a:t>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организация и осуществление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муниципальным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казенным учреждением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бюджетного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учета, составление и представление бюджетной </a:t>
            </a:r>
            <a:r>
              <a:rPr lang="ru-RU" sz="2000" b="1">
                <a:solidFill>
                  <a:srgbClr val="002060"/>
                </a:solidFill>
                <a:latin typeface="Arial"/>
                <a:cs typeface="Arial"/>
              </a:rPr>
              <a:t>отчетности</a:t>
            </a:r>
            <a:endParaRPr lang="ru-RU" sz="2000" b="1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1764999" y="951009"/>
            <a:ext cx="93484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u="sng">
                <a:solidFill>
                  <a:schemeClr val="accent6">
                    <a:lumMod val="50000"/>
                  </a:schemeClr>
                </a:solidFill>
              </a:rPr>
              <a:t>Предмет проверки для казенных учреждений</a:t>
            </a:r>
            <a:endParaRPr u="sng"/>
          </a:p>
        </p:txBody>
      </p:sp>
      <p:sp>
        <p:nvSpPr>
          <p:cNvPr id="11" name="Прямоугольник 112"/>
          <p:cNvSpPr/>
          <p:nvPr/>
        </p:nvSpPr>
        <p:spPr bwMode="auto">
          <a:xfrm>
            <a:off x="1288050" y="124801"/>
            <a:ext cx="5059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>
                <a:solidFill>
                  <a:schemeClr val="bg1"/>
                </a:solidFill>
                <a:latin typeface="Arial"/>
                <a:cs typeface="Arial"/>
              </a:rPr>
              <a:t>Учредительский контроль</a:t>
            </a:r>
            <a:endParaRPr lang="ru-RU" sz="240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/>
      <a:bodyPr/>
      <a:lstStyle/>
    </a:sp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Р7-Офис/2024.3.2.584</Application>
  <DocSecurity>0</DocSecurity>
  <PresentationFormat>Широкоэкранный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Ирина</dc:creator>
  <cp:keywords/>
  <dc:description/>
  <dc:identifier/>
  <dc:language/>
  <cp:lastModifiedBy/>
  <cp:revision>853</cp:revision>
  <dcterms:created xsi:type="dcterms:W3CDTF">2022-07-05T20:33:49Z</dcterms:created>
  <dcterms:modified xsi:type="dcterms:W3CDTF">2024-11-21T05:16:32Z</dcterms:modified>
  <cp:category/>
  <cp:contentStatus/>
  <cp:version/>
</cp:coreProperties>
</file>