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theme/theme1.xml" ContentType="application/vnd.openxmlformats-officedocument.theme+xml"/>
  <Override PartName="/ppt/media/image36.jpeg" ContentType="image/jpeg"/>
  <Override PartName="/ppt/media/image29.png" ContentType="image/png"/>
  <Override PartName="/ppt/media/image33.jpeg" ContentType="image/jpeg"/>
  <Override PartName="/ppt/media/image39.jpeg" ContentType="image/jpeg"/>
  <Override PartName="/ppt/media/image30.jpeg" ContentType="image/jpeg"/>
  <Override PartName="/ppt/media/image27.jpeg" ContentType="image/jpeg"/>
  <Override PartName="/ppt/media/image24.jpeg" ContentType="image/jpeg"/>
  <Override PartName="/ppt/media/image2.jpeg" ContentType="image/jpeg"/>
  <Override PartName="/ppt/media/image21.jpeg" ContentType="image/jpeg"/>
  <Override PartName="/ppt/media/image5.png" ContentType="image/png"/>
  <Override PartName="/ppt/media/image42.jpeg" ContentType="image/jpeg"/>
  <Override PartName="/ppt/media/image17.png" ContentType="image/png"/>
  <Override PartName="/ppt/media/image9.jpeg" ContentType="image/jpeg"/>
  <Override PartName="/ppt/media/image46.png" ContentType="image/png"/>
  <Override PartName="/ppt/media/image11.png" ContentType="image/png"/>
  <Override PartName="/ppt/media/image13.png" ContentType="image/png"/>
  <Override PartName="/ppt/media/image38.png" ContentType="image/png"/>
  <Override PartName="/ppt/media/image1.jpeg" ContentType="image/jpeg"/>
  <Override PartName="/ppt/media/image43.png" ContentType="image/png"/>
  <Override PartName="/ppt/media/image16.png" ContentType="image/png"/>
  <Override PartName="/ppt/media/image6.jpeg" ContentType="image/jpeg"/>
  <Override PartName="/ppt/media/image41.png" ContentType="image/png"/>
  <Override PartName="/ppt/media/image19.png" ContentType="image/png"/>
  <Override PartName="/ppt/media/image40.png" ContentType="image/png"/>
  <Override PartName="/ppt/media/image44.png" ContentType="image/png"/>
  <Override PartName="/ppt/media/image37.png" ContentType="image/png"/>
  <Override PartName="/ppt/media/image14.png" ContentType="image/png"/>
  <Override PartName="/ppt/media/image45.png" ContentType="image/png"/>
  <Override PartName="/ppt/media/image20.png" ContentType="image/png"/>
  <Override PartName="/ppt/media/image47.png" ContentType="image/png"/>
  <Override PartName="/ppt/media/image22.png" ContentType="image/png"/>
  <Override PartName="/ppt/media/image23.png" ContentType="image/png"/>
  <Override PartName="/ppt/media/image25.png" ContentType="image/png"/>
  <Override PartName="/ppt/media/image26.png" ContentType="image/png"/>
  <Override PartName="/ppt/media/image28.png" ContentType="image/png"/>
  <Override PartName="/ppt/media/image31.png" ContentType="image/png"/>
  <Override PartName="/ppt/media/image32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2.jpeg" ContentType="image/jpeg"/>
  <Override PartName="/ppt/media/image15.jpeg" ContentType="image/jpeg"/>
  <Override PartName="/ppt/media/image18.jpeg" ContentType="image/jpeg"/>
  <Override PartName="/ppt/media/image7.png" ContentType="image/png"/>
  <Override PartName="/ppt/media/image8.png" ContentType="image/png"/>
  <Override PartName="/ppt/media/image3.png" ContentType="image/png"/>
  <Override PartName="/ppt/media/image4.png" ContentType="image/pn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7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  <a:ea typeface="Arial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Arial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Arial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Arial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2525B230-47A4-4429-B825-EE97BA80A62F}" type="datetime">
              <a:rPr b="0" lang="ru-RU" sz="1200" spc="-1" strike="noStrike">
                <a:solidFill>
                  <a:srgbClr val="8b8b8b"/>
                </a:solidFill>
                <a:latin typeface="Calibri"/>
                <a:ea typeface="Arial"/>
              </a:rPr>
              <a:t>10.9.24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616A923-F66C-4042-82D3-68D627E417D3}" type="slidenum">
              <a:rPr b="0" lang="ru-RU" sz="1200" spc="-1" strike="noStrike">
                <a:solidFill>
                  <a:srgbClr val="8b8b8b"/>
                </a:solidFill>
                <a:latin typeface="Calibri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hyperlink" Target="mailto:uk@nso.ru" TargetMode="External"/><Relationship Id="rId3" Type="http://schemas.openxmlformats.org/officeDocument/2006/relationships/hyperlink" Target="http://uk.nso.ru/" TargetMode="External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2823840" y="5752440"/>
            <a:ext cx="8904960" cy="369720"/>
          </a:xfrm>
          <a:prstGeom prst="rect">
            <a:avLst/>
          </a:prstGeom>
          <a:noFill/>
          <a:ln>
            <a:noFill/>
          </a:ln>
          <a:effectLst>
            <a:outerShdw algn="bl" blurRad="28575" dir="5400000" dist="9360" rotWithShape="0">
              <a:srgbClr val="00001a">
                <a:alpha val="1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90000"/>
              </a:lnSpc>
            </a:pPr>
            <a:r>
              <a:rPr b="1" lang="ru-RU" sz="2400" spc="-1" strike="noStrike">
                <a:solidFill>
                  <a:srgbClr val="07396b"/>
                </a:solidFill>
                <a:latin typeface="Roboto Slab"/>
                <a:ea typeface="Roboto Slab"/>
              </a:rPr>
              <a:t>Контрольное управление Новосибирской области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 flipV="1">
            <a:off x="0" y="-720"/>
            <a:ext cx="12185640" cy="5651640"/>
          </a:xfrm>
          <a:custGeom>
            <a:avLst/>
            <a:gdLst/>
            <a:ahLst/>
            <a:rect l="l" t="t" r="r" b="b"/>
            <a:pathLst>
              <a:path w="10000" h="12857">
                <a:moveTo>
                  <a:pt x="1" y="0"/>
                </a:moveTo>
                <a:lnTo>
                  <a:pt x="10000" y="2857"/>
                </a:lnTo>
                <a:lnTo>
                  <a:pt x="10000" y="12857"/>
                </a:lnTo>
                <a:lnTo>
                  <a:pt x="0" y="12857"/>
                </a:lnTo>
                <a:cubicBezTo>
                  <a:pt x="6" y="11849"/>
                  <a:pt x="-5" y="1007"/>
                  <a:pt x="1" y="0"/>
                </a:cubicBezTo>
                <a:close/>
              </a:path>
            </a:pathLst>
          </a:custGeom>
          <a:blipFill rotWithShape="0">
            <a:blip r:embed="rId1"/>
            <a:stretch>
              <a:fillRect/>
            </a:stretch>
          </a:blip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CustomShape 3"/>
          <p:cNvSpPr/>
          <p:nvPr/>
        </p:nvSpPr>
        <p:spPr>
          <a:xfrm>
            <a:off x="280440" y="1785960"/>
            <a:ext cx="11625120" cy="16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5000" spc="-1" strike="noStrike">
                <a:solidFill>
                  <a:srgbClr val="fbfbfb"/>
                </a:solidFill>
                <a:latin typeface="Segoe UI"/>
                <a:ea typeface="Calibri"/>
              </a:rPr>
              <a:t>Контрольные полномочия              муниципальных органов</a:t>
            </a:r>
            <a:endParaRPr b="0" lang="ru-RU" sz="5000" spc="-1" strike="noStrike">
              <a:latin typeface="Arial"/>
            </a:endParaRPr>
          </a:p>
        </p:txBody>
      </p:sp>
      <p:pic>
        <p:nvPicPr>
          <p:cNvPr id="44" name="Рисунок 2" descr=""/>
          <p:cNvPicPr/>
          <p:nvPr/>
        </p:nvPicPr>
        <p:blipFill>
          <a:blip r:embed="rId2"/>
          <a:srcRect l="0" t="63776" r="0" b="21936"/>
          <a:stretch/>
        </p:blipFill>
        <p:spPr>
          <a:xfrm flipH="1">
            <a:off x="360" y="6654960"/>
            <a:ext cx="12185640" cy="20268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</p:pic>
      <p:pic>
        <p:nvPicPr>
          <p:cNvPr id="45" name="Рисунок 18" descr=""/>
          <p:cNvPicPr/>
          <p:nvPr/>
        </p:nvPicPr>
        <p:blipFill>
          <a:blip r:embed="rId3"/>
          <a:srcRect l="0" t="63776" r="0" b="21936"/>
          <a:stretch/>
        </p:blipFill>
        <p:spPr>
          <a:xfrm>
            <a:off x="0" y="6440760"/>
            <a:ext cx="12185640" cy="11340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</p:pic>
      <p:pic>
        <p:nvPicPr>
          <p:cNvPr id="46" name="Рисунок 3" descr=""/>
          <p:cNvPicPr/>
          <p:nvPr/>
        </p:nvPicPr>
        <p:blipFill>
          <a:blip r:embed="rId4"/>
          <a:stretch/>
        </p:blipFill>
        <p:spPr>
          <a:xfrm>
            <a:off x="80640" y="66240"/>
            <a:ext cx="1512360" cy="161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75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76" name="Рисунок 67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77" name="Рисунок 68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78" name="TextShape 3"/>
          <p:cNvSpPr txBox="1"/>
          <p:nvPr/>
        </p:nvSpPr>
        <p:spPr>
          <a:xfrm>
            <a:off x="9171720" y="4872960"/>
            <a:ext cx="183240" cy="396360"/>
          </a:xfrm>
          <a:prstGeom prst="rect">
            <a:avLst/>
          </a:prstGeom>
        </p:spPr>
      </p:sp>
      <p:sp>
        <p:nvSpPr>
          <p:cNvPr id="179" name="TextShape 4"/>
          <p:cNvSpPr txBox="1"/>
          <p:nvPr/>
        </p:nvSpPr>
        <p:spPr>
          <a:xfrm>
            <a:off x="9604080" y="4211280"/>
            <a:ext cx="163080" cy="396360"/>
          </a:xfrm>
          <a:prstGeom prst="rect">
            <a:avLst/>
          </a:prstGeom>
        </p:spPr>
      </p:sp>
      <p:sp>
        <p:nvSpPr>
          <p:cNvPr id="180" name="CustomShape 5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1DE32A09-38C5-4F49-9079-FBC551A79F40}" type="slidenum">
              <a:rPr b="1" lang="ru-RU" sz="2400" spc="-1" strike="noStrike">
                <a:solidFill>
                  <a:srgbClr val="044174"/>
                </a:solidFill>
                <a:latin typeface="Segoe UI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181" name="CustomShape 6"/>
          <p:cNvSpPr/>
          <p:nvPr/>
        </p:nvSpPr>
        <p:spPr>
          <a:xfrm>
            <a:off x="112320" y="1518480"/>
            <a:ext cx="11955240" cy="532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600" spc="-1" strike="noStrike">
                <a:solidFill>
                  <a:srgbClr val="203864"/>
                </a:solidFill>
                <a:latin typeface="Arial"/>
                <a:ea typeface="Arial"/>
              </a:rPr>
              <a:t>результаты КМ излагаются последовательно в соответствии с вопросами, указанными в распоряжении (приказе) о назначении КМ, в объеме, необходимом для формирования выводов;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600" spc="-1" strike="noStrike">
                <a:solidFill>
                  <a:srgbClr val="203864"/>
                </a:solidFill>
                <a:latin typeface="Arial"/>
                <a:ea typeface="Arial"/>
              </a:rPr>
              <a:t>в описании каждого нарушения указываются положения законодательных и иных нормативных правовых актов, правовых актов, являющихся основаниями предоставления бюджетных средств, которые нарушены, периоды, в которых нарушение допущено, в чем выразилось нарушение, сумма нарушения (при наличии);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600" spc="-1" strike="noStrike">
                <a:solidFill>
                  <a:srgbClr val="203864"/>
                </a:solidFill>
                <a:latin typeface="Arial"/>
                <a:ea typeface="Arial"/>
              </a:rPr>
              <a:t>при выявлении однородных нарушений дается их обобщенная характеристика (детальная информация обо всех выявленных нарушениях может формироваться с использованием приложений к акту, заключению, если это определено ведомственным стандартом органа контроля);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600" spc="-1" strike="noStrike">
                <a:solidFill>
                  <a:srgbClr val="203864"/>
                </a:solidFill>
                <a:latin typeface="Arial"/>
                <a:ea typeface="Arial"/>
              </a:rPr>
              <a:t>в тексте акта, заключения специальные термины и сокращения должны быть объяснены;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600" spc="-1" strike="noStrike">
                <a:solidFill>
                  <a:srgbClr val="203864"/>
                </a:solidFill>
                <a:latin typeface="Arial"/>
                <a:ea typeface="Arial"/>
              </a:rPr>
              <a:t>при необходимости изложения большого объема информации в тексте акта, заключения или приложениях могут использоваться наглядные средства (фотографии, рисунки, таблицы, графики и др.);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600" spc="-1" strike="noStrike">
                <a:solidFill>
                  <a:srgbClr val="203864"/>
                </a:solidFill>
                <a:latin typeface="Arial"/>
                <a:ea typeface="Arial"/>
              </a:rPr>
              <a:t>суммы выявленных нарушений указываются по каждому нарушению раздельно по годам, в которых допущены нарушения, видам средств (в том числе бюджетные средства, средства, предоставленные из бюджета), КБК, видам объектов муниципальной собственности и формам их использования;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600" spc="-1" strike="noStrike">
                <a:solidFill>
                  <a:srgbClr val="203864"/>
                </a:solidFill>
                <a:latin typeface="Arial"/>
                <a:ea typeface="Arial"/>
              </a:rPr>
              <a:t>суммы выявленных нарушений указываются в рублях и копейках;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описание нарушений, в том числе нарушений, устраненных в ходе контрольного мероприятия, дополняются приложениями, подтверждающими нарушения и факты устранения нарушений в ходе КМ, в обязательном порядке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82" name="CustomShape 7"/>
          <p:cNvSpPr/>
          <p:nvPr/>
        </p:nvSpPr>
        <p:spPr>
          <a:xfrm>
            <a:off x="2456640" y="1034280"/>
            <a:ext cx="6472800" cy="37764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Требования к содержанию акта (заключения)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3" name="CustomShape 8"/>
          <p:cNvSpPr/>
          <p:nvPr/>
        </p:nvSpPr>
        <p:spPr>
          <a:xfrm>
            <a:off x="1024200" y="80280"/>
            <a:ext cx="111020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Внутренний муниципальный финансовый контроль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85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86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87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88" name="CustomShape 3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844F5D37-EA68-42D6-908C-ADCE811E0E66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grpSp>
        <p:nvGrpSpPr>
          <p:cNvPr id="189" name="Group 4"/>
          <p:cNvGrpSpPr/>
          <p:nvPr/>
        </p:nvGrpSpPr>
        <p:grpSpPr>
          <a:xfrm>
            <a:off x="332640" y="1157040"/>
            <a:ext cx="722880" cy="636840"/>
            <a:chOff x="332640" y="1157040"/>
            <a:chExt cx="722880" cy="636840"/>
          </a:xfrm>
        </p:grpSpPr>
        <p:sp>
          <p:nvSpPr>
            <p:cNvPr id="190" name="CustomShape 5"/>
            <p:cNvSpPr/>
            <p:nvPr/>
          </p:nvSpPr>
          <p:spPr>
            <a:xfrm>
              <a:off x="519120" y="126396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91" name="CustomShape 6"/>
            <p:cNvSpPr/>
            <p:nvPr/>
          </p:nvSpPr>
          <p:spPr>
            <a:xfrm>
              <a:off x="332640" y="11570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192" name="CustomShape 7"/>
          <p:cNvSpPr/>
          <p:nvPr/>
        </p:nvSpPr>
        <p:spPr>
          <a:xfrm>
            <a:off x="1100160" y="1128600"/>
            <a:ext cx="27849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Представление: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3" name="CustomShape 8"/>
          <p:cNvSpPr/>
          <p:nvPr/>
        </p:nvSpPr>
        <p:spPr>
          <a:xfrm>
            <a:off x="9101880" y="1076040"/>
            <a:ext cx="24901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Предписание: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194" name="Group 9"/>
          <p:cNvGrpSpPr/>
          <p:nvPr/>
        </p:nvGrpSpPr>
        <p:grpSpPr>
          <a:xfrm>
            <a:off x="8378280" y="1157040"/>
            <a:ext cx="723240" cy="636840"/>
            <a:chOff x="8378280" y="1157040"/>
            <a:chExt cx="723240" cy="636840"/>
          </a:xfrm>
        </p:grpSpPr>
        <p:sp>
          <p:nvSpPr>
            <p:cNvPr id="195" name="CustomShape 10"/>
            <p:cNvSpPr/>
            <p:nvPr/>
          </p:nvSpPr>
          <p:spPr>
            <a:xfrm>
              <a:off x="8565120" y="126396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96" name="CustomShape 11"/>
            <p:cNvSpPr/>
            <p:nvPr/>
          </p:nvSpPr>
          <p:spPr>
            <a:xfrm>
              <a:off x="8378280" y="11570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197" name="CustomShape 12"/>
          <p:cNvSpPr/>
          <p:nvPr/>
        </p:nvSpPr>
        <p:spPr>
          <a:xfrm>
            <a:off x="1024200" y="80280"/>
            <a:ext cx="111020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Внутренний муниципальный финансовый контроль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98" name="CustomShape 13"/>
          <p:cNvSpPr/>
          <p:nvPr/>
        </p:nvSpPr>
        <p:spPr>
          <a:xfrm>
            <a:off x="6184080" y="1263240"/>
            <a:ext cx="1437840" cy="192168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14"/>
          <p:cNvSpPr/>
          <p:nvPr/>
        </p:nvSpPr>
        <p:spPr>
          <a:xfrm>
            <a:off x="6410160" y="2036160"/>
            <a:ext cx="957600" cy="170676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15"/>
          <p:cNvSpPr/>
          <p:nvPr/>
        </p:nvSpPr>
        <p:spPr>
          <a:xfrm>
            <a:off x="4713120" y="837360"/>
            <a:ext cx="2786040" cy="22705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385623"/>
                </a:solidFill>
                <a:latin typeface="Arial"/>
                <a:ea typeface="Arial"/>
              </a:rPr>
              <a:t>Разграничение областей применения </a:t>
            </a:r>
            <a:r>
              <a:rPr b="1" lang="ru-RU" sz="1800" spc="-1" strike="noStrike">
                <a:solidFill>
                  <a:srgbClr val="ed7d31"/>
                </a:solidFill>
                <a:latin typeface="Arial"/>
                <a:ea typeface="Arial"/>
              </a:rPr>
              <a:t>представления</a:t>
            </a:r>
            <a:r>
              <a:rPr b="1" lang="ru-RU" sz="1800" spc="-1" strike="noStrike">
                <a:solidFill>
                  <a:srgbClr val="385623"/>
                </a:solidFill>
                <a:latin typeface="Arial"/>
                <a:ea typeface="Arial"/>
              </a:rPr>
              <a:t> и </a:t>
            </a:r>
            <a:r>
              <a:rPr b="1" lang="ru-RU" sz="1800" spc="-1" strike="noStrike">
                <a:solidFill>
                  <a:srgbClr val="92d050"/>
                </a:solidFill>
                <a:latin typeface="Arial"/>
                <a:ea typeface="Arial"/>
              </a:rPr>
              <a:t>предписания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1" name="CustomShape 16"/>
          <p:cNvSpPr/>
          <p:nvPr/>
        </p:nvSpPr>
        <p:spPr>
          <a:xfrm>
            <a:off x="376560" y="5856840"/>
            <a:ext cx="1144512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По решению органа ВМФК срок исполнения представления, предписания может быть продлен по обращению руководителя объекта контроля, направленного в орган контроля, в срок не позднее чем за 10 рабочих дней до окончания срока исполнения представления, предписания, но не более одного раза.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02" name="CustomShape 17"/>
          <p:cNvSpPr/>
          <p:nvPr/>
        </p:nvSpPr>
        <p:spPr>
          <a:xfrm>
            <a:off x="468360" y="1968120"/>
            <a:ext cx="4714560" cy="349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выносится по любому выявленному бюджетному нарушению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направляется объекту контроля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содержит: </a:t>
            </a: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2060"/>
              </a:buClr>
              <a:buFont typeface="StarSymbol"/>
              <a:buChar char="-"/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информацию о выявленных бюджетных нарушениях; </a:t>
            </a: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2060"/>
              </a:buClr>
              <a:buFont typeface="StarSymbol"/>
              <a:buChar char="-"/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требования об устранении бюджетного нарушения и принятии мер по устранению его причин и условий;</a:t>
            </a: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2060"/>
              </a:buClr>
              <a:buFont typeface="StarSymbol"/>
              <a:buChar char="-"/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требования о принятии мер по устранению причин и условий бюджетного нарушения в случае невозможности его устранения</a:t>
            </a:r>
            <a:endParaRPr b="0" lang="ru-RU" sz="1600" spc="-1" strike="noStrike">
              <a:latin typeface="Arial"/>
            </a:endParaRPr>
          </a:p>
        </p:txBody>
      </p:sp>
      <p:grpSp>
        <p:nvGrpSpPr>
          <p:cNvPr id="203" name="Group 18"/>
          <p:cNvGrpSpPr/>
          <p:nvPr/>
        </p:nvGrpSpPr>
        <p:grpSpPr>
          <a:xfrm>
            <a:off x="212760" y="2075760"/>
            <a:ext cx="263880" cy="1283760"/>
            <a:chOff x="212760" y="2075760"/>
            <a:chExt cx="263880" cy="1283760"/>
          </a:xfrm>
        </p:grpSpPr>
        <p:sp>
          <p:nvSpPr>
            <p:cNvPr id="204" name="CustomShape 19"/>
            <p:cNvSpPr/>
            <p:nvPr/>
          </p:nvSpPr>
          <p:spPr>
            <a:xfrm>
              <a:off x="212760" y="2075760"/>
              <a:ext cx="261720" cy="260280"/>
            </a:xfrm>
            <a:prstGeom prst="flowChartConnector">
              <a:avLst/>
            </a:prstGeom>
            <a:solidFill>
              <a:schemeClr val="accent4"/>
            </a:solidFill>
            <a:ln w="19080">
              <a:solidFill>
                <a:srgbClr val="ffc30d"/>
              </a:solidFill>
              <a:prstDash val="sysDash"/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" name="CustomShape 20"/>
            <p:cNvSpPr/>
            <p:nvPr/>
          </p:nvSpPr>
          <p:spPr>
            <a:xfrm>
              <a:off x="214920" y="3054240"/>
              <a:ext cx="261720" cy="305280"/>
            </a:xfrm>
            <a:prstGeom prst="flowChartConnector">
              <a:avLst/>
            </a:prstGeom>
            <a:solidFill>
              <a:schemeClr val="accent4"/>
            </a:solidFill>
            <a:ln w="19080">
              <a:solidFill>
                <a:srgbClr val="ffc30d"/>
              </a:solidFill>
              <a:prstDash val="sysDash"/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" name="CustomShape 21"/>
            <p:cNvSpPr/>
            <p:nvPr/>
          </p:nvSpPr>
          <p:spPr>
            <a:xfrm>
              <a:off x="214560" y="2668680"/>
              <a:ext cx="261720" cy="271080"/>
            </a:xfrm>
            <a:prstGeom prst="flowChartConnector">
              <a:avLst/>
            </a:prstGeom>
            <a:solidFill>
              <a:schemeClr val="accent4"/>
            </a:solidFill>
            <a:ln w="19080">
              <a:solidFill>
                <a:srgbClr val="ffc30d"/>
              </a:solidFill>
              <a:prstDash val="sysDash"/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" name="Line 22"/>
            <p:cNvSpPr/>
            <p:nvPr/>
          </p:nvSpPr>
          <p:spPr>
            <a:xfrm>
              <a:off x="343440" y="2336400"/>
              <a:ext cx="1800" cy="331920"/>
            </a:xfrm>
            <a:prstGeom prst="line">
              <a:avLst/>
            </a:prstGeom>
            <a:ln w="2556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8" name="Line 23"/>
            <p:cNvSpPr/>
            <p:nvPr/>
          </p:nvSpPr>
          <p:spPr>
            <a:xfrm>
              <a:off x="345240" y="2940120"/>
              <a:ext cx="720" cy="114120"/>
            </a:xfrm>
            <a:prstGeom prst="line">
              <a:avLst/>
            </a:prstGeom>
            <a:ln w="2556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09" name="CustomShape 24"/>
          <p:cNvSpPr/>
          <p:nvPr/>
        </p:nvSpPr>
        <p:spPr>
          <a:xfrm>
            <a:off x="8155800" y="2005920"/>
            <a:ext cx="3862800" cy="32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выносится в целях возмещения в бюджет неправомерно использованных бюджетных средств, если соответствующее бюджетное нарушение, указанное в представлении, не устранено или является неустраняемым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направляется объекту контроля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содержит: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2060"/>
                </a:solidFill>
                <a:latin typeface="Arial"/>
                <a:ea typeface="Arial"/>
              </a:rPr>
              <a:t>- требования о принятии мер по возмещению причиненного ущерба публично-правовому образованию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10" name="CustomShape 25"/>
          <p:cNvSpPr/>
          <p:nvPr/>
        </p:nvSpPr>
        <p:spPr>
          <a:xfrm>
            <a:off x="7746480" y="2075760"/>
            <a:ext cx="261720" cy="260280"/>
          </a:xfrm>
          <a:prstGeom prst="flowChartConnector">
            <a:avLst/>
          </a:prstGeom>
          <a:solidFill>
            <a:schemeClr val="accent4"/>
          </a:solidFill>
          <a:ln w="19080">
            <a:solidFill>
              <a:srgbClr val="ffc30d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26"/>
          <p:cNvSpPr/>
          <p:nvPr/>
        </p:nvSpPr>
        <p:spPr>
          <a:xfrm>
            <a:off x="7746480" y="4348440"/>
            <a:ext cx="277560" cy="259920"/>
          </a:xfrm>
          <a:prstGeom prst="flowChartConnector">
            <a:avLst/>
          </a:prstGeom>
          <a:solidFill>
            <a:schemeClr val="accent4"/>
          </a:solidFill>
          <a:ln w="19080">
            <a:solidFill>
              <a:srgbClr val="ffc30d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27"/>
          <p:cNvSpPr/>
          <p:nvPr/>
        </p:nvSpPr>
        <p:spPr>
          <a:xfrm>
            <a:off x="7758720" y="3885480"/>
            <a:ext cx="261720" cy="280800"/>
          </a:xfrm>
          <a:prstGeom prst="flowChartConnector">
            <a:avLst/>
          </a:prstGeom>
          <a:solidFill>
            <a:schemeClr val="accent4"/>
          </a:solidFill>
          <a:ln w="19080">
            <a:solidFill>
              <a:srgbClr val="ffc30d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Line 28"/>
          <p:cNvSpPr/>
          <p:nvPr/>
        </p:nvSpPr>
        <p:spPr>
          <a:xfrm>
            <a:off x="7877160" y="2336400"/>
            <a:ext cx="12600" cy="1549080"/>
          </a:xfrm>
          <a:prstGeom prst="line">
            <a:avLst/>
          </a:prstGeom>
          <a:ln w="2556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Line 29"/>
          <p:cNvSpPr/>
          <p:nvPr/>
        </p:nvSpPr>
        <p:spPr>
          <a:xfrm flipH="1">
            <a:off x="7885080" y="4166640"/>
            <a:ext cx="4680" cy="181440"/>
          </a:xfrm>
          <a:prstGeom prst="line">
            <a:avLst/>
          </a:prstGeom>
          <a:ln w="2556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CustomShape 30"/>
          <p:cNvSpPr/>
          <p:nvPr/>
        </p:nvSpPr>
        <p:spPr>
          <a:xfrm>
            <a:off x="7847640" y="5202000"/>
            <a:ext cx="4246920" cy="52776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 rotWithShape="0">
            <a:gsLst>
              <a:gs pos="0">
                <a:srgbClr val="ffc30d"/>
              </a:gs>
              <a:gs pos="100000">
                <a:srgbClr val="997300"/>
              </a:gs>
            </a:gsLst>
            <a:path path="circle"/>
          </a:gradFill>
          <a:ln w="25560">
            <a:solidFill>
              <a:schemeClr val="accent4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обязательные для исполнения в установленный в предписании срок требования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16" name="CustomShape 31"/>
          <p:cNvSpPr/>
          <p:nvPr/>
        </p:nvSpPr>
        <p:spPr>
          <a:xfrm rot="16200000">
            <a:off x="4019400" y="3629520"/>
            <a:ext cx="2622240" cy="170604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 rotWithShape="0">
            <a:gsLst>
              <a:gs pos="0">
                <a:srgbClr val="ffc30d"/>
              </a:gs>
              <a:gs pos="100000">
                <a:srgbClr val="997300"/>
              </a:gs>
            </a:gsLst>
            <a:path path="circle"/>
          </a:gradFill>
          <a:ln w="25560">
            <a:solidFill>
              <a:schemeClr val="accent4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обязательные для исполнения в установленные в представлении сроки или в течение 30 календарных дней со дня его получения, если срок не указан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218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19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220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221" name="CustomShape 3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149E486D-6DED-4437-A462-6FEC6D1C50B4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grpSp>
        <p:nvGrpSpPr>
          <p:cNvPr id="222" name="Group 4"/>
          <p:cNvGrpSpPr/>
          <p:nvPr/>
        </p:nvGrpSpPr>
        <p:grpSpPr>
          <a:xfrm>
            <a:off x="451800" y="1585080"/>
            <a:ext cx="722880" cy="636840"/>
            <a:chOff x="451800" y="1585080"/>
            <a:chExt cx="722880" cy="636840"/>
          </a:xfrm>
        </p:grpSpPr>
        <p:sp>
          <p:nvSpPr>
            <p:cNvPr id="223" name="CustomShape 5"/>
            <p:cNvSpPr/>
            <p:nvPr/>
          </p:nvSpPr>
          <p:spPr>
            <a:xfrm>
              <a:off x="638280" y="169200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24" name="CustomShape 6"/>
            <p:cNvSpPr/>
            <p:nvPr/>
          </p:nvSpPr>
          <p:spPr>
            <a:xfrm>
              <a:off x="451800" y="158508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25" name="CustomShape 7"/>
          <p:cNvSpPr/>
          <p:nvPr/>
        </p:nvSpPr>
        <p:spPr>
          <a:xfrm>
            <a:off x="3414600" y="852120"/>
            <a:ext cx="70214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  <a:ea typeface="Times New Roman"/>
              </a:rPr>
              <a:t>Ключевые моменты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26" name="CustomShape 8"/>
          <p:cNvSpPr/>
          <p:nvPr/>
        </p:nvSpPr>
        <p:spPr>
          <a:xfrm>
            <a:off x="1024200" y="80280"/>
            <a:ext cx="111020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Внутренний муниципальный финансовый контроль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27" name="CustomShape 9"/>
          <p:cNvSpPr/>
          <p:nvPr/>
        </p:nvSpPr>
        <p:spPr>
          <a:xfrm>
            <a:off x="1252800" y="4732560"/>
            <a:ext cx="1033884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Материалы проверок, содержащие признаки административных правонарушений следует направлять в УК НСО по ведомственному контролю в сфере закупок, учредительскому контролю и контролю в сфере закупок по ч. 3 ст. 99 Федерального закона № 44-ФЗ, в УФАС по НСО – по ведомственному контролю закупочной деятельности, в прокуратуру для составления протокола и направления мировым судьям на рассмотрение по ВМФК, в том числе по контролю в сфере закупок в соответствии с ч. 8 ст. 99 Федерального закона № 44-ФЗ.                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8" name="CustomShape 10"/>
          <p:cNvSpPr/>
          <p:nvPr/>
        </p:nvSpPr>
        <p:spPr>
          <a:xfrm>
            <a:off x="1252800" y="1266840"/>
            <a:ext cx="107920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Методические материалы по видам контроля, за исключением ВМФК и контроля в сфере закупок, базируются на региональных нормативных правовых актах, которые распространяют свое действие на государственные учреждения, поэтому муниципальные нормативные правовые акты должны учитывать специфику территории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9" name="CustomShape 11"/>
          <p:cNvSpPr/>
          <p:nvPr/>
        </p:nvSpPr>
        <p:spPr>
          <a:xfrm>
            <a:off x="1252800" y="3641400"/>
            <a:ext cx="105303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Планы и информация о результатах проверок подлежат размещению на официальных сайтах и в ГИС Контроль (пилотные МО), планы, документы и информация о проверках, проводимых в соответствии со ст. 99 Федерального закона № 44-ФЗ размещаются в ЕИС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230" name="Group 12"/>
          <p:cNvGrpSpPr/>
          <p:nvPr/>
        </p:nvGrpSpPr>
        <p:grpSpPr>
          <a:xfrm>
            <a:off x="456840" y="3818880"/>
            <a:ext cx="723240" cy="636840"/>
            <a:chOff x="456840" y="3818880"/>
            <a:chExt cx="723240" cy="636840"/>
          </a:xfrm>
        </p:grpSpPr>
        <p:sp>
          <p:nvSpPr>
            <p:cNvPr id="231" name="CustomShape 13"/>
            <p:cNvSpPr/>
            <p:nvPr/>
          </p:nvSpPr>
          <p:spPr>
            <a:xfrm>
              <a:off x="643680" y="392616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32" name="CustomShape 14"/>
            <p:cNvSpPr/>
            <p:nvPr/>
          </p:nvSpPr>
          <p:spPr>
            <a:xfrm>
              <a:off x="456840" y="381888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grpSp>
        <p:nvGrpSpPr>
          <p:cNvPr id="233" name="Group 15"/>
          <p:cNvGrpSpPr/>
          <p:nvPr/>
        </p:nvGrpSpPr>
        <p:grpSpPr>
          <a:xfrm>
            <a:off x="500040" y="5172120"/>
            <a:ext cx="723240" cy="636840"/>
            <a:chOff x="500040" y="5172120"/>
            <a:chExt cx="723240" cy="636840"/>
          </a:xfrm>
        </p:grpSpPr>
        <p:sp>
          <p:nvSpPr>
            <p:cNvPr id="234" name="CustomShape 16"/>
            <p:cNvSpPr/>
            <p:nvPr/>
          </p:nvSpPr>
          <p:spPr>
            <a:xfrm>
              <a:off x="686880" y="527904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35" name="CustomShape 17"/>
            <p:cNvSpPr/>
            <p:nvPr/>
          </p:nvSpPr>
          <p:spPr>
            <a:xfrm>
              <a:off x="500040" y="517212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36" name="CustomShape 18"/>
          <p:cNvSpPr/>
          <p:nvPr/>
        </p:nvSpPr>
        <p:spPr>
          <a:xfrm>
            <a:off x="1234800" y="2542320"/>
            <a:ext cx="105667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Arial"/>
              </a:rPr>
              <a:t>Планы  по ведомственному контролю в сфере закупок, контролю закупочной деятельности и учредительскому контролю следует синхронизировать в части сроков утверждения и содержания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237" name="Group 19"/>
          <p:cNvGrpSpPr/>
          <p:nvPr/>
        </p:nvGrpSpPr>
        <p:grpSpPr>
          <a:xfrm>
            <a:off x="451800" y="2685240"/>
            <a:ext cx="722880" cy="636840"/>
            <a:chOff x="451800" y="2685240"/>
            <a:chExt cx="722880" cy="636840"/>
          </a:xfrm>
        </p:grpSpPr>
        <p:sp>
          <p:nvSpPr>
            <p:cNvPr id="238" name="CustomShape 20"/>
            <p:cNvSpPr/>
            <p:nvPr/>
          </p:nvSpPr>
          <p:spPr>
            <a:xfrm>
              <a:off x="638280" y="279252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39" name="CustomShape 21"/>
            <p:cNvSpPr/>
            <p:nvPr/>
          </p:nvSpPr>
          <p:spPr>
            <a:xfrm>
              <a:off x="451800" y="26852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241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42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243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244" name="CustomShape 3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9EFAC518-32D4-41C4-B1B2-6C410C304C49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245" name="CustomShape 4"/>
          <p:cNvSpPr/>
          <p:nvPr/>
        </p:nvSpPr>
        <p:spPr>
          <a:xfrm>
            <a:off x="-149400" y="927720"/>
            <a:ext cx="118360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  <a:ea typeface="Times New Roman"/>
              </a:rPr>
              <a:t>Отдельные системные недостатки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46" name="CustomShape 5"/>
          <p:cNvSpPr/>
          <p:nvPr/>
        </p:nvSpPr>
        <p:spPr>
          <a:xfrm>
            <a:off x="1024200" y="80280"/>
            <a:ext cx="111020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Внутренний муниципальный финансовый контроль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47" name="CustomShape 6"/>
          <p:cNvSpPr/>
          <p:nvPr/>
        </p:nvSpPr>
        <p:spPr>
          <a:xfrm>
            <a:off x="290160" y="1405800"/>
            <a:ext cx="11579760" cy="520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Утверждение планов по разным видам контроля в одном правовом акте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Несоблюдение сроков утверждения плана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Неразмещение плана и результатов проверок на официальном сайте администрации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Неразмещение и (или) несвоевременное размещение планов и информации о проверках на ЕИС 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Несоответствие формы актов требованиям федерального стандарта и приказу Минфина России № 340н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Несоответствие тем контрольных мероприятий по ВМФК типовым темам, утвержденным федеральным стандартом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Неуказание в распоряжении (приказе) о проведении проверки одного или нескольких из обязательных сведений, в том числе метода осуществления контроля, проверяемого периода, срока проведения проверки, ответственных должностных лиц и т.п. 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Отсутствие в акте информации о методе и формах контроля, используемых контрольных действиях, полного и сокращенного наименования (при наличии) объекта контроля, места и даты составления акта, кода объекта контроля в соответствии с реестром участников бюджетного процесса; перечня и реквизитов всех счетов объекта контроля; ФИО и должностей лиц объекта контроля, имевших право подписи денежных и расчетных документов в проверяемый период и т.п.;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Наличие в описательной части акта излишней информации и сведений, которые не используются для формирования выводов об отсутствии (наличии) нарушений по теме проверки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Отсутствие в акте разделов с информацией о результатах проверки, в котором должны быть изложены выводы о наличии выявленных нарушений по каждому вопросу проверки с указанием документов, на основании которых сделаны выводы, и частей, пунктов, подпунктов законодательных и иных нормативных правовых актов Российской Федерации, правовых актов, договоров (соглашений), являющихся основаниями предоставления бюджетных средств, а также приложений копий финансовых, учетных и иных документов, подтверждающих выводы о наличии нарушений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Отсутствие в акте отметки о получении его объектом контроля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Ненаправление объекту контроля представления при наличии выявленных и отраженных в акте нарушений 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Отражение в акте информации, выходящей за пределы проверяемого периода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 flipV="1">
            <a:off x="-11160" y="6120"/>
            <a:ext cx="12202920" cy="1727640"/>
          </a:xfrm>
          <a:custGeom>
            <a:avLst/>
            <a:gdLst/>
            <a:ahLst/>
            <a:rect l="l" t="t" r="r" b="b"/>
            <a:pathLst>
              <a:path w="10040" h="12496">
                <a:moveTo>
                  <a:pt x="2" y="0"/>
                </a:moveTo>
                <a:lnTo>
                  <a:pt x="10040" y="3116"/>
                </a:lnTo>
                <a:cubicBezTo>
                  <a:pt x="10037" y="3338"/>
                  <a:pt x="10034" y="3610"/>
                  <a:pt x="10031" y="3832"/>
                </a:cubicBezTo>
                <a:cubicBezTo>
                  <a:pt x="10034" y="6358"/>
                  <a:pt x="10029" y="9918"/>
                  <a:pt x="10032" y="12444"/>
                </a:cubicBezTo>
                <a:lnTo>
                  <a:pt x="8" y="12496"/>
                </a:lnTo>
                <a:cubicBezTo>
                  <a:pt x="14" y="11488"/>
                  <a:pt x="-4" y="1007"/>
                  <a:pt x="2" y="0"/>
                </a:cubicBezTo>
                <a:close/>
              </a:path>
            </a:pathLst>
          </a:custGeom>
          <a:blipFill rotWithShape="0">
            <a:blip r:embed="rId1"/>
            <a:stretch>
              <a:fillRect/>
            </a:stretch>
          </a:blip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CustomShape 2"/>
          <p:cNvSpPr/>
          <p:nvPr/>
        </p:nvSpPr>
        <p:spPr>
          <a:xfrm>
            <a:off x="2809080" y="629280"/>
            <a:ext cx="6562440" cy="483840"/>
          </a:xfrm>
          <a:prstGeom prst="rect">
            <a:avLst/>
          </a:prstGeom>
          <a:noFill/>
          <a:ln>
            <a:noFill/>
          </a:ln>
          <a:effectLst>
            <a:outerShdw algn="bl" blurRad="28575" dir="5400000" dist="9360" rotWithShape="0">
              <a:srgbClr val="00001a">
                <a:alpha val="1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ffffff"/>
                </a:solidFill>
                <a:latin typeface="Segoe UI"/>
                <a:ea typeface="Roboto Slab"/>
              </a:rPr>
              <a:t>СПАСИБО ЗА ВНИМАНИЕ!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>
            <a:off x="1903680" y="2290320"/>
            <a:ext cx="8686440" cy="289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Контрольное управление Новосибирской области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Телефон</a:t>
            </a:r>
            <a:r>
              <a:rPr b="0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(383) 238-63-84 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E- mail</a:t>
            </a:r>
            <a:r>
              <a:rPr b="1" lang="ru-RU" sz="2200" spc="-1" strike="noStrike">
                <a:solidFill>
                  <a:srgbClr val="3f4758"/>
                </a:solidFill>
                <a:latin typeface="Segoe UI"/>
                <a:ea typeface="Roboto Slab"/>
              </a:rPr>
              <a:t>: </a:t>
            </a:r>
            <a:r>
              <a:rPr b="1" lang="ru-RU" sz="2200" spc="-1" strike="noStrike" u="sng">
                <a:solidFill>
                  <a:srgbClr val="0563c1"/>
                </a:solidFill>
                <a:uFillTx/>
                <a:latin typeface="Segoe UI"/>
                <a:ea typeface="Roboto Slab"/>
                <a:hlinkClick r:id="rId2"/>
              </a:rPr>
              <a:t>uk@nso.ru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Официальный сайт: </a:t>
            </a:r>
            <a:r>
              <a:rPr b="1" lang="ru-RU" sz="2200" spc="-1" strike="noStrike" u="sng">
                <a:solidFill>
                  <a:srgbClr val="0563c1"/>
                </a:solidFill>
                <a:uFillTx/>
                <a:latin typeface="Segoe UI"/>
                <a:ea typeface="Roboto Slab"/>
                <a:hlinkClick r:id="rId3"/>
              </a:rPr>
              <a:t>http://uk.nso.ru</a:t>
            </a:r>
            <a:r>
              <a:rPr b="1" lang="ru-RU" sz="2200" spc="-1" strike="noStrike">
                <a:solidFill>
                  <a:srgbClr val="3f4758"/>
                </a:solidFill>
                <a:latin typeface="Segoe UI"/>
                <a:ea typeface="Roboto Slab"/>
              </a:rPr>
              <a:t> 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  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ВКонтакте: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	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               Телеграм-канал:            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	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      ОК: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3f4758"/>
                </a:solidFill>
                <a:latin typeface="Segoe UI"/>
                <a:ea typeface="Roboto Slab"/>
              </a:rPr>
              <a:t>  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251" name="Рисунок 7" descr=""/>
          <p:cNvPicPr/>
          <p:nvPr/>
        </p:nvPicPr>
        <p:blipFill>
          <a:blip r:embed="rId4"/>
          <a:stretch/>
        </p:blipFill>
        <p:spPr>
          <a:xfrm>
            <a:off x="5483160" y="4611240"/>
            <a:ext cx="1403640" cy="1403640"/>
          </a:xfrm>
          <a:prstGeom prst="rect">
            <a:avLst/>
          </a:prstGeom>
          <a:ln>
            <a:noFill/>
          </a:ln>
        </p:spPr>
      </p:pic>
      <p:pic>
        <p:nvPicPr>
          <p:cNvPr id="252" name="Рисунок 8" descr=""/>
          <p:cNvPicPr/>
          <p:nvPr/>
        </p:nvPicPr>
        <p:blipFill>
          <a:blip r:embed="rId5"/>
          <a:stretch/>
        </p:blipFill>
        <p:spPr>
          <a:xfrm>
            <a:off x="8523360" y="4611240"/>
            <a:ext cx="1403640" cy="1403640"/>
          </a:xfrm>
          <a:prstGeom prst="rect">
            <a:avLst/>
          </a:prstGeom>
          <a:ln>
            <a:noFill/>
          </a:ln>
        </p:spPr>
      </p:pic>
      <p:pic>
        <p:nvPicPr>
          <p:cNvPr id="253" name="Рисунок 9" descr=""/>
          <p:cNvPicPr/>
          <p:nvPr/>
        </p:nvPicPr>
        <p:blipFill>
          <a:blip r:embed="rId6"/>
          <a:stretch/>
        </p:blipFill>
        <p:spPr>
          <a:xfrm>
            <a:off x="2306160" y="4611240"/>
            <a:ext cx="1403640" cy="1403640"/>
          </a:xfrm>
          <a:prstGeom prst="rect">
            <a:avLst/>
          </a:prstGeom>
          <a:ln>
            <a:noFill/>
          </a:ln>
        </p:spPr>
      </p:pic>
      <p:pic>
        <p:nvPicPr>
          <p:cNvPr id="254" name="Рисунок 11" descr=""/>
          <p:cNvPicPr/>
          <p:nvPr/>
        </p:nvPicPr>
        <p:blipFill>
          <a:blip r:embed="rId7"/>
          <a:srcRect l="0" t="63776" r="0" b="21936"/>
          <a:stretch/>
        </p:blipFill>
        <p:spPr>
          <a:xfrm flipH="1">
            <a:off x="6480" y="6762960"/>
            <a:ext cx="12185640" cy="9108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</p:pic>
      <p:pic>
        <p:nvPicPr>
          <p:cNvPr id="255" name="Рисунок 13" descr=""/>
          <p:cNvPicPr/>
          <p:nvPr/>
        </p:nvPicPr>
        <p:blipFill>
          <a:blip r:embed="rId8"/>
          <a:stretch/>
        </p:blipFill>
        <p:spPr>
          <a:xfrm>
            <a:off x="80640" y="66240"/>
            <a:ext cx="1512360" cy="161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48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9" name="Рисунок 34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sp>
        <p:nvSpPr>
          <p:cNvPr id="50" name="CustomShape 3"/>
          <p:cNvSpPr/>
          <p:nvPr/>
        </p:nvSpPr>
        <p:spPr>
          <a:xfrm>
            <a:off x="11658960" y="63964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D5BE7033-87B3-4D00-8074-DF993A913267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pic>
        <p:nvPicPr>
          <p:cNvPr id="51" name="Рисунок 62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52" name="CustomShape 4"/>
          <p:cNvSpPr/>
          <p:nvPr/>
        </p:nvSpPr>
        <p:spPr>
          <a:xfrm>
            <a:off x="1302480" y="124560"/>
            <a:ext cx="106722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Внутренний муниципальный финансовый контроль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53" name="CustomShape 5"/>
          <p:cNvSpPr/>
          <p:nvPr/>
        </p:nvSpPr>
        <p:spPr>
          <a:xfrm>
            <a:off x="2856600" y="1452600"/>
            <a:ext cx="5605200" cy="505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Бюджетный кодекс РФ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54" name="Group 6"/>
          <p:cNvGrpSpPr/>
          <p:nvPr/>
        </p:nvGrpSpPr>
        <p:grpSpPr>
          <a:xfrm>
            <a:off x="4457160" y="1973880"/>
            <a:ext cx="2035440" cy="898920"/>
            <a:chOff x="4457160" y="1973880"/>
            <a:chExt cx="2035440" cy="898920"/>
          </a:xfrm>
        </p:grpSpPr>
        <p:sp>
          <p:nvSpPr>
            <p:cNvPr id="55" name="CustomShape 7"/>
            <p:cNvSpPr/>
            <p:nvPr/>
          </p:nvSpPr>
          <p:spPr>
            <a:xfrm>
              <a:off x="4457160" y="1973880"/>
              <a:ext cx="2035440" cy="898920"/>
            </a:xfrm>
            <a:prstGeom prst="downArrow">
              <a:avLst>
                <a:gd name="adj1" fmla="val 28867"/>
                <a:gd name="adj2" fmla="val 63513"/>
              </a:avLst>
            </a:prstGeom>
            <a:solidFill>
              <a:srgbClr val="254e56"/>
            </a:solid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6" name="CustomShape 8"/>
            <p:cNvSpPr/>
            <p:nvPr/>
          </p:nvSpPr>
          <p:spPr>
            <a:xfrm>
              <a:off x="4842720" y="2278440"/>
              <a:ext cx="126936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1800" spc="-1" strike="noStrike">
                  <a:solidFill>
                    <a:srgbClr val="ffffff"/>
                  </a:solidFill>
                  <a:latin typeface="Calibri"/>
                  <a:ea typeface="Arial"/>
                </a:rPr>
                <a:t>Ч. 3 СТ. 265</a:t>
              </a:r>
              <a:endParaRPr b="0" lang="ru-RU" sz="1800" spc="-1" strike="noStrike">
                <a:latin typeface="Arial"/>
              </a:endParaRPr>
            </a:p>
          </p:txBody>
        </p:sp>
      </p:grpSp>
      <p:sp>
        <p:nvSpPr>
          <p:cNvPr id="57" name="CustomShape 9"/>
          <p:cNvSpPr/>
          <p:nvPr/>
        </p:nvSpPr>
        <p:spPr>
          <a:xfrm>
            <a:off x="4340520" y="2742120"/>
            <a:ext cx="310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Arial"/>
                <a:ea typeface="Arial"/>
              </a:rPr>
              <a:t>Кто осуществляет?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8" name="CustomShape 10"/>
          <p:cNvSpPr/>
          <p:nvPr/>
        </p:nvSpPr>
        <p:spPr>
          <a:xfrm>
            <a:off x="7411680" y="2861640"/>
            <a:ext cx="3804120" cy="118584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Органы местных администраций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9" name="CustomShape 11"/>
          <p:cNvSpPr/>
          <p:nvPr/>
        </p:nvSpPr>
        <p:spPr>
          <a:xfrm>
            <a:off x="343080" y="2037240"/>
            <a:ext cx="1019520" cy="42588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1055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CustomShape 12"/>
          <p:cNvSpPr/>
          <p:nvPr/>
        </p:nvSpPr>
        <p:spPr>
          <a:xfrm>
            <a:off x="223560" y="2853360"/>
            <a:ext cx="6269040" cy="118584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5">
              <a:lumMod val="40000"/>
              <a:lumOff val="60000"/>
            </a:schemeClr>
          </a:solidFill>
          <a:ln w="1260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Органы внутреннего муниципального финансового контроля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61" name="CustomShape 13"/>
          <p:cNvSpPr/>
          <p:nvPr/>
        </p:nvSpPr>
        <p:spPr>
          <a:xfrm>
            <a:off x="2896200" y="4222800"/>
            <a:ext cx="62251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Arial"/>
                <a:ea typeface="Arial"/>
              </a:rPr>
              <a:t>В отношении кого? - Объекты контроля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62" name="CustomShape 14"/>
          <p:cNvSpPr/>
          <p:nvPr/>
        </p:nvSpPr>
        <p:spPr>
          <a:xfrm>
            <a:off x="2033640" y="4812120"/>
            <a:ext cx="7675200" cy="1584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Определены ст. 266.1 БК РФ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(финансовый орган, местная администрация, муниципальные учреждения и предприятия……., юридические и физические лица, получающие средства из местного бюджета….)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64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65" name="Рисунок 34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sp>
        <p:nvSpPr>
          <p:cNvPr id="66" name="CustomShape 3"/>
          <p:cNvSpPr/>
          <p:nvPr/>
        </p:nvSpPr>
        <p:spPr>
          <a:xfrm>
            <a:off x="11658960" y="63964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8C66F135-3CB0-402D-B334-C5EFE789EB0D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pic>
        <p:nvPicPr>
          <p:cNvPr id="67" name="Рисунок 62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68" name="CustomShape 4"/>
          <p:cNvSpPr/>
          <p:nvPr/>
        </p:nvSpPr>
        <p:spPr>
          <a:xfrm>
            <a:off x="1302480" y="124560"/>
            <a:ext cx="106722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Внутренний муниципальный финансовый контроль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9" name="CustomShape 5"/>
          <p:cNvSpPr/>
          <p:nvPr/>
        </p:nvSpPr>
        <p:spPr>
          <a:xfrm>
            <a:off x="2856600" y="1173240"/>
            <a:ext cx="5605200" cy="505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Бюджетный кодекс РФ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70" name="CustomShape 6"/>
          <p:cNvSpPr/>
          <p:nvPr/>
        </p:nvSpPr>
        <p:spPr>
          <a:xfrm>
            <a:off x="4510080" y="1715400"/>
            <a:ext cx="2007720" cy="65160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" name="CustomShape 7"/>
          <p:cNvSpPr/>
          <p:nvPr/>
        </p:nvSpPr>
        <p:spPr>
          <a:xfrm>
            <a:off x="4995720" y="1895040"/>
            <a:ext cx="1036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  <a:ea typeface="Arial"/>
              </a:rPr>
              <a:t>СТ. 269.2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2" name="CustomShape 8"/>
          <p:cNvSpPr/>
          <p:nvPr/>
        </p:nvSpPr>
        <p:spPr>
          <a:xfrm>
            <a:off x="3782520" y="2279520"/>
            <a:ext cx="34621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Arial"/>
                <a:ea typeface="Arial"/>
              </a:rPr>
              <a:t>Каковы полномочия?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73" name="CustomShape 9"/>
          <p:cNvSpPr/>
          <p:nvPr/>
        </p:nvSpPr>
        <p:spPr>
          <a:xfrm>
            <a:off x="35280" y="2679120"/>
            <a:ext cx="11852280" cy="398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контроль за соблюдением положений правовых актов, регулирующих бюджетные правоотношения, в том числе устанавливающих требования к бухгалтерскому учету и составлению и представлению бухгалтерской (финансовой) отчетности муниципальных учреждений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контроль за соблюдением положений правовых актов, обусловливающих публичные нормативные обязательства и обязательства по иным выплатам физическим лицам из бюджетов бюджетной системы РФ, формирование доходов и осуществление расходов бюджетов бюджетной системы РФ при управлении и распоряжении муниципальным имуществом и (или) его использовании, а также за соблюдением условий договоров (соглашений) о предоставлении средств из соответствующего бюджета, муниципальных контрактов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контроль за соблюдением условий договоров (соглашений), заключенных в целях исполнения договоров (соглашений) о предоставлении средств из бюджета, а также в случаях, предусмотренных Бюджетным кодексом, условий договоров (соглашений), заключенных в целях исполнения муниципальных контрактов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контроль за достоверностью отчетов о результатах предоставления и (или) использования бюджетных средств (средств, предоставленных из бюджета), в том числе отчетов о реализации муниципальных программ, отчетов об исполнении муниципальных заданий, отчетов о достижении значений показателей результативности предоставления средств из бюджета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контроль в сфере закупок, предусмотренный законодательством РФ о контрактной системе в сфере закупок товаров, работ, услуг для обеспечения муниципальных нужд (</a:t>
            </a:r>
            <a:r>
              <a:rPr b="1" lang="ru-RU" sz="1400" spc="-1" strike="noStrike">
                <a:solidFill>
                  <a:srgbClr val="00b050"/>
                </a:solidFill>
                <a:latin typeface="Arial"/>
                <a:ea typeface="Arial"/>
              </a:rPr>
              <a:t>часть 8 статьи 99 Федерального закона № 44-ФЗ)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2019240" y="963720"/>
            <a:ext cx="848736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Сроки размещения информации и документов в ЕИС </a:t>
            </a:r>
            <a:r>
              <a:rPr b="1" lang="ru-RU" sz="1600" spc="-1" strike="noStrike" u="sng">
                <a:solidFill>
                  <a:srgbClr val="00b050"/>
                </a:solidFill>
                <a:uFillTx/>
                <a:latin typeface="Arial"/>
                <a:ea typeface="Times New Roman"/>
              </a:rPr>
              <a:t>(утверждены постановлением Правительства  РФ от 27.01.2022 № 60)</a:t>
            </a:r>
            <a:endParaRPr b="0" lang="ru-RU" sz="1600" spc="-1" strike="noStrike">
              <a:latin typeface="Arial"/>
            </a:endParaRPr>
          </a:p>
        </p:txBody>
      </p:sp>
      <p:grpSp>
        <p:nvGrpSpPr>
          <p:cNvPr id="75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76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77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78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79" name="CustomShape 4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CE3ACF02-E900-40D8-B3A8-79D6C880E0B4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graphicFrame>
        <p:nvGraphicFramePr>
          <p:cNvPr id="80" name="Table 5"/>
          <p:cNvGraphicFramePr/>
          <p:nvPr/>
        </p:nvGraphicFramePr>
        <p:xfrm>
          <a:off x="364320" y="1957320"/>
          <a:ext cx="11227320" cy="1854000"/>
        </p:xfrm>
        <a:graphic>
          <a:graphicData uri="http://schemas.openxmlformats.org/drawingml/2006/table">
            <a:tbl>
              <a:tblPr/>
              <a:tblGrid>
                <a:gridCol w="4429440"/>
                <a:gridCol w="6797880"/>
              </a:tblGrid>
              <a:tr h="3661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Наименование информации (документа)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ffffff"/>
                          </a:solidFill>
                          <a:latin typeface="Calibri"/>
                          <a:ea typeface="Arial"/>
                        </a:rPr>
                        <a:t>Срок размещения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6404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План контрольных мероприятий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Не позднее 2 рабочих дней со дня, следующего за днем утверждения, изменений в него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1890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Информация о проведении проверки, продлении (приостановлении, возобновлении) срока проведения проверки 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Не позднее 2 рабочих дней со дня, следующего за днем принятия распоряжения (приказа)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4634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Акт, решение, предписание (представление)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Не позднее 3 рабочих дней со дня, следующего за днем: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- принятия акта (решения), 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- выдачи предписания (представления), 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- выявления органом контроля неисполнения предписания (представления)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6404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Информация о передаче заявления по принадлежности (подведомственности)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alibri"/>
                          <a:ea typeface="Arial"/>
                        </a:rPr>
                        <a:t>Не позднее одного рабочего дня со дня, следующего за днем передачи по принадлежности (подведомственности)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</a:tbl>
          </a:graphicData>
        </a:graphic>
      </p:graphicFrame>
      <p:sp>
        <p:nvSpPr>
          <p:cNvPr id="81" name="CustomShape 6"/>
          <p:cNvSpPr/>
          <p:nvPr/>
        </p:nvSpPr>
        <p:spPr>
          <a:xfrm>
            <a:off x="1239120" y="17280"/>
            <a:ext cx="106722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Внутренний муниципальный финансовый контроль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000" spc="-1" strike="noStrike">
                <a:solidFill>
                  <a:srgbClr val="ff0000"/>
                </a:solidFill>
                <a:latin typeface="Arial"/>
                <a:ea typeface="Segoe UI Semibold"/>
              </a:rPr>
              <a:t>ч. 8 ст. 99 Федерального закона № 44-ФЗ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83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84" name="Рисунок 34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sp>
        <p:nvSpPr>
          <p:cNvPr id="85" name="CustomShape 3"/>
          <p:cNvSpPr/>
          <p:nvPr/>
        </p:nvSpPr>
        <p:spPr>
          <a:xfrm>
            <a:off x="11658960" y="63964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5BF444B8-51C2-4512-8DD1-27F4BE780148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pic>
        <p:nvPicPr>
          <p:cNvPr id="86" name="Рисунок 62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87" name="CustomShape 4"/>
          <p:cNvSpPr/>
          <p:nvPr/>
        </p:nvSpPr>
        <p:spPr>
          <a:xfrm>
            <a:off x="1302480" y="124560"/>
            <a:ext cx="106722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Внутренний муниципальный финансовый контроль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88" name="CustomShape 5"/>
          <p:cNvSpPr/>
          <p:nvPr/>
        </p:nvSpPr>
        <p:spPr>
          <a:xfrm>
            <a:off x="4112280" y="1149840"/>
            <a:ext cx="3240720" cy="505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Правительство РФ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9" name="CustomShape 6"/>
          <p:cNvSpPr/>
          <p:nvPr/>
        </p:nvSpPr>
        <p:spPr>
          <a:xfrm>
            <a:off x="154080" y="2086200"/>
            <a:ext cx="3628080" cy="83916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Стандарты об основах контрольной деятельности - концептуальные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90" name="Group 7"/>
          <p:cNvGrpSpPr/>
          <p:nvPr/>
        </p:nvGrpSpPr>
        <p:grpSpPr>
          <a:xfrm>
            <a:off x="3782520" y="2879640"/>
            <a:ext cx="8264520" cy="2736720"/>
            <a:chOff x="3782520" y="2879640"/>
            <a:chExt cx="8264520" cy="2736720"/>
          </a:xfrm>
        </p:grpSpPr>
        <p:sp>
          <p:nvSpPr>
            <p:cNvPr id="91" name="CustomShape 8"/>
            <p:cNvSpPr/>
            <p:nvPr/>
          </p:nvSpPr>
          <p:spPr>
            <a:xfrm>
              <a:off x="3782520" y="4192920"/>
              <a:ext cx="1626480" cy="13878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Calibri"/>
                  <a:ea typeface="Arial"/>
                </a:rPr>
                <a:t>Планирование контрольных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Calibri"/>
                  <a:ea typeface="Arial"/>
                </a:rPr>
                <a:t>мероприятий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№ </a:t>
              </a: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208 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от 27.02.2020 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92" name="CustomShape 9"/>
            <p:cNvSpPr/>
            <p:nvPr/>
          </p:nvSpPr>
          <p:spPr>
            <a:xfrm>
              <a:off x="4850280" y="2879640"/>
              <a:ext cx="6472800" cy="68256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Процедурные стандарты</a:t>
              </a: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93" name="Line 10"/>
            <p:cNvSpPr/>
            <p:nvPr/>
          </p:nvSpPr>
          <p:spPr>
            <a:xfrm>
              <a:off x="4862880" y="3838680"/>
              <a:ext cx="6473160" cy="1188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94" name="CustomShape 11"/>
            <p:cNvSpPr/>
            <p:nvPr/>
          </p:nvSpPr>
          <p:spPr>
            <a:xfrm>
              <a:off x="4862880" y="3844800"/>
              <a:ext cx="360" cy="349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tailEnd len="med" type="arrow" w="med"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95" name="CustomShape 12"/>
            <p:cNvSpPr/>
            <p:nvPr/>
          </p:nvSpPr>
          <p:spPr>
            <a:xfrm>
              <a:off x="11323440" y="3856320"/>
              <a:ext cx="360" cy="336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tailEnd len="med" type="arrow" w="med"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96" name="CustomShape 13"/>
            <p:cNvSpPr/>
            <p:nvPr/>
          </p:nvSpPr>
          <p:spPr>
            <a:xfrm>
              <a:off x="8944200" y="4193640"/>
              <a:ext cx="1550520" cy="12852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Calibri"/>
                  <a:ea typeface="Arial"/>
                </a:rPr>
                <a:t>Досудебное обжалование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№ </a:t>
              </a: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1237 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от 17.08.2020 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97" name="CustomShape 14"/>
            <p:cNvSpPr/>
            <p:nvPr/>
          </p:nvSpPr>
          <p:spPr>
            <a:xfrm>
              <a:off x="9700200" y="3870000"/>
              <a:ext cx="360" cy="324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tailEnd len="med" type="arrow" w="med"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98" name="CustomShape 15"/>
            <p:cNvSpPr/>
            <p:nvPr/>
          </p:nvSpPr>
          <p:spPr>
            <a:xfrm>
              <a:off x="7206480" y="4192920"/>
              <a:ext cx="1639080" cy="142344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Calibri"/>
                  <a:ea typeface="Arial"/>
                </a:rPr>
                <a:t>Реализация 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Calibri"/>
                  <a:ea typeface="Arial"/>
                </a:rPr>
                <a:t>результатов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Calibri"/>
                  <a:ea typeface="Arial"/>
                </a:rPr>
                <a:t>контрольного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Calibri"/>
                  <a:ea typeface="Arial"/>
                </a:rPr>
                <a:t>мероприятия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Calibri"/>
                  <a:ea typeface="Arial"/>
                </a:rPr>
                <a:t> </a:t>
              </a: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№ </a:t>
              </a: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1095 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от 23.07.2020 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99" name="CustomShape 16"/>
            <p:cNvSpPr/>
            <p:nvPr/>
          </p:nvSpPr>
          <p:spPr>
            <a:xfrm>
              <a:off x="8086680" y="3844800"/>
              <a:ext cx="360" cy="3477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tailEnd len="med" type="arrow" w="med"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0" name="CustomShape 17"/>
            <p:cNvSpPr/>
            <p:nvPr/>
          </p:nvSpPr>
          <p:spPr>
            <a:xfrm>
              <a:off x="5508360" y="4194720"/>
              <a:ext cx="1599840" cy="13860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Calibri"/>
                  <a:ea typeface="Arial"/>
                </a:rPr>
                <a:t>Проведение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Calibri"/>
                  <a:ea typeface="Arial"/>
                </a:rPr>
                <a:t>контрольного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Calibri"/>
                  <a:ea typeface="Arial"/>
                </a:rPr>
                <a:t>мероприятия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№ </a:t>
              </a: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1235 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от 17.08.2020 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101" name="CustomShape 18"/>
            <p:cNvSpPr/>
            <p:nvPr/>
          </p:nvSpPr>
          <p:spPr>
            <a:xfrm>
              <a:off x="10593360" y="4214160"/>
              <a:ext cx="1453680" cy="12438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Calibri"/>
                  <a:ea typeface="Arial"/>
                </a:rPr>
                <a:t>Отчетность</a:t>
              </a:r>
              <a:endParaRPr b="0" lang="ru-RU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№ </a:t>
              </a: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1478 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i="1" lang="ru-RU" sz="1400" spc="-1" strike="noStrike">
                  <a:solidFill>
                    <a:srgbClr val="ff0000"/>
                  </a:solidFill>
                  <a:latin typeface="Calibri"/>
                  <a:ea typeface="Arial"/>
                </a:rPr>
                <a:t>от 16.09.2020 </a:t>
              </a:r>
              <a:endParaRPr b="0" lang="ru-RU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102" name="CustomShape 19"/>
            <p:cNvSpPr/>
            <p:nvPr/>
          </p:nvSpPr>
          <p:spPr>
            <a:xfrm>
              <a:off x="6274440" y="3858120"/>
              <a:ext cx="360" cy="3477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tailEnd len="med" type="arrow" w="med"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103" name="CustomShape 20"/>
          <p:cNvSpPr/>
          <p:nvPr/>
        </p:nvSpPr>
        <p:spPr>
          <a:xfrm>
            <a:off x="1950480" y="3467520"/>
            <a:ext cx="1745280" cy="146052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Права и обязанности должностных лиц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i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№ </a:t>
            </a:r>
            <a:r>
              <a:rPr b="1" i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100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от 06.02.2020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4" name="CustomShape 21"/>
          <p:cNvSpPr/>
          <p:nvPr/>
        </p:nvSpPr>
        <p:spPr>
          <a:xfrm>
            <a:off x="35280" y="3467520"/>
            <a:ext cx="1816200" cy="146052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Принципы контрольной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деятельности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№ </a:t>
            </a:r>
            <a:r>
              <a:rPr b="1" i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95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от 06.02.2020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5" name="Line 22"/>
          <p:cNvSpPr/>
          <p:nvPr/>
        </p:nvSpPr>
        <p:spPr>
          <a:xfrm flipV="1">
            <a:off x="943560" y="3134880"/>
            <a:ext cx="1927440" cy="792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6" name="CustomShape 23"/>
          <p:cNvSpPr/>
          <p:nvPr/>
        </p:nvSpPr>
        <p:spPr>
          <a:xfrm>
            <a:off x="943920" y="3142800"/>
            <a:ext cx="360" cy="34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arrow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7" name="CustomShape 24"/>
          <p:cNvSpPr/>
          <p:nvPr/>
        </p:nvSpPr>
        <p:spPr>
          <a:xfrm>
            <a:off x="2867400" y="3135240"/>
            <a:ext cx="360" cy="349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arrow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8" name="CustomShape 25"/>
          <p:cNvSpPr/>
          <p:nvPr/>
        </p:nvSpPr>
        <p:spPr>
          <a:xfrm>
            <a:off x="5733000" y="1658520"/>
            <a:ext cx="2353320" cy="122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arrow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9" name="CustomShape 26"/>
          <p:cNvSpPr/>
          <p:nvPr/>
        </p:nvSpPr>
        <p:spPr>
          <a:xfrm flipH="1">
            <a:off x="1968480" y="1658520"/>
            <a:ext cx="3764160" cy="42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arrow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0" name="CustomShape 27"/>
          <p:cNvSpPr/>
          <p:nvPr/>
        </p:nvSpPr>
        <p:spPr>
          <a:xfrm>
            <a:off x="952920" y="1321560"/>
            <a:ext cx="1618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548235"/>
                </a:solidFill>
                <a:latin typeface="Calibri"/>
                <a:ea typeface="Arial"/>
              </a:rPr>
              <a:t>1 УРОВЕНЬ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12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13" name="Рисунок 34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sp>
        <p:nvSpPr>
          <p:cNvPr id="114" name="CustomShape 3"/>
          <p:cNvSpPr/>
          <p:nvPr/>
        </p:nvSpPr>
        <p:spPr>
          <a:xfrm>
            <a:off x="11658960" y="63964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2DDB5121-6F8B-4582-8B01-8F09E757FCEA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pic>
        <p:nvPicPr>
          <p:cNvPr id="115" name="Рисунок 62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16" name="CustomShape 4"/>
          <p:cNvSpPr/>
          <p:nvPr/>
        </p:nvSpPr>
        <p:spPr>
          <a:xfrm>
            <a:off x="1302480" y="124560"/>
            <a:ext cx="106722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Внутренний муниципальный финансовый контроль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17" name="CustomShape 5"/>
          <p:cNvSpPr/>
          <p:nvPr/>
        </p:nvSpPr>
        <p:spPr>
          <a:xfrm>
            <a:off x="1731960" y="1071360"/>
            <a:ext cx="3480480" cy="505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Минфин России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8" name="CustomShape 6"/>
          <p:cNvSpPr/>
          <p:nvPr/>
        </p:nvSpPr>
        <p:spPr>
          <a:xfrm>
            <a:off x="8177760" y="2149200"/>
            <a:ext cx="3503880" cy="90648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Ведомственные стандарты, внутренние регламенты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9" name="CustomShape 7"/>
          <p:cNvSpPr/>
          <p:nvPr/>
        </p:nvSpPr>
        <p:spPr>
          <a:xfrm>
            <a:off x="8201160" y="1238760"/>
            <a:ext cx="3480480" cy="505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Органы контроля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0" name="CustomShape 8"/>
          <p:cNvSpPr/>
          <p:nvPr/>
        </p:nvSpPr>
        <p:spPr>
          <a:xfrm>
            <a:off x="44280" y="1091160"/>
            <a:ext cx="1618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548235"/>
                </a:solidFill>
                <a:latin typeface="Calibri"/>
                <a:ea typeface="Arial"/>
              </a:rPr>
              <a:t>2 УРОВЕНЬ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1" name="CustomShape 9"/>
          <p:cNvSpPr/>
          <p:nvPr/>
        </p:nvSpPr>
        <p:spPr>
          <a:xfrm>
            <a:off x="605520" y="1931400"/>
            <a:ext cx="4606920" cy="69048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Методические рекомендации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22" name="CustomShape 10"/>
          <p:cNvSpPr/>
          <p:nvPr/>
        </p:nvSpPr>
        <p:spPr>
          <a:xfrm>
            <a:off x="2908080" y="1590120"/>
            <a:ext cx="720" cy="340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arrow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3" name="CustomShape 11"/>
          <p:cNvSpPr/>
          <p:nvPr/>
        </p:nvSpPr>
        <p:spPr>
          <a:xfrm>
            <a:off x="9930240" y="1743120"/>
            <a:ext cx="360" cy="405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tailEnd len="med" type="arrow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4" name="CustomShape 12"/>
          <p:cNvSpPr/>
          <p:nvPr/>
        </p:nvSpPr>
        <p:spPr>
          <a:xfrm>
            <a:off x="6398640" y="1322280"/>
            <a:ext cx="1618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548235"/>
                </a:solidFill>
                <a:latin typeface="Calibri"/>
                <a:ea typeface="Arial"/>
              </a:rPr>
              <a:t>3 УРОВЕНЬ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5" name="CustomShape 13"/>
          <p:cNvSpPr/>
          <p:nvPr/>
        </p:nvSpPr>
        <p:spPr>
          <a:xfrm>
            <a:off x="202320" y="2733840"/>
            <a:ext cx="7042320" cy="359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Формы документов </a:t>
            </a:r>
            <a:r>
              <a:rPr b="0" i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(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приказ МФ РФ от 30.12.2020 № 340н)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ru-RU" sz="16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Методические рекомендации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по составлению и представлению отчетности о результатах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контроля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(приказ МФ РФ от 01.12.2021 № 540)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ru-RU" sz="16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Методические рекомендации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по оценке действий объектов контроля</a:t>
            </a:r>
            <a:r>
              <a:rPr b="0" lang="ru-RU" sz="1800" spc="-1" strike="noStrike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 целях подтверждения признаков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нецелевого, неэффективного и неправомерного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использования бюджетных средств </a:t>
            </a:r>
            <a:r>
              <a:rPr b="0" i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(приказ МФ РФ от 30.11.2023 № 532)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ru-RU" sz="16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Дополнительные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формы отчетности о результатах контрольной деятельности 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органа внутреннего Г(М)ФК      </a:t>
            </a:r>
            <a:r>
              <a:rPr b="0" i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(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приказ МФ РФ от 25.04.2023 № 55Н – </a:t>
            </a:r>
            <a:r>
              <a:rPr b="0" i="1" lang="ru-RU" sz="1600" spc="-1" strike="noStrike">
                <a:solidFill>
                  <a:srgbClr val="ff0000"/>
                </a:solidFill>
                <a:latin typeface="Arial"/>
                <a:ea typeface="Arial"/>
              </a:rPr>
              <a:t>вступает в силу с 01.01.2025</a:t>
            </a:r>
            <a:r>
              <a:rPr b="0" i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26" name="CustomShape 14"/>
          <p:cNvSpPr/>
          <p:nvPr/>
        </p:nvSpPr>
        <p:spPr>
          <a:xfrm>
            <a:off x="9930240" y="4246560"/>
            <a:ext cx="91404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15"/>
          <p:cNvSpPr/>
          <p:nvPr/>
        </p:nvSpPr>
        <p:spPr>
          <a:xfrm>
            <a:off x="8105040" y="3281040"/>
            <a:ext cx="36730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Утверждаются правовыми актами органа ВМФК </a:t>
            </a:r>
            <a:r>
              <a:rPr b="0" i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(</a:t>
            </a:r>
            <a:r>
              <a:rPr b="1" i="1" lang="ru-RU" sz="1800" spc="-1" strike="noStrike">
                <a:solidFill>
                  <a:srgbClr val="00b050"/>
                </a:solidFill>
                <a:latin typeface="Arial"/>
                <a:ea typeface="Arial"/>
              </a:rPr>
              <a:t>постановление местной администрации</a:t>
            </a:r>
            <a:r>
              <a:rPr b="0" i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29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30" name="Рисунок 34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sp>
        <p:nvSpPr>
          <p:cNvPr id="131" name="CustomShape 3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3319DBE1-AD7E-4219-892B-23E1D5D51C6C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>
            <a:off x="1268640" y="3260160"/>
            <a:ext cx="103230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174468"/>
                </a:solidFill>
                <a:latin typeface="Arial"/>
                <a:ea typeface="Segoe UI Semibold"/>
              </a:rPr>
              <a:t>Определить перечень иной информации для определения значений критериев «вероятность» и «существенность» при анализе рисков с целью отбора объектов контроля для включения в план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133" name="Group 5"/>
          <p:cNvGrpSpPr/>
          <p:nvPr/>
        </p:nvGrpSpPr>
        <p:grpSpPr>
          <a:xfrm>
            <a:off x="662400" y="3526200"/>
            <a:ext cx="445320" cy="359640"/>
            <a:chOff x="662400" y="3526200"/>
            <a:chExt cx="445320" cy="359640"/>
          </a:xfrm>
        </p:grpSpPr>
        <p:sp>
          <p:nvSpPr>
            <p:cNvPr id="134" name="CustomShape 6"/>
            <p:cNvSpPr/>
            <p:nvPr/>
          </p:nvSpPr>
          <p:spPr>
            <a:xfrm>
              <a:off x="777600" y="3586680"/>
              <a:ext cx="330120" cy="23580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35" name="CustomShape 7"/>
            <p:cNvSpPr/>
            <p:nvPr/>
          </p:nvSpPr>
          <p:spPr>
            <a:xfrm>
              <a:off x="662400" y="3526200"/>
              <a:ext cx="390600" cy="3596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136" name="CustomShape 8"/>
          <p:cNvSpPr/>
          <p:nvPr/>
        </p:nvSpPr>
        <p:spPr>
          <a:xfrm>
            <a:off x="1268640" y="2718000"/>
            <a:ext cx="3929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174468"/>
                </a:solidFill>
                <a:latin typeface="Arial"/>
                <a:ea typeface="Segoe UI Semibold"/>
              </a:rPr>
              <a:t>Утвердить форму плана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137" name="Group 9"/>
          <p:cNvGrpSpPr/>
          <p:nvPr/>
        </p:nvGrpSpPr>
        <p:grpSpPr>
          <a:xfrm>
            <a:off x="662400" y="2727000"/>
            <a:ext cx="445320" cy="352440"/>
            <a:chOff x="662400" y="2727000"/>
            <a:chExt cx="445320" cy="352440"/>
          </a:xfrm>
        </p:grpSpPr>
        <p:sp>
          <p:nvSpPr>
            <p:cNvPr id="138" name="CustomShape 10"/>
            <p:cNvSpPr/>
            <p:nvPr/>
          </p:nvSpPr>
          <p:spPr>
            <a:xfrm>
              <a:off x="777600" y="2786040"/>
              <a:ext cx="330120" cy="23076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39" name="CustomShape 11"/>
            <p:cNvSpPr/>
            <p:nvPr/>
          </p:nvSpPr>
          <p:spPr>
            <a:xfrm>
              <a:off x="662400" y="2727000"/>
              <a:ext cx="390600" cy="3524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pic>
        <p:nvPicPr>
          <p:cNvPr id="140" name="Рисунок 62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41" name="CustomShape 12"/>
          <p:cNvSpPr/>
          <p:nvPr/>
        </p:nvSpPr>
        <p:spPr>
          <a:xfrm>
            <a:off x="1024200" y="80280"/>
            <a:ext cx="111020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Внутренний муниципальный финансовый контроль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42" name="CustomShape 13"/>
          <p:cNvSpPr/>
          <p:nvPr/>
        </p:nvSpPr>
        <p:spPr>
          <a:xfrm>
            <a:off x="1951560" y="1034280"/>
            <a:ext cx="7913160" cy="9104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Что дополнительно может регламентировать ведомственный стандарт ВМФК?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3" name="CustomShape 14"/>
          <p:cNvSpPr/>
          <p:nvPr/>
        </p:nvSpPr>
        <p:spPr>
          <a:xfrm>
            <a:off x="2853360" y="2145960"/>
            <a:ext cx="6472800" cy="37764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 части планирования контрольной деятельности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4" name="CustomShape 15"/>
          <p:cNvSpPr/>
          <p:nvPr/>
        </p:nvSpPr>
        <p:spPr>
          <a:xfrm>
            <a:off x="1222560" y="5273640"/>
            <a:ext cx="107323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174468"/>
                </a:solidFill>
                <a:latin typeface="Arial"/>
                <a:ea typeface="Segoe UI Semibold"/>
              </a:rPr>
              <a:t>Предусмотреть типовые темы плановых контрольных мероприятий, являющиеся детализацией типовых тем, предусмотренных пунктом 13 Стандарта № 208, в части предмета контроля и (или) указания на объекты контроля 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145" name="Group 16"/>
          <p:cNvGrpSpPr/>
          <p:nvPr/>
        </p:nvGrpSpPr>
        <p:grpSpPr>
          <a:xfrm>
            <a:off x="676440" y="5554800"/>
            <a:ext cx="445320" cy="359640"/>
            <a:chOff x="676440" y="5554800"/>
            <a:chExt cx="445320" cy="359640"/>
          </a:xfrm>
        </p:grpSpPr>
        <p:sp>
          <p:nvSpPr>
            <p:cNvPr id="146" name="CustomShape 17"/>
            <p:cNvSpPr/>
            <p:nvPr/>
          </p:nvSpPr>
          <p:spPr>
            <a:xfrm>
              <a:off x="791640" y="5615280"/>
              <a:ext cx="330120" cy="23580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47" name="CustomShape 18"/>
            <p:cNvSpPr/>
            <p:nvPr/>
          </p:nvSpPr>
          <p:spPr>
            <a:xfrm>
              <a:off x="676440" y="5554800"/>
              <a:ext cx="390600" cy="3596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148" name="CustomShape 19"/>
          <p:cNvSpPr/>
          <p:nvPr/>
        </p:nvSpPr>
        <p:spPr>
          <a:xfrm>
            <a:off x="1222560" y="4246560"/>
            <a:ext cx="108576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174468"/>
                </a:solidFill>
                <a:latin typeface="Arial"/>
                <a:ea typeface="Segoe UI Semibold"/>
              </a:rPr>
              <a:t>Определить дополнительные значения шкалы оценок значения критерия «существенность» и «вероятность» при анализе рисков с целью отбора объектов контроля для включения в план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149" name="Group 20"/>
          <p:cNvGrpSpPr/>
          <p:nvPr/>
        </p:nvGrpSpPr>
        <p:grpSpPr>
          <a:xfrm>
            <a:off x="662400" y="4512240"/>
            <a:ext cx="445320" cy="359640"/>
            <a:chOff x="662400" y="4512240"/>
            <a:chExt cx="445320" cy="359640"/>
          </a:xfrm>
        </p:grpSpPr>
        <p:sp>
          <p:nvSpPr>
            <p:cNvPr id="150" name="CustomShape 21"/>
            <p:cNvSpPr/>
            <p:nvPr/>
          </p:nvSpPr>
          <p:spPr>
            <a:xfrm>
              <a:off x="777600" y="4572720"/>
              <a:ext cx="330120" cy="23580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51" name="CustomShape 22"/>
            <p:cNvSpPr/>
            <p:nvPr/>
          </p:nvSpPr>
          <p:spPr>
            <a:xfrm>
              <a:off x="662400" y="4512240"/>
              <a:ext cx="390600" cy="3596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53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54" name="Рисунок 34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sp>
        <p:nvSpPr>
          <p:cNvPr id="155" name="CustomShape 3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FAC31D91-D81C-4E5E-8F91-4C5C866B4609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156" name="CustomShape 4"/>
          <p:cNvSpPr/>
          <p:nvPr/>
        </p:nvSpPr>
        <p:spPr>
          <a:xfrm>
            <a:off x="1173960" y="3687840"/>
            <a:ext cx="10715040" cy="33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5"/>
          <p:cNvSpPr/>
          <p:nvPr/>
        </p:nvSpPr>
        <p:spPr>
          <a:xfrm>
            <a:off x="1173960" y="2740680"/>
            <a:ext cx="10715040" cy="33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8" name="Рисунок 62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59" name="CustomShape 6"/>
          <p:cNvSpPr/>
          <p:nvPr/>
        </p:nvSpPr>
        <p:spPr>
          <a:xfrm>
            <a:off x="1024200" y="80280"/>
            <a:ext cx="111020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Внутренний муниципальный финансовый контроль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60" name="CustomShape 7"/>
          <p:cNvSpPr/>
          <p:nvPr/>
        </p:nvSpPr>
        <p:spPr>
          <a:xfrm>
            <a:off x="1767240" y="966960"/>
            <a:ext cx="7855200" cy="9104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Что дополнительно может регламентировать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ведомственный стандарт ВМФК?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1" name="CustomShape 8"/>
          <p:cNvSpPr/>
          <p:nvPr/>
        </p:nvSpPr>
        <p:spPr>
          <a:xfrm>
            <a:off x="2633400" y="1968480"/>
            <a:ext cx="6472800" cy="37764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 части проведения контрольных мероприятий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2" name="CustomShape 9"/>
          <p:cNvSpPr/>
          <p:nvPr/>
        </p:nvSpPr>
        <p:spPr>
          <a:xfrm>
            <a:off x="251280" y="2509920"/>
            <a:ext cx="11676960" cy="416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Segoe UI Semibold"/>
              </a:rPr>
              <a:t>Установить форму запросов объекту контроля, иным органу, организации, должностному лицу и форму акта о непредоставлении доступа к информационным системам или их данным, непредставлении информации, документов, материалов и пояснений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Segoe UI Semibold"/>
              </a:rPr>
              <a:t>Установить риск-ориентированный подход для назначения внепланового контрольного мероприятия по результатам рассмотрения поступивших обращений, запросов, иной информации о признаках нарушений законодательства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Segoe UI Semibold"/>
              </a:rPr>
              <a:t>Предусмотреть порядок внесения изменений в решение (распоряжение (приказ)) о назначении контрольного мероприятия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Segoe UI Semibold"/>
              </a:rPr>
              <a:t>Установить необходимость использования рабочего плана (плана-графика) контрольного мероприятия и предусмотреть его форму, требования к содержанию, порядок формирования и изменения в случае принятия решения о внесении изменений в решение о назначении контрольного мероприятия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Segoe UI Semibold"/>
              </a:rPr>
              <a:t>Установить правила определения объема выборки данных при осуществлении контрольного мероприятия выборочным способом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Установить перечень типовых вопросов, подлежащих изучению в ходе проведения контрольных мероприятий, и подходы к осуществлению контрольных действий при изучении таких типовых вопросов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Segoe UI Semibold"/>
              </a:rPr>
              <a:t>Предусмотреть порядок назначения (организации) экспертиз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Segoe UI Semibold"/>
              </a:rPr>
              <a:t>Установить формы актов результатов контрольных действий по фактическому изучению деятельности объекта контроля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400" spc="-1" strike="noStrike">
                <a:solidFill>
                  <a:srgbClr val="002060"/>
                </a:solidFill>
                <a:latin typeface="Arial"/>
                <a:ea typeface="Arial"/>
              </a:rPr>
              <a:t>Определить формирование детальной информации о выявленных однородных нарушениях с использованием приложений к акту (заключению)</a:t>
            </a:r>
            <a:endParaRPr b="0" lang="ru-RU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1600" spc="-1" strike="noStrike">
                <a:solidFill>
                  <a:srgbClr val="002060"/>
                </a:solidFill>
                <a:latin typeface="Calibri"/>
                <a:ea typeface="Arial"/>
              </a:rPr>
              <a:t>Установить порядок для заверения бумажных копий электронных документов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64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65" name="Рисунок 34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sp>
        <p:nvSpPr>
          <p:cNvPr id="166" name="CustomShape 3"/>
          <p:cNvSpPr/>
          <p:nvPr/>
        </p:nvSpPr>
        <p:spPr>
          <a:xfrm>
            <a:off x="11592360" y="6301080"/>
            <a:ext cx="593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F8157D5A-7703-4F56-8BD7-96BA72C42DF0}" type="slidenum">
              <a:rPr b="1" lang="ru-RU" sz="24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400" spc="-1" strike="noStrike">
              <a:latin typeface="Arial"/>
            </a:endParaRPr>
          </a:p>
        </p:txBody>
      </p:sp>
      <p:sp>
        <p:nvSpPr>
          <p:cNvPr id="167" name="CustomShape 4"/>
          <p:cNvSpPr/>
          <p:nvPr/>
        </p:nvSpPr>
        <p:spPr>
          <a:xfrm>
            <a:off x="1173960" y="3687840"/>
            <a:ext cx="10715040" cy="33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5"/>
          <p:cNvSpPr/>
          <p:nvPr/>
        </p:nvSpPr>
        <p:spPr>
          <a:xfrm>
            <a:off x="1173960" y="2740680"/>
            <a:ext cx="10715040" cy="33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9" name="Рисунок 62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70" name="CustomShape 6"/>
          <p:cNvSpPr/>
          <p:nvPr/>
        </p:nvSpPr>
        <p:spPr>
          <a:xfrm>
            <a:off x="1024200" y="80280"/>
            <a:ext cx="111020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Segoe UI Semibold"/>
              </a:rPr>
              <a:t>Внутренний муниципальный финансовый контроль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71" name="CustomShape 7"/>
          <p:cNvSpPr/>
          <p:nvPr/>
        </p:nvSpPr>
        <p:spPr>
          <a:xfrm>
            <a:off x="1679400" y="1165680"/>
            <a:ext cx="7855200" cy="9104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Что дополнительно может регламентировать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ведомственный стандарт ВМФК?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2" name="CustomShape 8"/>
          <p:cNvSpPr/>
          <p:nvPr/>
        </p:nvSpPr>
        <p:spPr>
          <a:xfrm>
            <a:off x="2058120" y="2362680"/>
            <a:ext cx="7308360" cy="37764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в части реализации результатов контрольных мероприятий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3" name="CustomShape 9"/>
          <p:cNvSpPr/>
          <p:nvPr/>
        </p:nvSpPr>
        <p:spPr>
          <a:xfrm>
            <a:off x="387360" y="3191760"/>
            <a:ext cx="11613960" cy="25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Segoe UI Semibold"/>
              </a:rPr>
              <a:t>Установить порядок рассмотрения акта, заключения и иных материалов КМ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Segoe UI Semibold"/>
              </a:rPr>
              <a:t>Установить порядок </a:t>
            </a: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Arial"/>
              </a:rPr>
              <a:t>направления органом контроля копий представлений и предписаний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b="1" lang="ru-RU" sz="2000" spc="-1" strike="noStrike">
                <a:solidFill>
                  <a:srgbClr val="002060"/>
                </a:solidFill>
                <a:latin typeface="Arial"/>
                <a:ea typeface="Segoe UI Semibold"/>
              </a:rPr>
              <a:t>Определить порядок рассмотрения жалобы и принятия решения по результатам рассмотрения жалобы, в том числе создать коллегиальный орган для рассмотрения жалоб.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Application>LibreOffice/6.4.7.2$Linux_X86_64 LibreOffice_project/40$Build-2</Application>
  <Words>1968</Words>
  <Paragraphs>198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2022-07-05T20:33:49Z</dcterms:created>
  <dc:creator>Ирина</dc:creator>
  <dc:description/>
  <dc:language>ru-RU</dc:language>
  <cp:lastModifiedBy>Власова Ирина Владимировна</cp:lastModifiedBy>
  <cp:lastPrinted>2024-09-05T03:38:17Z</cp:lastPrinted>
  <dcterms:modified xsi:type="dcterms:W3CDTF">2024-09-05T03:58:26Z</dcterms:modified>
  <cp:revision>883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DocSecurity">
    <vt:i4>0</vt:i4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14</vt:i4>
  </property>
</Properties>
</file>