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17.xml.rels" ContentType="application/vnd.openxmlformats-package.relationships+xml"/>
  <Override PartName="/ppt/slides/_rels/slide23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theme/theme1.xml" ContentType="application/vnd.openxmlformats-officedocument.theme+xml"/>
  <Override PartName="/ppt/media/image34.jpeg" ContentType="image/jpeg"/>
  <Override PartName="/ppt/media/image67.jpeg" ContentType="image/jpeg"/>
  <Override PartName="/ppt/media/image31.jpeg" ContentType="image/jpeg"/>
  <Override PartName="/ppt/media/image64.jpeg" ContentType="image/jpeg"/>
  <Override PartName="/ppt/media/image28.jpeg" ContentType="image/jpeg"/>
  <Override PartName="/ppt/media/image6.jpeg" ContentType="image/jpeg"/>
  <Override PartName="/ppt/media/image25.jpeg" ContentType="image/jpeg"/>
  <Override PartName="/ppt/media/image58.jpeg" ContentType="image/jpeg"/>
  <Override PartName="/ppt/media/image22.jpeg" ContentType="image/jpeg"/>
  <Override PartName="/ppt/media/image55.jpeg" ContentType="image/jpeg"/>
  <Override PartName="/ppt/media/image5.png" ContentType="image/png"/>
  <Override PartName="/ppt/media/image60.png" ContentType="image/png"/>
  <Override PartName="/ppt/media/image4.png" ContentType="image/png"/>
  <Override PartName="/ppt/media/image3.png" ContentType="image/png"/>
  <Override PartName="/ppt/media/image8.png" ContentType="image/png"/>
  <Override PartName="/ppt/media/image63.png" ContentType="image/png"/>
  <Override PartName="/ppt/media/image7.png" ContentType="image/png"/>
  <Override PartName="/ppt/media/image62.png" ContentType="image/png"/>
  <Override PartName="/ppt/media/image19.jpeg" ContentType="image/jpeg"/>
  <Override PartName="/ppt/media/image12.png" ContentType="image/png"/>
  <Override PartName="/ppt/media/image16.jpeg" ContentType="image/jpeg"/>
  <Override PartName="/ppt/media/image49.jpeg" ContentType="image/jpeg"/>
  <Override PartName="/ppt/media/image13.jpeg" ContentType="image/jpeg"/>
  <Override PartName="/ppt/media/image46.jpeg" ContentType="image/jpeg"/>
  <Override PartName="/ppt/media/image36.png" ContentType="image/png"/>
  <Override PartName="/ppt/media/image11.png" ContentType="image/png"/>
  <Override PartName="/ppt/media/image35.png" ContentType="image/png"/>
  <Override PartName="/ppt/media/image10.png" ContentType="image/png"/>
  <Override PartName="/ppt/media/image33.png" ContentType="image/png"/>
  <Override PartName="/ppt/media/image32.png" ContentType="image/png"/>
  <Override PartName="/ppt/media/image57.png" ContentType="image/png"/>
  <Override PartName="/ppt/media/image30.png" ContentType="image/png"/>
  <Override PartName="/ppt/media/image29.png" ContentType="image/png"/>
  <Override PartName="/ppt/media/image27.png" ContentType="image/png"/>
  <Override PartName="/ppt/media/image26.png" ContentType="image/png"/>
  <Override PartName="/ppt/media/image24.png" ContentType="image/png"/>
  <Override PartName="/ppt/media/image23.png" ContentType="image/png"/>
  <Override PartName="/ppt/media/image48.png" ContentType="image/png"/>
  <Override PartName="/ppt/media/image53.png" ContentType="image/png"/>
  <Override PartName="/ppt/media/image56.png" ContentType="image/png"/>
  <Override PartName="/ppt/media/image71.png" ContentType="image/png"/>
  <Override PartName="/ppt/media/image59.png" ContentType="image/png"/>
  <Override PartName="/ppt/media/image73.png" ContentType="image/png"/>
  <Override PartName="/ppt/media/image50.png" ContentType="image/png"/>
  <Override PartName="/ppt/media/image75.png" ContentType="image/png"/>
  <Override PartName="/ppt/media/image68.png" ContentType="image/png"/>
  <Override PartName="/ppt/media/image65.png" ContentType="image/png"/>
  <Override PartName="/ppt/media/image54.png" ContentType="image/png"/>
  <Override PartName="/ppt/media/image47.png" ContentType="image/png"/>
  <Override PartName="/ppt/media/image69.png" ContentType="image/png"/>
  <Override PartName="/ppt/media/image44.png" ContentType="image/png"/>
  <Override PartName="/ppt/media/image42.png" ContentType="image/png"/>
  <Override PartName="/ppt/media/image66.png" ContentType="image/png"/>
  <Override PartName="/ppt/media/image41.png" ContentType="image/png"/>
  <Override PartName="/ppt/media/image38.png" ContentType="image/png"/>
  <Override PartName="/ppt/media/image15.png" ContentType="image/png"/>
  <Override PartName="/ppt/media/image2.jpeg" ContentType="image/jpeg"/>
  <Override PartName="/ppt/media/image1.jpeg" ContentType="image/jpeg"/>
  <Override PartName="/ppt/media/image17.png" ContentType="image/png"/>
  <Override PartName="/ppt/media/image18.png" ContentType="image/png"/>
  <Override PartName="/ppt/media/image45.png" ContentType="image/png"/>
  <Override PartName="/ppt/media/image20.png" ContentType="image/png"/>
  <Override PartName="/ppt/media/image21.png" ContentType="image/png"/>
  <Override PartName="/ppt/media/image9.jpeg" ContentType="image/jpeg"/>
  <Override PartName="/ppt/media/image74.png" ContentType="image/png"/>
  <Override PartName="/ppt/media/image52.jpeg" ContentType="image/jpeg"/>
  <Override PartName="/ppt/media/image51.png" ContentType="image/png"/>
  <Override PartName="/ppt/media/image70.jpeg" ContentType="image/jpeg"/>
  <Override PartName="/ppt/media/image72.png" ContentType="image/png"/>
  <Override PartName="/ppt/media/image61.jpeg" ContentType="image/jpeg"/>
  <Override PartName="/ppt/media/image43.jpeg" ContentType="image/jpeg"/>
  <Override PartName="/ppt/media/image40.jpeg" ContentType="image/jpeg"/>
  <Override PartName="/ppt/media/image39.png" ContentType="image/png"/>
  <Override PartName="/ppt/media/image14.png" ContentType="image/png"/>
  <Override PartName="/ppt/media/image37.jpeg" ContentType="image/jpeg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7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  <a:ea typeface="Arial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Arial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Arial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Arial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9D36FD50-A72C-445C-BEC6-B41AB0292187}" type="datetime">
              <a:rPr b="0" lang="ru-RU" sz="1200" spc="-1" strike="noStrike">
                <a:solidFill>
                  <a:srgbClr val="8b8b8b"/>
                </a:solidFill>
                <a:latin typeface="Calibri"/>
                <a:ea typeface="Arial"/>
              </a:rPr>
              <a:t>10.9.24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544A657-5368-4607-ABF0-BB22F9FAB522}" type="slidenum">
              <a:rPr b="0" lang="ru-RU" sz="1200" spc="-1" strike="noStrike">
                <a:solidFill>
                  <a:srgbClr val="8b8b8b"/>
                </a:solidFill>
                <a:latin typeface="Calibri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hyperlink" Target="mailto:uk@nso.ru" TargetMode="External"/><Relationship Id="rId3" Type="http://schemas.openxmlformats.org/officeDocument/2006/relationships/hyperlink" Target="http://uk.nso.ru/" TargetMode="External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2823840" y="5752440"/>
            <a:ext cx="8904960" cy="369720"/>
          </a:xfrm>
          <a:prstGeom prst="rect">
            <a:avLst/>
          </a:prstGeom>
          <a:noFill/>
          <a:ln>
            <a:noFill/>
          </a:ln>
          <a:effectLst>
            <a:outerShdw algn="bl" blurRad="28575" dir="5400000" dist="9360" rotWithShape="0">
              <a:srgbClr val="00001a">
                <a:alpha val="1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r">
              <a:lnSpc>
                <a:spcPct val="90000"/>
              </a:lnSpc>
            </a:pPr>
            <a:r>
              <a:rPr b="1" lang="ru-RU" sz="2400" spc="-1" strike="noStrike">
                <a:solidFill>
                  <a:srgbClr val="07396b"/>
                </a:solidFill>
                <a:latin typeface="Roboto Slab"/>
                <a:ea typeface="Roboto Slab"/>
              </a:rPr>
              <a:t>Контрольное управление Новосибирской области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2" name="CustomShape 2"/>
          <p:cNvSpPr/>
          <p:nvPr/>
        </p:nvSpPr>
        <p:spPr>
          <a:xfrm flipV="1">
            <a:off x="0" y="-720"/>
            <a:ext cx="12185640" cy="5651640"/>
          </a:xfrm>
          <a:custGeom>
            <a:avLst/>
            <a:gdLst/>
            <a:ahLst/>
            <a:rect l="l" t="t" r="r" b="b"/>
            <a:pathLst>
              <a:path w="10000" h="12857">
                <a:moveTo>
                  <a:pt x="1" y="0"/>
                </a:moveTo>
                <a:lnTo>
                  <a:pt x="10000" y="2857"/>
                </a:lnTo>
                <a:lnTo>
                  <a:pt x="10000" y="12857"/>
                </a:lnTo>
                <a:lnTo>
                  <a:pt x="0" y="12857"/>
                </a:lnTo>
                <a:cubicBezTo>
                  <a:pt x="6" y="11849"/>
                  <a:pt x="-5" y="1007"/>
                  <a:pt x="1" y="0"/>
                </a:cubicBezTo>
                <a:close/>
              </a:path>
            </a:pathLst>
          </a:custGeom>
          <a:blipFill rotWithShape="0">
            <a:blip r:embed="rId1"/>
            <a:stretch>
              <a:fillRect/>
            </a:stretch>
          </a:blip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CustomShape 3"/>
          <p:cNvSpPr/>
          <p:nvPr/>
        </p:nvSpPr>
        <p:spPr>
          <a:xfrm>
            <a:off x="280440" y="1785960"/>
            <a:ext cx="11625120" cy="16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5000" spc="-1" strike="noStrike">
                <a:solidFill>
                  <a:srgbClr val="fbfbfb"/>
                </a:solidFill>
                <a:latin typeface="Segoe UI"/>
                <a:ea typeface="Calibri"/>
              </a:rPr>
              <a:t>Контрольные полномочия              муниципальных органов</a:t>
            </a:r>
            <a:endParaRPr b="0" lang="ru-RU" sz="5000" spc="-1" strike="noStrike">
              <a:latin typeface="Arial"/>
            </a:endParaRPr>
          </a:p>
        </p:txBody>
      </p:sp>
      <p:pic>
        <p:nvPicPr>
          <p:cNvPr id="44" name="Рисунок 2" descr=""/>
          <p:cNvPicPr/>
          <p:nvPr/>
        </p:nvPicPr>
        <p:blipFill>
          <a:blip r:embed="rId2"/>
          <a:srcRect l="0" t="63776" r="0" b="21936"/>
          <a:stretch/>
        </p:blipFill>
        <p:spPr>
          <a:xfrm flipH="1">
            <a:off x="360" y="6654960"/>
            <a:ext cx="12185640" cy="202680"/>
          </a:xfrm>
          <a:prstGeom prst="rect">
            <a:avLst/>
          </a:prstGeom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</p:pic>
      <p:pic>
        <p:nvPicPr>
          <p:cNvPr id="45" name="Рисунок 18" descr=""/>
          <p:cNvPicPr/>
          <p:nvPr/>
        </p:nvPicPr>
        <p:blipFill>
          <a:blip r:embed="rId3"/>
          <a:srcRect l="0" t="63776" r="0" b="21936"/>
          <a:stretch/>
        </p:blipFill>
        <p:spPr>
          <a:xfrm>
            <a:off x="0" y="6440760"/>
            <a:ext cx="12185640" cy="113400"/>
          </a:xfrm>
          <a:prstGeom prst="rect">
            <a:avLst/>
          </a:prstGeom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</p:pic>
      <p:pic>
        <p:nvPicPr>
          <p:cNvPr id="46" name="Рисунок 3" descr=""/>
          <p:cNvPicPr/>
          <p:nvPr/>
        </p:nvPicPr>
        <p:blipFill>
          <a:blip r:embed="rId4"/>
          <a:stretch/>
        </p:blipFill>
        <p:spPr>
          <a:xfrm>
            <a:off x="80640" y="66240"/>
            <a:ext cx="1512360" cy="1618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61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62" name="Рисунок 67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63" name="Рисунок 68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64" name="TextShape 3"/>
          <p:cNvSpPr txBox="1"/>
          <p:nvPr/>
        </p:nvSpPr>
        <p:spPr>
          <a:xfrm>
            <a:off x="9171720" y="4872960"/>
            <a:ext cx="183240" cy="396360"/>
          </a:xfrm>
          <a:prstGeom prst="rect">
            <a:avLst/>
          </a:prstGeom>
        </p:spPr>
      </p:sp>
      <p:sp>
        <p:nvSpPr>
          <p:cNvPr id="165" name="TextShape 4"/>
          <p:cNvSpPr txBox="1"/>
          <p:nvPr/>
        </p:nvSpPr>
        <p:spPr>
          <a:xfrm>
            <a:off x="9604080" y="4211280"/>
            <a:ext cx="163080" cy="396360"/>
          </a:xfrm>
          <a:prstGeom prst="rect">
            <a:avLst/>
          </a:prstGeom>
        </p:spPr>
      </p:sp>
      <p:sp>
        <p:nvSpPr>
          <p:cNvPr id="166" name="CustomShape 5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0EE10719-9737-4885-B336-C87DD7E5D69E}" type="slidenum">
              <a:rPr b="1" lang="ru-RU" sz="2400" spc="-1" strike="noStrike">
                <a:solidFill>
                  <a:srgbClr val="044174"/>
                </a:solidFill>
                <a:latin typeface="Segoe UI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167" name="CustomShape 6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(ч. 3 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68" name="CustomShape 7"/>
          <p:cNvSpPr/>
          <p:nvPr/>
        </p:nvSpPr>
        <p:spPr>
          <a:xfrm>
            <a:off x="123120" y="2255400"/>
            <a:ext cx="4359960" cy="307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получать полную, актуальную и достоверную информацию о порядке проведения проверки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обращаться в суд с исками, в том числе о восстановлении нарушенных прав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направлять в контрольный орган письменные возражения по выявленным контрольным органом нарушениям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9" name="CustomShape 8"/>
          <p:cNvSpPr/>
          <p:nvPr/>
        </p:nvSpPr>
        <p:spPr>
          <a:xfrm>
            <a:off x="2780280" y="904320"/>
            <a:ext cx="6767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Arial"/>
              </a:rPr>
              <a:t>Права и обязанности должностных лиц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0" name="CustomShape 9"/>
          <p:cNvSpPr/>
          <p:nvPr/>
        </p:nvSpPr>
        <p:spPr>
          <a:xfrm>
            <a:off x="4307760" y="1405080"/>
            <a:ext cx="3026160" cy="7462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Arial"/>
              </a:rPr>
              <a:t>субъекта контроля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1" name="CustomShape 10"/>
          <p:cNvSpPr/>
          <p:nvPr/>
        </p:nvSpPr>
        <p:spPr>
          <a:xfrm>
            <a:off x="1536480" y="1800000"/>
            <a:ext cx="12430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Arial"/>
              </a:rPr>
              <a:t>Права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2" name="CustomShape 11"/>
          <p:cNvSpPr/>
          <p:nvPr/>
        </p:nvSpPr>
        <p:spPr>
          <a:xfrm>
            <a:off x="7435800" y="1800000"/>
            <a:ext cx="2331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Arial"/>
              </a:rPr>
              <a:t>Обязанности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3" name="CustomShape 12"/>
          <p:cNvSpPr/>
          <p:nvPr/>
        </p:nvSpPr>
        <p:spPr>
          <a:xfrm>
            <a:off x="4818240" y="2255400"/>
            <a:ext cx="7200720" cy="426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представлять в контрольный орган извещение о закупке, документацию о закупке, заявления об участии, протоколы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представлять по требованию контрольного органа документы и информацию документы, объяснения в письменной форме, информацию о закупках, а также объяснения в устной форме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исполнять в установленные сроки предписания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обеспечить беспрепятственный доступ должностным лицам контрольного органа в помещения и на территории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обеспечить явку представителей субъектов контроля по требованию контрольного органа в случае необходимости участия такого представителя в проверке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75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76" name="Рисунок 67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77" name="Рисунок 68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78" name="TextShape 3"/>
          <p:cNvSpPr txBox="1"/>
          <p:nvPr/>
        </p:nvSpPr>
        <p:spPr>
          <a:xfrm>
            <a:off x="9171720" y="4872960"/>
            <a:ext cx="183240" cy="396360"/>
          </a:xfrm>
          <a:prstGeom prst="rect">
            <a:avLst/>
          </a:prstGeom>
        </p:spPr>
      </p:sp>
      <p:sp>
        <p:nvSpPr>
          <p:cNvPr id="179" name="TextShape 4"/>
          <p:cNvSpPr txBox="1"/>
          <p:nvPr/>
        </p:nvSpPr>
        <p:spPr>
          <a:xfrm>
            <a:off x="9604080" y="4211280"/>
            <a:ext cx="163080" cy="396360"/>
          </a:xfrm>
          <a:prstGeom prst="rect">
            <a:avLst/>
          </a:prstGeom>
        </p:spPr>
      </p:sp>
      <p:sp>
        <p:nvSpPr>
          <p:cNvPr id="180" name="CustomShape 5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0B778D7B-F01C-4119-895B-6B2B060B1C29}" type="slidenum">
              <a:rPr b="1" lang="ru-RU" sz="2400" spc="-1" strike="noStrike">
                <a:solidFill>
                  <a:srgbClr val="044174"/>
                </a:solidFill>
                <a:latin typeface="Segoe UI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181" name="CustomShape 6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(ч. 3 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82" name="CustomShape 7"/>
          <p:cNvSpPr/>
          <p:nvPr/>
        </p:nvSpPr>
        <p:spPr>
          <a:xfrm>
            <a:off x="1819440" y="1034280"/>
            <a:ext cx="81925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Arial"/>
              </a:rPr>
              <a:t>Основания для проведения внеплановых проверок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83" name="CustomShape 8"/>
          <p:cNvSpPr/>
          <p:nvPr/>
        </p:nvSpPr>
        <p:spPr>
          <a:xfrm>
            <a:off x="214200" y="1653480"/>
            <a:ext cx="11674440" cy="475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Arial"/>
              </a:rPr>
              <a:t>1) </a:t>
            </a:r>
            <a:r>
              <a:rPr b="1" lang="ru-RU" sz="1800" spc="-1" strike="noStrike">
                <a:solidFill>
                  <a:srgbClr val="173a59"/>
                </a:solidFill>
                <a:latin typeface="Arial"/>
                <a:ea typeface="Arial"/>
              </a:rPr>
              <a:t>получение обращения участника закупки с жалобой на действия (бездействие) субъектов контроля </a:t>
            </a:r>
            <a:r>
              <a:rPr b="1" lang="ru-RU" sz="1800" spc="-1" strike="noStrike">
                <a:solidFill>
                  <a:srgbClr val="00b050"/>
                </a:solidFill>
                <a:latin typeface="Arial"/>
                <a:ea typeface="Arial"/>
              </a:rPr>
              <a:t>(рассмотрение в соответствии с гл. 6 Федерального закона № 44-ФЗ)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Arial"/>
              </a:rPr>
              <a:t>2)</a:t>
            </a: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 получение информации о признаках нарушения законодательства о контрактной системе, в том числе: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-  получение заявления, сообщения в письменной форме или в форме электронного документа (физическое лицо, юридическое лицо, общественное объединение или объединение юридических лиц)</a:t>
            </a: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2060"/>
              </a:buClr>
              <a:buFont typeface="StarSymbol"/>
              <a:buChar char="-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обнаружение контрольным органом признаков нарушения, в том числе в случае поступления информации, содержащейся в жалобе участника закупки, если жалоба отозвана или возвращена без рассмотрения по существу</a:t>
            </a: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2060"/>
              </a:buClr>
              <a:buFont typeface="StarSymbol"/>
              <a:buChar char="-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обращение о согласовании заключения контракта с единственным поставщиком (подрядчиком, исполнителем, о включении информации об участнике закупки или о поставщике (подрядчике, исполнителе) в РНП</a:t>
            </a: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2060"/>
              </a:buClr>
              <a:buFont typeface="StarSymbol"/>
              <a:buChar char="-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получение сообщения из средств массовой информации, в котором указывается на наличие признаков нарушения законодательства о контрактной системе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Arial"/>
              </a:rPr>
              <a:t>3)</a:t>
            </a: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 истечение срока исполнения ранее выданного предписания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85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86" name="Рисунок 67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87" name="Рисунок 68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88" name="TextShape 3"/>
          <p:cNvSpPr txBox="1"/>
          <p:nvPr/>
        </p:nvSpPr>
        <p:spPr>
          <a:xfrm>
            <a:off x="9171720" y="4872960"/>
            <a:ext cx="183240" cy="396360"/>
          </a:xfrm>
          <a:prstGeom prst="rect">
            <a:avLst/>
          </a:prstGeom>
        </p:spPr>
      </p:sp>
      <p:sp>
        <p:nvSpPr>
          <p:cNvPr id="189" name="TextShape 4"/>
          <p:cNvSpPr txBox="1"/>
          <p:nvPr/>
        </p:nvSpPr>
        <p:spPr>
          <a:xfrm>
            <a:off x="9604080" y="4211280"/>
            <a:ext cx="163080" cy="396360"/>
          </a:xfrm>
          <a:prstGeom prst="rect">
            <a:avLst/>
          </a:prstGeom>
        </p:spPr>
      </p:sp>
      <p:sp>
        <p:nvSpPr>
          <p:cNvPr id="190" name="CustomShape 5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80392F48-C233-4BAC-8C1E-B94F3412D151}" type="slidenum">
              <a:rPr b="1" lang="ru-RU" sz="2400" spc="-1" strike="noStrike">
                <a:solidFill>
                  <a:srgbClr val="044174"/>
                </a:solidFill>
                <a:latin typeface="Segoe UI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191" name="CustomShape 6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(ч. 3 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92" name="CustomShape 7"/>
          <p:cNvSpPr/>
          <p:nvPr/>
        </p:nvSpPr>
        <p:spPr>
          <a:xfrm>
            <a:off x="3524400" y="1022400"/>
            <a:ext cx="3985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Arial"/>
              </a:rPr>
              <a:t>Планирование проверок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3" name="CustomShape 8"/>
          <p:cNvSpPr/>
          <p:nvPr/>
        </p:nvSpPr>
        <p:spPr>
          <a:xfrm>
            <a:off x="1556280" y="1479960"/>
            <a:ext cx="8739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2060"/>
                </a:solidFill>
                <a:latin typeface="Arial"/>
                <a:ea typeface="Arial"/>
              </a:rPr>
              <a:t>Составление </a:t>
            </a:r>
            <a:r>
              <a:rPr b="1" lang="ru-RU" sz="2400" spc="-1" strike="noStrike" u="sng">
                <a:solidFill>
                  <a:srgbClr val="002060"/>
                </a:solidFill>
                <a:uFillTx/>
                <a:latin typeface="Arial"/>
                <a:ea typeface="Arial"/>
              </a:rPr>
              <a:t>плана проведения плановых проверок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4" name="CustomShape 9"/>
          <p:cNvSpPr/>
          <p:nvPr/>
        </p:nvSpPr>
        <p:spPr>
          <a:xfrm>
            <a:off x="396000" y="3555720"/>
            <a:ext cx="11387520" cy="294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Arial"/>
              </a:rPr>
              <a:t>В план включаются субъекты контроля с учетом их отнесения к категориям риска: высокая (от 60 до 100 баллов), средняя (от 30 до 60 баллов), низкая (до 30 баллов). Категории риска определяются по следующим основаниям: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Times New Roman"/>
                <a:ea typeface="Arial"/>
              </a:rPr>
              <a:t>1) 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Arial"/>
              </a:rPr>
              <a:t>количество закупок, проведенных с нарушениями законодательства, выявленными по результатам рассмотрения жалоб участников закупок и проведения на их основании внеплановых проверок (КР</a:t>
            </a:r>
            <a:r>
              <a:rPr b="1" lang="ru-RU" sz="1800" spc="-1" strike="noStrike" baseline="-25000">
                <a:solidFill>
                  <a:srgbClr val="002060"/>
                </a:solidFill>
                <a:latin typeface="Times New Roman"/>
                <a:ea typeface="Arial"/>
              </a:rPr>
              <a:t>1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Arial"/>
              </a:rPr>
              <a:t>)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Times New Roman"/>
                <a:ea typeface="Arial"/>
              </a:rPr>
              <a:t>2) 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Arial"/>
              </a:rPr>
              <a:t>количество случаев неисполнения субъектами контроля предписаний (КР</a:t>
            </a:r>
            <a:r>
              <a:rPr b="1" lang="ru-RU" sz="1800" spc="-1" strike="noStrike" baseline="-25000">
                <a:solidFill>
                  <a:srgbClr val="002060"/>
                </a:solidFill>
                <a:latin typeface="Times New Roman"/>
                <a:ea typeface="Arial"/>
              </a:rPr>
              <a:t>2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Arial"/>
              </a:rPr>
              <a:t>)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Times New Roman"/>
                <a:ea typeface="Arial"/>
              </a:rPr>
              <a:t>3)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Arial"/>
              </a:rPr>
              <a:t> количество случаев по невключению исполнителей в РНП в случае одностороннего отказа со стороны заказчика от контракта (КР</a:t>
            </a:r>
            <a:r>
              <a:rPr b="1" lang="ru-RU" sz="1800" spc="-1" strike="noStrike" baseline="-25000">
                <a:solidFill>
                  <a:srgbClr val="002060"/>
                </a:solidFill>
                <a:latin typeface="Times New Roman"/>
                <a:ea typeface="Arial"/>
              </a:rPr>
              <a:t>3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Arial"/>
              </a:rPr>
              <a:t>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5" name="CustomShape 10"/>
          <p:cNvSpPr/>
          <p:nvPr/>
        </p:nvSpPr>
        <p:spPr>
          <a:xfrm>
            <a:off x="1007280" y="1999080"/>
            <a:ext cx="10015920" cy="1179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  <a:ea typeface="Arial"/>
              </a:rPr>
              <a:t>Плановые проверки проводятся не чаще одного раза в шесть месяцев в отношении одного субъекта проверки и не чаще чем один раз за период проведения каждого определения поставщика (подрядчика, исполнителя) в отношении специализированной организации, комиссии, созданной для конкретной закупки </a:t>
            </a:r>
            <a:r>
              <a:rPr b="1" i="1" lang="ru-RU" sz="1600" spc="-1" strike="noStrike">
                <a:solidFill>
                  <a:srgbClr val="00b050"/>
                </a:solidFill>
                <a:latin typeface="Times New Roman"/>
                <a:ea typeface="Arial"/>
              </a:rPr>
              <a:t>(ч. 13, 14 ст. 99 Федерального закона № 44-ФЗ)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97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98" name="Рисунок 67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99" name="Рисунок 68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200" name="TextShape 3"/>
          <p:cNvSpPr txBox="1"/>
          <p:nvPr/>
        </p:nvSpPr>
        <p:spPr>
          <a:xfrm>
            <a:off x="9171720" y="4872960"/>
            <a:ext cx="183240" cy="396360"/>
          </a:xfrm>
          <a:prstGeom prst="rect">
            <a:avLst/>
          </a:prstGeom>
        </p:spPr>
      </p:sp>
      <p:sp>
        <p:nvSpPr>
          <p:cNvPr id="201" name="TextShape 4"/>
          <p:cNvSpPr txBox="1"/>
          <p:nvPr/>
        </p:nvSpPr>
        <p:spPr>
          <a:xfrm>
            <a:off x="9604080" y="4211280"/>
            <a:ext cx="163080" cy="396360"/>
          </a:xfrm>
          <a:prstGeom prst="rect">
            <a:avLst/>
          </a:prstGeom>
        </p:spPr>
      </p:sp>
      <p:sp>
        <p:nvSpPr>
          <p:cNvPr id="202" name="CustomShape 5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8B8D9E60-6D09-4882-ADD5-C55FD508A79F}" type="slidenum">
              <a:rPr b="1" lang="ru-RU" sz="2400" spc="-1" strike="noStrike">
                <a:solidFill>
                  <a:srgbClr val="044174"/>
                </a:solidFill>
                <a:latin typeface="Segoe UI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203" name="CustomShape 6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(ч. 3 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04" name="CustomShape 7"/>
          <p:cNvSpPr/>
          <p:nvPr/>
        </p:nvSpPr>
        <p:spPr>
          <a:xfrm>
            <a:off x="400320" y="4745880"/>
            <a:ext cx="11191680" cy="213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План утверждается руководителем контрольного органа  с учетом отнесения субъектов контроля к определенной категории риска сроком на один год в IV квартале года, предшествующего году проведения плановых проверок</a:t>
            </a:r>
            <a:r>
              <a:rPr b="1" lang="ru-RU" sz="1800" spc="-1" strike="noStrike">
                <a:solidFill>
                  <a:srgbClr val="00b050"/>
                </a:solidFill>
                <a:latin typeface="Arial"/>
                <a:ea typeface="Arial"/>
              </a:rPr>
              <a:t> </a:t>
            </a:r>
            <a:r>
              <a:rPr b="1" i="1" lang="ru-RU" sz="1800" spc="-1" strike="noStrike">
                <a:solidFill>
                  <a:srgbClr val="00b050"/>
                </a:solidFill>
                <a:latin typeface="Arial"/>
                <a:ea typeface="Arial"/>
              </a:rPr>
              <a:t>(внесение изменений в план допускается не позднее чем за 10 рабочих дней до начала проведения проверки)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Плановой проверке подлежат закупки за последние 3 года до даты начала проверки </a:t>
            </a:r>
            <a:r>
              <a:rPr b="1" i="1" lang="ru-RU" sz="1800" spc="-1" strike="noStrike">
                <a:solidFill>
                  <a:srgbClr val="00b050"/>
                </a:solidFill>
                <a:latin typeface="Arial"/>
                <a:ea typeface="Arial"/>
              </a:rPr>
              <a:t>(срок периода может быть изменен по мотивированному решению контрольного органа)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205" name="CustomShape 8"/>
          <p:cNvSpPr/>
          <p:nvPr/>
        </p:nvSpPr>
        <p:spPr>
          <a:xfrm>
            <a:off x="3431520" y="964080"/>
            <a:ext cx="40046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Arial"/>
              </a:rPr>
              <a:t>Планирование проверок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06" name="CustomShape 9"/>
          <p:cNvSpPr/>
          <p:nvPr/>
        </p:nvSpPr>
        <p:spPr>
          <a:xfrm>
            <a:off x="4091040" y="1421640"/>
            <a:ext cx="35229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2060"/>
                </a:solidFill>
                <a:latin typeface="Arial"/>
                <a:ea typeface="Arial"/>
              </a:rPr>
              <a:t>Содержание плана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07" name="CustomShape 10"/>
          <p:cNvSpPr/>
          <p:nvPr/>
        </p:nvSpPr>
        <p:spPr>
          <a:xfrm>
            <a:off x="2590920" y="2536920"/>
            <a:ext cx="5733360" cy="2025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1) наименование контрольного органа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2) наименование, ИНН, адрес местонахождения субъекта контроля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3) цель и основание проверки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4) месяц начала проведения проверки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8" name="CustomShape 11"/>
          <p:cNvSpPr/>
          <p:nvPr/>
        </p:nvSpPr>
        <p:spPr>
          <a:xfrm>
            <a:off x="5173560" y="1847880"/>
            <a:ext cx="567720" cy="60480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631440" y="1021680"/>
            <a:ext cx="1096020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Для внеплановой документарной проверки </a:t>
            </a:r>
            <a:r>
              <a:rPr b="1" lang="ru-RU" sz="2400" spc="-1" strike="noStrike">
                <a:solidFill>
                  <a:srgbClr val="ff0000"/>
                </a:solidFill>
                <a:latin typeface="Arial"/>
                <a:ea typeface="Times New Roman"/>
              </a:rPr>
              <a:t>в течение 15 рабочих дней с даты поступления информации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210" name="Group 2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211" name="CustomShape 3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12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213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214" name="CustomShape 4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29EEBAC6-D074-4280-9D2E-E616B41808F7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grpSp>
        <p:nvGrpSpPr>
          <p:cNvPr id="215" name="Group 5"/>
          <p:cNvGrpSpPr/>
          <p:nvPr/>
        </p:nvGrpSpPr>
        <p:grpSpPr>
          <a:xfrm>
            <a:off x="241560" y="2377440"/>
            <a:ext cx="722880" cy="636840"/>
            <a:chOff x="241560" y="2377440"/>
            <a:chExt cx="722880" cy="636840"/>
          </a:xfrm>
        </p:grpSpPr>
        <p:sp>
          <p:nvSpPr>
            <p:cNvPr id="216" name="CustomShape 6"/>
            <p:cNvSpPr/>
            <p:nvPr/>
          </p:nvSpPr>
          <p:spPr>
            <a:xfrm>
              <a:off x="428040" y="248472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17" name="CustomShape 7"/>
            <p:cNvSpPr/>
            <p:nvPr/>
          </p:nvSpPr>
          <p:spPr>
            <a:xfrm>
              <a:off x="241560" y="237744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218" name="CustomShape 8"/>
          <p:cNvSpPr/>
          <p:nvPr/>
        </p:nvSpPr>
        <p:spPr>
          <a:xfrm>
            <a:off x="6432120" y="1730520"/>
            <a:ext cx="5582520" cy="262944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2060"/>
                </a:solidFill>
                <a:latin typeface="Arial"/>
                <a:ea typeface="Arial"/>
              </a:rPr>
              <a:t>СОДЕРЖАНИЕ РАСПОРЯЖЕНИЯ (ПРИКАЗА)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1) наименование контрольного органа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2) состав комиссии с указанием ФИО и должности каждого члена комиссии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3) предмет проверки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4) цель и основания проведения проверки </a:t>
            </a:r>
            <a:r>
              <a:rPr b="1" i="1" lang="ru-RU" sz="1400" spc="-1" strike="noStrike">
                <a:solidFill>
                  <a:srgbClr val="00b050"/>
                </a:solidFill>
                <a:latin typeface="Arial"/>
                <a:ea typeface="Times New Roman"/>
              </a:rPr>
              <a:t>(согласно части 15 статьи 99 Федерального закона № 44-ФЗ и п. 19 Правил № 1576)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5) даты начала и окончания проверки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19" name="CustomShape 9"/>
          <p:cNvSpPr/>
          <p:nvPr/>
        </p:nvSpPr>
        <p:spPr>
          <a:xfrm>
            <a:off x="964800" y="2152080"/>
            <a:ext cx="4372920" cy="16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e3a64"/>
                </a:solidFill>
                <a:latin typeface="Arial"/>
                <a:ea typeface="Times New Roman"/>
              </a:rPr>
              <a:t>Решение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e3a64"/>
                </a:solidFill>
                <a:latin typeface="Arial"/>
                <a:ea typeface="Times New Roman"/>
              </a:rPr>
              <a:t>в виде распоряжения (приказа)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e3a64"/>
                </a:solidFill>
                <a:latin typeface="Arial"/>
                <a:ea typeface="Times New Roman"/>
              </a:rPr>
              <a:t>о проведении проверки по результатам рассмотрения информации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20" name="CustomShape 10"/>
          <p:cNvSpPr/>
          <p:nvPr/>
        </p:nvSpPr>
        <p:spPr>
          <a:xfrm rot="16200000">
            <a:off x="5254200" y="2441520"/>
            <a:ext cx="712440" cy="114624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1" name="CustomShape 11"/>
          <p:cNvSpPr/>
          <p:nvPr/>
        </p:nvSpPr>
        <p:spPr>
          <a:xfrm>
            <a:off x="876600" y="4437720"/>
            <a:ext cx="4372920" cy="191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e3a64"/>
                </a:solidFill>
                <a:latin typeface="Arial"/>
                <a:ea typeface="Times New Roman"/>
              </a:rPr>
              <a:t>Уведомление заявителя, субъекта контроля, а </a:t>
            </a:r>
            <a:r>
              <a:rPr b="1" lang="ru-RU" sz="2000" spc="-1" strike="noStrike">
                <a:solidFill>
                  <a:srgbClr val="002060"/>
                </a:solidFill>
                <a:latin typeface="Arial"/>
                <a:ea typeface="Times New Roman"/>
              </a:rPr>
              <a:t>в случае осуществления закупки путем электронных процедур оператора электронной площадки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222" name="Group 12"/>
          <p:cNvGrpSpPr/>
          <p:nvPr/>
        </p:nvGrpSpPr>
        <p:grpSpPr>
          <a:xfrm>
            <a:off x="241560" y="4629600"/>
            <a:ext cx="722880" cy="636840"/>
            <a:chOff x="241560" y="4629600"/>
            <a:chExt cx="722880" cy="636840"/>
          </a:xfrm>
        </p:grpSpPr>
        <p:sp>
          <p:nvSpPr>
            <p:cNvPr id="223" name="CustomShape 13"/>
            <p:cNvSpPr/>
            <p:nvPr/>
          </p:nvSpPr>
          <p:spPr>
            <a:xfrm>
              <a:off x="428040" y="473688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24" name="CustomShape 14"/>
            <p:cNvSpPr/>
            <p:nvPr/>
          </p:nvSpPr>
          <p:spPr>
            <a:xfrm>
              <a:off x="241560" y="462960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225" name="CustomShape 15"/>
          <p:cNvSpPr/>
          <p:nvPr/>
        </p:nvSpPr>
        <p:spPr>
          <a:xfrm>
            <a:off x="6432120" y="4526280"/>
            <a:ext cx="5071320" cy="21564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2060"/>
                </a:solidFill>
                <a:latin typeface="Arial"/>
                <a:ea typeface="Arial"/>
              </a:rPr>
              <a:t>СОДЕРЖАНИЕ УВЕДОМЛЕНИЯ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1) информация о принятом решении с приложением копии распоряжения (приказа)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2) запрос о предоставлении документов и информации  о закупке </a:t>
            </a:r>
            <a:r>
              <a:rPr b="1" i="1" lang="ru-RU" sz="1400" spc="-1" strike="noStrike">
                <a:solidFill>
                  <a:srgbClr val="00b050"/>
                </a:solidFill>
                <a:latin typeface="Arial"/>
                <a:ea typeface="Times New Roman"/>
              </a:rPr>
              <a:t>(при необходимости)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3) место, дата и время проведения заседания комиссии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26" name="CustomShape 16"/>
          <p:cNvSpPr/>
          <p:nvPr/>
        </p:nvSpPr>
        <p:spPr>
          <a:xfrm rot="16200000">
            <a:off x="5254200" y="4718520"/>
            <a:ext cx="712440" cy="114624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CustomShape 17"/>
          <p:cNvSpPr/>
          <p:nvPr/>
        </p:nvSpPr>
        <p:spPr>
          <a:xfrm>
            <a:off x="1083600" y="-1152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(ч. 3 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370800" y="1004040"/>
            <a:ext cx="1166292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Проведение внеплановой документарной проверки </a:t>
            </a:r>
            <a:r>
              <a:rPr b="1" i="1" lang="ru-RU" sz="1600" spc="-1" strike="noStrike">
                <a:solidFill>
                  <a:srgbClr val="00b050"/>
                </a:solidFill>
                <a:latin typeface="Arial"/>
                <a:ea typeface="Times New Roman"/>
              </a:rPr>
              <a:t>(внеплановые выездные проверки проводятся в порядке, предусмотренном Правилами № 1576 для проведения плановых проверок)</a:t>
            </a:r>
            <a:endParaRPr b="0" lang="ru-RU" sz="1600" spc="-1" strike="noStrike">
              <a:latin typeface="Arial"/>
            </a:endParaRPr>
          </a:p>
        </p:txBody>
      </p:sp>
      <p:grpSp>
        <p:nvGrpSpPr>
          <p:cNvPr id="229" name="Group 2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230" name="CustomShape 3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31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232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233" name="CustomShape 4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3ACA78C0-67D9-40A5-A7FA-F51946F7306E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grpSp>
        <p:nvGrpSpPr>
          <p:cNvPr id="234" name="Group 5"/>
          <p:cNvGrpSpPr/>
          <p:nvPr/>
        </p:nvGrpSpPr>
        <p:grpSpPr>
          <a:xfrm>
            <a:off x="370800" y="1666080"/>
            <a:ext cx="723240" cy="636840"/>
            <a:chOff x="370800" y="1666080"/>
            <a:chExt cx="723240" cy="636840"/>
          </a:xfrm>
        </p:grpSpPr>
        <p:sp>
          <p:nvSpPr>
            <p:cNvPr id="235" name="CustomShape 6"/>
            <p:cNvSpPr/>
            <p:nvPr/>
          </p:nvSpPr>
          <p:spPr>
            <a:xfrm>
              <a:off x="557640" y="177300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36" name="CustomShape 7"/>
            <p:cNvSpPr/>
            <p:nvPr/>
          </p:nvSpPr>
          <p:spPr>
            <a:xfrm>
              <a:off x="370800" y="166608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237" name="CustomShape 8"/>
          <p:cNvSpPr/>
          <p:nvPr/>
        </p:nvSpPr>
        <p:spPr>
          <a:xfrm>
            <a:off x="1263600" y="1773000"/>
            <a:ext cx="96526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Изучение документов и информации по предмету проверки 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238" name="Group 9"/>
          <p:cNvGrpSpPr/>
          <p:nvPr/>
        </p:nvGrpSpPr>
        <p:grpSpPr>
          <a:xfrm>
            <a:off x="370800" y="5191560"/>
            <a:ext cx="723240" cy="636840"/>
            <a:chOff x="370800" y="5191560"/>
            <a:chExt cx="723240" cy="636840"/>
          </a:xfrm>
        </p:grpSpPr>
        <p:sp>
          <p:nvSpPr>
            <p:cNvPr id="239" name="CustomShape 10"/>
            <p:cNvSpPr/>
            <p:nvPr/>
          </p:nvSpPr>
          <p:spPr>
            <a:xfrm>
              <a:off x="557640" y="529848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40" name="CustomShape 11"/>
            <p:cNvSpPr/>
            <p:nvPr/>
          </p:nvSpPr>
          <p:spPr>
            <a:xfrm>
              <a:off x="370800" y="519156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241" name="CustomShape 12"/>
          <p:cNvSpPr/>
          <p:nvPr/>
        </p:nvSpPr>
        <p:spPr>
          <a:xfrm>
            <a:off x="1280880" y="4759920"/>
            <a:ext cx="9652680" cy="191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Оформление решения и предписание (в случае принятия решения о его выдаче) по результатам проведения внеплановой документарной проверки </a:t>
            </a:r>
            <a:r>
              <a:rPr b="1" lang="ru-RU" sz="1600" spc="-1" strike="noStrike">
                <a:solidFill>
                  <a:srgbClr val="00b050"/>
                </a:solidFill>
                <a:latin typeface="Arial"/>
                <a:ea typeface="Times New Roman"/>
              </a:rPr>
              <a:t>(</a:t>
            </a:r>
            <a:r>
              <a:rPr b="1" i="1" lang="ru-RU" sz="1600" spc="-1" strike="noStrike">
                <a:solidFill>
                  <a:srgbClr val="00b050"/>
                </a:solidFill>
                <a:latin typeface="Arial"/>
                <a:ea typeface="Times New Roman"/>
              </a:rPr>
              <a:t>решение и предписание подписываются принявшими его членами комиссии в срок не позднее 3 рабочих дней со дня их принятия и в срок не позднее 3 рабочих дней со дня их подписания копии решения и предписания направляются субъекту контроля)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42" name="CustomShape 13"/>
          <p:cNvSpPr/>
          <p:nvPr/>
        </p:nvSpPr>
        <p:spPr>
          <a:xfrm>
            <a:off x="1083600" y="-1152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(ч. 3 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43" name="CustomShape 14"/>
          <p:cNvSpPr/>
          <p:nvPr/>
        </p:nvSpPr>
        <p:spPr>
          <a:xfrm>
            <a:off x="1270440" y="2286720"/>
            <a:ext cx="10239840" cy="228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Проведение заседания комиссии: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e3a64"/>
                </a:solidFill>
                <a:latin typeface="Arial"/>
                <a:ea typeface="Times New Roman"/>
              </a:rPr>
              <a:t>- проводится, как правило, в день окончания проверки;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e3a64"/>
                </a:solidFill>
                <a:latin typeface="Arial"/>
                <a:ea typeface="Times New Roman"/>
              </a:rPr>
              <a:t>- заседание правомочно при присутствии более половины членов комиссии;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e3a64"/>
                </a:solidFill>
                <a:latin typeface="Arial"/>
                <a:ea typeface="Times New Roman"/>
              </a:rPr>
              <a:t>- на заседании вправе присутствовать заявитель (при его наличии), представители субъекта контроля, иные приглашенные лица;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e3a64"/>
                </a:solidFill>
                <a:latin typeface="Arial"/>
                <a:ea typeface="Times New Roman"/>
              </a:rPr>
              <a:t>- ведется аудиозапись;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e3a64"/>
                </a:solidFill>
                <a:latin typeface="Arial"/>
                <a:ea typeface="Times New Roman"/>
              </a:rPr>
              <a:t>- решение принимается простым большинством голосов членов комиссии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244" name="Group 15"/>
          <p:cNvGrpSpPr/>
          <p:nvPr/>
        </p:nvGrpSpPr>
        <p:grpSpPr>
          <a:xfrm>
            <a:off x="360360" y="3064320"/>
            <a:ext cx="722880" cy="636840"/>
            <a:chOff x="360360" y="3064320"/>
            <a:chExt cx="722880" cy="636840"/>
          </a:xfrm>
        </p:grpSpPr>
        <p:sp>
          <p:nvSpPr>
            <p:cNvPr id="245" name="CustomShape 16"/>
            <p:cNvSpPr/>
            <p:nvPr/>
          </p:nvSpPr>
          <p:spPr>
            <a:xfrm>
              <a:off x="546840" y="317124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46" name="CustomShape 17"/>
            <p:cNvSpPr/>
            <p:nvPr/>
          </p:nvSpPr>
          <p:spPr>
            <a:xfrm>
              <a:off x="360360" y="306432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248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49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250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251" name="CustomShape 3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4056966A-5ED8-4152-9C19-F1BAB6BF20EC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252" name="CustomShape 4"/>
          <p:cNvSpPr/>
          <p:nvPr/>
        </p:nvSpPr>
        <p:spPr>
          <a:xfrm>
            <a:off x="2409120" y="894240"/>
            <a:ext cx="74131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Segoe UI Semibold"/>
              </a:rPr>
              <a:t>Содержание решения </a:t>
            </a:r>
            <a:r>
              <a:rPr b="1" lang="ru-RU" sz="2400" spc="-1" strike="noStrike" u="sng">
                <a:solidFill>
                  <a:srgbClr val="00b050"/>
                </a:solidFill>
                <a:uFillTx/>
                <a:latin typeface="Arial"/>
                <a:ea typeface="Segoe UI Semibold"/>
              </a:rPr>
              <a:t>(состоит из 4-х частей)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53" name="CustomShape 5"/>
          <p:cNvSpPr/>
          <p:nvPr/>
        </p:nvSpPr>
        <p:spPr>
          <a:xfrm>
            <a:off x="10093680" y="2312280"/>
            <a:ext cx="914040" cy="612360"/>
          </a:xfrm>
          <a:prstGeom prst="accentCallout1">
            <a:avLst>
              <a:gd name="adj1" fmla="val 18750"/>
              <a:gd name="adj2" fmla="val -8333"/>
              <a:gd name="adj3" fmla="val 49354"/>
              <a:gd name="adj4" fmla="val -81602"/>
            </a:avLst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CustomShape 6"/>
          <p:cNvSpPr/>
          <p:nvPr/>
        </p:nvSpPr>
        <p:spPr>
          <a:xfrm>
            <a:off x="10267560" y="2435400"/>
            <a:ext cx="317880" cy="489240"/>
          </a:xfrm>
          <a:prstGeom prst="callout1">
            <a:avLst>
              <a:gd name="adj1" fmla="val 18750"/>
              <a:gd name="adj2" fmla="val -8333"/>
              <a:gd name="adj3" fmla="val 112500"/>
              <a:gd name="adj4" fmla="val -38333"/>
            </a:avLst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CustomShape 7"/>
          <p:cNvSpPr/>
          <p:nvPr/>
        </p:nvSpPr>
        <p:spPr>
          <a:xfrm>
            <a:off x="139320" y="2544840"/>
            <a:ext cx="2685960" cy="31215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1)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наименование контрольного органа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2)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состав комиссии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3)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номер, дата и место принятия решения – распоряжения (приказа)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4)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наименование заявителя (при наличии)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5)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наименование субъекта контроля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6)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ФИО приглашенных лиц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7)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указание на закупку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56" name="CustomShape 8"/>
          <p:cNvSpPr/>
          <p:nvPr/>
        </p:nvSpPr>
        <p:spPr>
          <a:xfrm>
            <a:off x="3010680" y="2563920"/>
            <a:ext cx="2004120" cy="348084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краткое изложение поступившей информации о признаках нарушения, возражений, объяснений, пояснений, заявлений, материалов и ходатайств лиц, участвующих в заседании комиссии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57" name="CustomShape 9"/>
          <p:cNvSpPr/>
          <p:nvPr/>
        </p:nvSpPr>
        <p:spPr>
          <a:xfrm>
            <a:off x="843480" y="1530720"/>
            <a:ext cx="1276920" cy="395280"/>
          </a:xfrm>
          <a:prstGeom prst="rect">
            <a:avLst/>
          </a:prstGeom>
          <a:noFill/>
          <a:ln w="25560">
            <a:solidFill>
              <a:schemeClr val="accent6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2060"/>
                </a:solidFill>
                <a:latin typeface="Arial"/>
                <a:ea typeface="Arial"/>
              </a:rPr>
              <a:t>Вводная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58" name="CustomShape 10"/>
          <p:cNvSpPr/>
          <p:nvPr/>
        </p:nvSpPr>
        <p:spPr>
          <a:xfrm>
            <a:off x="3016080" y="1528560"/>
            <a:ext cx="2005200" cy="395280"/>
          </a:xfrm>
          <a:prstGeom prst="rect">
            <a:avLst/>
          </a:prstGeom>
          <a:noFill/>
          <a:ln w="25560">
            <a:solidFill>
              <a:schemeClr val="accent6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2060"/>
                </a:solidFill>
                <a:latin typeface="Arial"/>
                <a:ea typeface="Arial"/>
              </a:rPr>
              <a:t>Описательная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59" name="CustomShape 11"/>
          <p:cNvSpPr/>
          <p:nvPr/>
        </p:nvSpPr>
        <p:spPr>
          <a:xfrm>
            <a:off x="5608440" y="1523160"/>
            <a:ext cx="2436120" cy="395280"/>
          </a:xfrm>
          <a:prstGeom prst="rect">
            <a:avLst/>
          </a:prstGeom>
          <a:noFill/>
          <a:ln w="25560">
            <a:solidFill>
              <a:schemeClr val="accent6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2060"/>
                </a:solidFill>
                <a:latin typeface="Arial"/>
                <a:ea typeface="Arial"/>
              </a:rPr>
              <a:t>Мотивировочная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60" name="CustomShape 12"/>
          <p:cNvSpPr/>
          <p:nvPr/>
        </p:nvSpPr>
        <p:spPr>
          <a:xfrm>
            <a:off x="5437080" y="2546280"/>
            <a:ext cx="2778480" cy="398268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1) 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обстоятельства, установленные при проведении проверки на которых основываются выводы комиссии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2) 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нормы законодательства, в соответствии с которыми принято решение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3)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информация о выявленных нарушениях, о наличии признаков состава административного правонарушения и (или) преступления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4)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иные сведения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61" name="CustomShape 13"/>
          <p:cNvSpPr/>
          <p:nvPr/>
        </p:nvSpPr>
        <p:spPr>
          <a:xfrm>
            <a:off x="1188000" y="1980360"/>
            <a:ext cx="596880" cy="45216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2" name="CustomShape 14"/>
          <p:cNvSpPr/>
          <p:nvPr/>
        </p:nvSpPr>
        <p:spPr>
          <a:xfrm>
            <a:off x="3728880" y="1982520"/>
            <a:ext cx="567720" cy="45252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3" name="CustomShape 15"/>
          <p:cNvSpPr/>
          <p:nvPr/>
        </p:nvSpPr>
        <p:spPr>
          <a:xfrm>
            <a:off x="6542640" y="1983240"/>
            <a:ext cx="567720" cy="45792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4" name="CustomShape 16"/>
          <p:cNvSpPr/>
          <p:nvPr/>
        </p:nvSpPr>
        <p:spPr>
          <a:xfrm>
            <a:off x="1083600" y="-1152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(ч. 3 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65" name="CustomShape 17"/>
          <p:cNvSpPr/>
          <p:nvPr/>
        </p:nvSpPr>
        <p:spPr>
          <a:xfrm>
            <a:off x="8391240" y="2268000"/>
            <a:ext cx="3579480" cy="427284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1) 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выводы комиссии о наличии в действиях (бездействии) субъекта контроля нарушения со ссылками на конкретные нормы законодательства, либо о неподтверждении нарушений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2)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выводы комиссии о необходимости передачи материалов для рассмотрения вопроса о возбуждении дела об АП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3) 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сведения о выдаче предписания или совершении иных действий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4) 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другие меры  по устранению нарушений, в том числе обращение с иском суд, передача в правоохранительные органы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66" name="CustomShape 18"/>
          <p:cNvSpPr/>
          <p:nvPr/>
        </p:nvSpPr>
        <p:spPr>
          <a:xfrm>
            <a:off x="9088200" y="1393200"/>
            <a:ext cx="2009880" cy="395280"/>
          </a:xfrm>
          <a:prstGeom prst="rect">
            <a:avLst/>
          </a:prstGeom>
          <a:noFill/>
          <a:ln w="25560">
            <a:solidFill>
              <a:schemeClr val="accent6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2060"/>
                </a:solidFill>
                <a:latin typeface="Arial"/>
                <a:ea typeface="Arial"/>
              </a:rPr>
              <a:t>Резолютивная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67" name="CustomShape 19"/>
          <p:cNvSpPr/>
          <p:nvPr/>
        </p:nvSpPr>
        <p:spPr>
          <a:xfrm>
            <a:off x="9831960" y="1829160"/>
            <a:ext cx="567720" cy="44280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916560" y="1029600"/>
            <a:ext cx="4140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Предписание содержит 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269" name="Group 2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270" name="CustomShape 3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71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272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273" name="CustomShape 4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39934F82-C103-47B5-AA20-C368B993FA92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274" name="CustomShape 5"/>
          <p:cNvSpPr/>
          <p:nvPr/>
        </p:nvSpPr>
        <p:spPr>
          <a:xfrm>
            <a:off x="298800" y="2126880"/>
            <a:ext cx="5375520" cy="444924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дата и место выдачи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состав комиссии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сведения о решении, на основании которого выдано предписание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наименование, адрес субъекта контроля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действия, которые необходимо осуществить субъектам контроля в целях устранения нарушений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сроки, в течение которых должно быть исполнено предписание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сроки, в течение которых в контрольный орган должны поступить копии документов и сведения об исполнении предписания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75" name="CustomShape 6"/>
          <p:cNvSpPr/>
          <p:nvPr/>
        </p:nvSpPr>
        <p:spPr>
          <a:xfrm>
            <a:off x="2702880" y="1512720"/>
            <a:ext cx="567720" cy="43524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6" name="CustomShape 7"/>
          <p:cNvSpPr/>
          <p:nvPr/>
        </p:nvSpPr>
        <p:spPr>
          <a:xfrm>
            <a:off x="1006200" y="252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(ч. 3 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77" name="CustomShape 8"/>
          <p:cNvSpPr/>
          <p:nvPr/>
        </p:nvSpPr>
        <p:spPr>
          <a:xfrm>
            <a:off x="6155640" y="1052280"/>
            <a:ext cx="5952600" cy="454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Предписание </a:t>
            </a:r>
            <a:r>
              <a:rPr b="1" lang="ru-RU" sz="2400" spc="-1" strike="noStrike" u="sng">
                <a:solidFill>
                  <a:srgbClr val="ff0000"/>
                </a:solidFill>
                <a:uFillTx/>
                <a:latin typeface="Arial"/>
                <a:ea typeface="Times New Roman"/>
              </a:rPr>
              <a:t>не выдается!!! </a:t>
            </a: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в случаях: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"/>
                <a:ea typeface="Times New Roman"/>
              </a:rPr>
              <a:t>1) </a:t>
            </a:r>
            <a:r>
              <a:rPr b="1" lang="ru-RU" sz="2000" spc="-1" strike="noStrike">
                <a:solidFill>
                  <a:srgbClr val="002060"/>
                </a:solidFill>
                <a:latin typeface="Arial"/>
                <a:ea typeface="Times New Roman"/>
              </a:rPr>
              <a:t>выявления нарушений законодательства о контрактной системе, которые не повлияли или не могли повлиять на результаты определения поставщика (подрядчика, исполнителя)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"/>
                <a:ea typeface="Times New Roman"/>
              </a:rPr>
              <a:t>2) </a:t>
            </a:r>
            <a:r>
              <a:rPr b="1" lang="ru-RU" sz="2000" spc="-1" strike="noStrike">
                <a:solidFill>
                  <a:srgbClr val="002060"/>
                </a:solidFill>
                <a:latin typeface="Arial"/>
                <a:ea typeface="Times New Roman"/>
              </a:rPr>
              <a:t>выявления нарушений законодательства о контрактной системе, которые были допущены субъектами контроля при определении ими поставщика (подрядчика, исполнителя), если контракт заключен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734400" y="1158120"/>
            <a:ext cx="10857240" cy="137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385623"/>
                </a:solidFill>
                <a:latin typeface="Arial"/>
                <a:ea typeface="Arial"/>
              </a:rPr>
              <a:t>Действия, направленные на устранение нарушений и указываемые органами контроля в выдаваемых предписаниях</a:t>
            </a:r>
            <a:endParaRPr b="0" lang="ru-RU" sz="2800" spc="-1" strike="noStrike">
              <a:latin typeface="Arial"/>
            </a:endParaRPr>
          </a:p>
        </p:txBody>
      </p:sp>
      <p:grpSp>
        <p:nvGrpSpPr>
          <p:cNvPr id="279" name="Group 2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280" name="CustomShape 3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81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282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283" name="CustomShape 4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B0F0E873-25C5-4076-A051-15222ECB0A1E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284" name="CustomShape 5"/>
          <p:cNvSpPr/>
          <p:nvPr/>
        </p:nvSpPr>
        <p:spPr>
          <a:xfrm>
            <a:off x="1006200" y="252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(ч. 3 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85" name="CustomShape 6"/>
          <p:cNvSpPr/>
          <p:nvPr/>
        </p:nvSpPr>
        <p:spPr>
          <a:xfrm>
            <a:off x="178920" y="2811960"/>
            <a:ext cx="11596680" cy="411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отмена протоколов, </a:t>
            </a:r>
            <a:r>
              <a:rPr b="1" lang="ru-RU" sz="2400" spc="-1" strike="noStrike">
                <a:solidFill>
                  <a:srgbClr val="173a59"/>
                </a:solidFill>
                <a:latin typeface="Arial"/>
                <a:ea typeface="Times New Roman"/>
              </a:rPr>
              <a:t>составленных </a:t>
            </a: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в ходе определения поставщика (подрядчика, исполнителя)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 </a:t>
            </a:r>
            <a:endParaRPr b="0" lang="ru-RU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внесение изменений в извещение об осуществлении закупки, документацию о закупке с продлением сроков подачи заявок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осуществление закупки в соответствии с требованиями законодательства Российской Федерации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иные действия, направленные на устранение нарушений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465840" y="1081800"/>
            <a:ext cx="574704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Для плановой проверки (внеплановой выездной проверки)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287" name="Group 2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288" name="CustomShape 3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89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290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291" name="CustomShape 4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CA7F58FC-9C7D-439B-958C-D9DA740477FF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grpSp>
        <p:nvGrpSpPr>
          <p:cNvPr id="292" name="Group 5"/>
          <p:cNvGrpSpPr/>
          <p:nvPr/>
        </p:nvGrpSpPr>
        <p:grpSpPr>
          <a:xfrm>
            <a:off x="358920" y="2217600"/>
            <a:ext cx="723240" cy="636840"/>
            <a:chOff x="358920" y="2217600"/>
            <a:chExt cx="723240" cy="636840"/>
          </a:xfrm>
        </p:grpSpPr>
        <p:sp>
          <p:nvSpPr>
            <p:cNvPr id="293" name="CustomShape 6"/>
            <p:cNvSpPr/>
            <p:nvPr/>
          </p:nvSpPr>
          <p:spPr>
            <a:xfrm>
              <a:off x="545760" y="232488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94" name="CustomShape 7"/>
            <p:cNvSpPr/>
            <p:nvPr/>
          </p:nvSpPr>
          <p:spPr>
            <a:xfrm>
              <a:off x="358920" y="221760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295" name="CustomShape 8"/>
          <p:cNvSpPr/>
          <p:nvPr/>
        </p:nvSpPr>
        <p:spPr>
          <a:xfrm>
            <a:off x="6184080" y="1049400"/>
            <a:ext cx="5582520" cy="296568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2060"/>
                </a:solidFill>
                <a:latin typeface="Arial"/>
                <a:ea typeface="Arial"/>
              </a:rPr>
              <a:t>СОДЕРЖАНИЕ РАСПОРЯЖЕНИЯ (ПРИКАЗА)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1) наименование контрольного органа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2) состав комиссии с указанием ФИО и должности каждого члена комиссии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3) предмет проверки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4) цель и основания проведения проверки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5) даты начала и окончания проверки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6) проверяемый период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7) срок составления акта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8) наименование субъекта контроля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96" name="CustomShape 9"/>
          <p:cNvSpPr/>
          <p:nvPr/>
        </p:nvSpPr>
        <p:spPr>
          <a:xfrm>
            <a:off x="1249200" y="2245680"/>
            <a:ext cx="349236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e3a64"/>
                </a:solidFill>
                <a:latin typeface="Arial"/>
                <a:ea typeface="Times New Roman"/>
              </a:rPr>
              <a:t>Распоряжение (приказ)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e3a64"/>
                </a:solidFill>
                <a:latin typeface="Arial"/>
                <a:ea typeface="Times New Roman"/>
              </a:rPr>
              <a:t>о проведении проверки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97" name="CustomShape 10"/>
          <p:cNvSpPr/>
          <p:nvPr/>
        </p:nvSpPr>
        <p:spPr>
          <a:xfrm rot="16200000">
            <a:off x="5125320" y="1958760"/>
            <a:ext cx="712440" cy="114624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8" name="CustomShape 11"/>
          <p:cNvSpPr/>
          <p:nvPr/>
        </p:nvSpPr>
        <p:spPr>
          <a:xfrm>
            <a:off x="876600" y="4954680"/>
            <a:ext cx="4372920" cy="143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e3a64"/>
                </a:solidFill>
                <a:latin typeface="Arial"/>
                <a:ea typeface="Times New Roman"/>
              </a:rPr>
              <a:t>Уведомление субъекту контроля о проведении проверки </a:t>
            </a:r>
            <a:r>
              <a:rPr b="1" i="1" lang="ru-RU" sz="1600" spc="-1" strike="noStrike">
                <a:solidFill>
                  <a:srgbClr val="00b050"/>
                </a:solidFill>
                <a:latin typeface="Arial"/>
                <a:ea typeface="Times New Roman"/>
              </a:rPr>
              <a:t>(направляется субъекту контроля не позднее чем за 5 рабочих дней до начала проверки)</a:t>
            </a:r>
            <a:endParaRPr b="0" lang="ru-RU" sz="1600" spc="-1" strike="noStrike">
              <a:latin typeface="Arial"/>
            </a:endParaRPr>
          </a:p>
        </p:txBody>
      </p:sp>
      <p:grpSp>
        <p:nvGrpSpPr>
          <p:cNvPr id="299" name="Group 12"/>
          <p:cNvGrpSpPr/>
          <p:nvPr/>
        </p:nvGrpSpPr>
        <p:grpSpPr>
          <a:xfrm>
            <a:off x="358920" y="5106240"/>
            <a:ext cx="723240" cy="636840"/>
            <a:chOff x="358920" y="5106240"/>
            <a:chExt cx="723240" cy="636840"/>
          </a:xfrm>
        </p:grpSpPr>
        <p:sp>
          <p:nvSpPr>
            <p:cNvPr id="300" name="CustomShape 13"/>
            <p:cNvSpPr/>
            <p:nvPr/>
          </p:nvSpPr>
          <p:spPr>
            <a:xfrm>
              <a:off x="545760" y="521316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301" name="CustomShape 14"/>
            <p:cNvSpPr/>
            <p:nvPr/>
          </p:nvSpPr>
          <p:spPr>
            <a:xfrm>
              <a:off x="358920" y="510624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302" name="CustomShape 15"/>
          <p:cNvSpPr/>
          <p:nvPr/>
        </p:nvSpPr>
        <p:spPr>
          <a:xfrm>
            <a:off x="6184080" y="4085280"/>
            <a:ext cx="5582520" cy="26622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2060"/>
                </a:solidFill>
                <a:latin typeface="Arial"/>
                <a:ea typeface="Arial"/>
              </a:rPr>
              <a:t>СОДЕРЖАНИЕ УВЕДОМЛЕНИЯ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1) предмет проверки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2) цель и основания проведения проверки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3) даты начала и окончания проверки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4) проверяемый период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5) запрос информации и документов с указанием срока предоставления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6) информация об обеспечении условий работы </a:t>
            </a:r>
            <a:r>
              <a:rPr b="1" i="1" lang="ru-RU" sz="1600" spc="-1" strike="noStrike">
                <a:solidFill>
                  <a:srgbClr val="00b050"/>
                </a:solidFill>
                <a:latin typeface="Arial"/>
                <a:ea typeface="Times New Roman"/>
              </a:rPr>
              <a:t>(при проведении выездной проверки)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03" name="CustomShape 16"/>
          <p:cNvSpPr/>
          <p:nvPr/>
        </p:nvSpPr>
        <p:spPr>
          <a:xfrm rot="16200000">
            <a:off x="5160240" y="4889520"/>
            <a:ext cx="712440" cy="114624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4" name="CustomShape 17"/>
          <p:cNvSpPr/>
          <p:nvPr/>
        </p:nvSpPr>
        <p:spPr>
          <a:xfrm>
            <a:off x="1083600" y="-1152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(ч. 3 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48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9" name="Рисунок 34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sp>
        <p:nvSpPr>
          <p:cNvPr id="50" name="CustomShape 3"/>
          <p:cNvSpPr/>
          <p:nvPr/>
        </p:nvSpPr>
        <p:spPr>
          <a:xfrm>
            <a:off x="11658960" y="63964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069906C5-88DE-4DE7-AD8A-AA35008C45A7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pic>
        <p:nvPicPr>
          <p:cNvPr id="51" name="Рисунок 62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52" name="CustomShape 4"/>
          <p:cNvSpPr/>
          <p:nvPr/>
        </p:nvSpPr>
        <p:spPr>
          <a:xfrm>
            <a:off x="1332720" y="3278880"/>
            <a:ext cx="3501000" cy="131724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Постановление Правительства РФ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от 01.10.2020 № 1576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3" name="CustomShape 5"/>
          <p:cNvSpPr/>
          <p:nvPr/>
        </p:nvSpPr>
        <p:spPr>
          <a:xfrm>
            <a:off x="3300480" y="1090080"/>
            <a:ext cx="5040360" cy="91044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Федеральный закон № 44-ФЗ статья 99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4" name="CustomShape 6"/>
          <p:cNvSpPr/>
          <p:nvPr/>
        </p:nvSpPr>
        <p:spPr>
          <a:xfrm>
            <a:off x="7406640" y="3279600"/>
            <a:ext cx="2758320" cy="13158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Федеральные стандарты ВГ(М)ФК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5" name="CustomShape 7"/>
          <p:cNvSpPr/>
          <p:nvPr/>
        </p:nvSpPr>
        <p:spPr>
          <a:xfrm>
            <a:off x="2799360" y="2406960"/>
            <a:ext cx="1543680" cy="50508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часть 3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6" name="CustomShape 8"/>
          <p:cNvSpPr/>
          <p:nvPr/>
        </p:nvSpPr>
        <p:spPr>
          <a:xfrm>
            <a:off x="7155720" y="2398680"/>
            <a:ext cx="1543680" cy="50508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часть 8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7" name="CustomShape 9"/>
          <p:cNvSpPr/>
          <p:nvPr/>
        </p:nvSpPr>
        <p:spPr>
          <a:xfrm>
            <a:off x="8166600" y="2947680"/>
            <a:ext cx="567720" cy="30852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" name="CustomShape 10"/>
          <p:cNvSpPr/>
          <p:nvPr/>
        </p:nvSpPr>
        <p:spPr>
          <a:xfrm>
            <a:off x="2799360" y="2937960"/>
            <a:ext cx="567720" cy="31176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" name="CustomShape 11"/>
          <p:cNvSpPr/>
          <p:nvPr/>
        </p:nvSpPr>
        <p:spPr>
          <a:xfrm>
            <a:off x="7773120" y="2035080"/>
            <a:ext cx="567720" cy="31968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" name="CustomShape 12"/>
          <p:cNvSpPr/>
          <p:nvPr/>
        </p:nvSpPr>
        <p:spPr>
          <a:xfrm>
            <a:off x="3287520" y="2038680"/>
            <a:ext cx="567720" cy="32868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" name="CustomShape 13"/>
          <p:cNvSpPr/>
          <p:nvPr/>
        </p:nvSpPr>
        <p:spPr>
          <a:xfrm>
            <a:off x="2735280" y="5085360"/>
            <a:ext cx="6708600" cy="145188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П</a:t>
            </a:r>
            <a:r>
              <a:rPr b="1" lang="ru-RU" sz="2400" spc="-1" strike="noStrike">
                <a:solidFill>
                  <a:srgbClr val="203864"/>
                </a:solidFill>
                <a:latin typeface="Arial"/>
                <a:ea typeface="Arial"/>
              </a:rPr>
              <a:t>остановление Правительства РФ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203864"/>
                </a:solidFill>
                <a:latin typeface="Arial"/>
                <a:ea typeface="Arial"/>
              </a:rPr>
              <a:t>от 27.01.2022 № 60 </a:t>
            </a:r>
            <a:r>
              <a:rPr b="1" lang="ru-RU" sz="1600" spc="-1" strike="noStrike">
                <a:solidFill>
                  <a:srgbClr val="00b050"/>
                </a:solidFill>
                <a:latin typeface="Arial"/>
                <a:ea typeface="Times New Roman"/>
              </a:rPr>
              <a:t>(информация о проведении проверок, их результатах и выданных предписаниях подлежит размещению в ЕИС в установленные сроки)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62" name="CustomShape 14"/>
          <p:cNvSpPr/>
          <p:nvPr/>
        </p:nvSpPr>
        <p:spPr>
          <a:xfrm>
            <a:off x="3083400" y="4596480"/>
            <a:ext cx="3006360" cy="488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b05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" name="CustomShape 15"/>
          <p:cNvSpPr/>
          <p:nvPr/>
        </p:nvSpPr>
        <p:spPr>
          <a:xfrm flipH="1">
            <a:off x="6090120" y="4596480"/>
            <a:ext cx="2695680" cy="488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b05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" name="CustomShape 16"/>
          <p:cNvSpPr/>
          <p:nvPr/>
        </p:nvSpPr>
        <p:spPr>
          <a:xfrm>
            <a:off x="1170360" y="14040"/>
            <a:ext cx="1005048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Segoe UI Semibold"/>
              </a:rPr>
              <a:t>Контроль в сфере закупок (ст.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Segoe UI Semibold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Segoe UI Semibold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306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07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308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309" name="CustomShape 3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D557840F-9C89-4686-9CDB-278ED9B8C80B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310" name="CustomShape 4"/>
          <p:cNvSpPr/>
          <p:nvPr/>
        </p:nvSpPr>
        <p:spPr>
          <a:xfrm>
            <a:off x="1083600" y="-1152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(ч. 3 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311" name="CustomShape 5"/>
          <p:cNvSpPr/>
          <p:nvPr/>
        </p:nvSpPr>
        <p:spPr>
          <a:xfrm>
            <a:off x="964800" y="1059480"/>
            <a:ext cx="106268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385623"/>
                </a:solidFill>
                <a:latin typeface="Arial"/>
                <a:ea typeface="Times New Roman"/>
              </a:rPr>
              <a:t>Проведение плановой проверки в 2 этапа </a:t>
            </a:r>
            <a:r>
              <a:rPr b="1" i="1" lang="ru-RU" sz="1600" spc="-1" strike="noStrike">
                <a:solidFill>
                  <a:srgbClr val="00b050"/>
                </a:solidFill>
                <a:latin typeface="Arial"/>
                <a:ea typeface="Times New Roman"/>
              </a:rPr>
              <a:t>(могут проводиться одновременно)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12" name="CustomShape 6"/>
          <p:cNvSpPr/>
          <p:nvPr/>
        </p:nvSpPr>
        <p:spPr>
          <a:xfrm>
            <a:off x="414720" y="2535120"/>
            <a:ext cx="1555200" cy="45648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CustomShape 7"/>
          <p:cNvSpPr/>
          <p:nvPr/>
        </p:nvSpPr>
        <p:spPr>
          <a:xfrm>
            <a:off x="229680" y="2535120"/>
            <a:ext cx="17402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Times New Roman"/>
              </a:rPr>
              <a:t>I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Times New Roman"/>
              </a:rPr>
              <a:t>ЭТАП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14" name="CustomShape 8"/>
          <p:cNvSpPr/>
          <p:nvPr/>
        </p:nvSpPr>
        <p:spPr>
          <a:xfrm>
            <a:off x="3101040" y="4092120"/>
            <a:ext cx="1555200" cy="45648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9"/>
          <p:cNvSpPr/>
          <p:nvPr/>
        </p:nvSpPr>
        <p:spPr>
          <a:xfrm>
            <a:off x="2964240" y="4087080"/>
            <a:ext cx="16916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Times New Roman"/>
              </a:rPr>
              <a:t>II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Times New Roman"/>
              </a:rPr>
              <a:t>ЭТАП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16" name="CustomShape 10"/>
          <p:cNvSpPr/>
          <p:nvPr/>
        </p:nvSpPr>
        <p:spPr>
          <a:xfrm>
            <a:off x="2201400" y="1913040"/>
            <a:ext cx="7545600" cy="1674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Рассмотрение закупок, находящихся в стадии определения поставщиков (подрядчиков, исполнителей). При выявлении закупок, содержащих признаки нарушения проводится внеплановая документарная проверка </a:t>
            </a:r>
            <a:r>
              <a:rPr b="1" i="1" lang="ru-RU" sz="1600" spc="-1" strike="noStrike">
                <a:solidFill>
                  <a:srgbClr val="00b050"/>
                </a:solidFill>
                <a:latin typeface="Arial"/>
                <a:ea typeface="Arial"/>
              </a:rPr>
              <a:t>(в случае проведения проверки на заседании комиссии субъект контроля уведомляется за 3 рабочих дня до дня заседания комиссии)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17" name="CustomShape 11"/>
          <p:cNvSpPr/>
          <p:nvPr/>
        </p:nvSpPr>
        <p:spPr>
          <a:xfrm>
            <a:off x="5182560" y="4002120"/>
            <a:ext cx="6734880" cy="639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Проверка закупок, контракты по которым заключены.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В случае выявления нарушений выдается предписание.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18" name="CustomShape 12"/>
          <p:cNvSpPr/>
          <p:nvPr/>
        </p:nvSpPr>
        <p:spPr>
          <a:xfrm>
            <a:off x="674280" y="5116320"/>
            <a:ext cx="10830960" cy="144828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2060"/>
                </a:solidFill>
                <a:latin typeface="Arial"/>
                <a:ea typeface="Arial"/>
              </a:rPr>
              <a:t>По результатам плановой проверки оформляется и подписывается всеми членами комиссии акт о результатах плановой проверки в сроки, установленные распоряжением (приказом), но не позднее 10 рабочих дней со дня окончания проверки </a:t>
            </a:r>
            <a:r>
              <a:rPr b="1" lang="ru-RU" sz="1600" spc="-1" strike="noStrike">
                <a:solidFill>
                  <a:srgbClr val="00b050"/>
                </a:solidFill>
                <a:latin typeface="Arial"/>
                <a:ea typeface="Arial"/>
              </a:rPr>
              <a:t>(принятое решение и выданное предписание, в случае проведения по итогам </a:t>
            </a:r>
            <a:r>
              <a:rPr b="1" lang="en-US" sz="1600" spc="-1" strike="noStrike">
                <a:solidFill>
                  <a:srgbClr val="00b050"/>
                </a:solidFill>
                <a:latin typeface="Arial"/>
                <a:ea typeface="Arial"/>
              </a:rPr>
              <a:t>I</a:t>
            </a:r>
            <a:r>
              <a:rPr b="1" lang="ru-RU" sz="1600" spc="-1" strike="noStrike">
                <a:solidFill>
                  <a:srgbClr val="00b050"/>
                </a:solidFill>
                <a:latin typeface="Arial"/>
                <a:ea typeface="Arial"/>
              </a:rPr>
              <a:t> этапа внеплановой проверки являются неотъемлемой частью акта)</a:t>
            </a:r>
            <a:r>
              <a:rPr b="1" lang="ru-RU" sz="1600" spc="-1" strike="noStrike">
                <a:solidFill>
                  <a:srgbClr val="002060"/>
                </a:solidFill>
                <a:latin typeface="Arial"/>
                <a:ea typeface="Arial"/>
              </a:rPr>
              <a:t>.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2060"/>
                </a:solidFill>
                <a:latin typeface="Arial"/>
                <a:ea typeface="Arial"/>
              </a:rPr>
              <a:t>Копия акта направляется субъекту контроля не позднее 3 рабочих дней его подписания. 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320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21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322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323" name="CustomShape 3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BC8E8C05-A649-4280-9703-F37C321C68A4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324" name="CustomShape 4"/>
          <p:cNvSpPr/>
          <p:nvPr/>
        </p:nvSpPr>
        <p:spPr>
          <a:xfrm>
            <a:off x="2409120" y="894240"/>
            <a:ext cx="74131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Segoe UI Semibold"/>
              </a:rPr>
              <a:t>Содержание акта </a:t>
            </a:r>
            <a:r>
              <a:rPr b="1" lang="ru-RU" sz="2400" spc="-1" strike="noStrike" u="sng">
                <a:solidFill>
                  <a:srgbClr val="00b050"/>
                </a:solidFill>
                <a:uFillTx/>
                <a:latin typeface="Arial"/>
                <a:ea typeface="Segoe UI Semibold"/>
              </a:rPr>
              <a:t>(состоит из 3-х частей)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25" name="CustomShape 5"/>
          <p:cNvSpPr/>
          <p:nvPr/>
        </p:nvSpPr>
        <p:spPr>
          <a:xfrm>
            <a:off x="10093680" y="2312280"/>
            <a:ext cx="914040" cy="612360"/>
          </a:xfrm>
          <a:prstGeom prst="accentCallout1">
            <a:avLst>
              <a:gd name="adj1" fmla="val 18750"/>
              <a:gd name="adj2" fmla="val -8333"/>
              <a:gd name="adj3" fmla="val 49354"/>
              <a:gd name="adj4" fmla="val -81602"/>
            </a:avLst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6"/>
          <p:cNvSpPr/>
          <p:nvPr/>
        </p:nvSpPr>
        <p:spPr>
          <a:xfrm>
            <a:off x="10267560" y="2435400"/>
            <a:ext cx="317880" cy="489240"/>
          </a:xfrm>
          <a:prstGeom prst="callout1">
            <a:avLst>
              <a:gd name="adj1" fmla="val 18750"/>
              <a:gd name="adj2" fmla="val -8333"/>
              <a:gd name="adj3" fmla="val 112500"/>
              <a:gd name="adj4" fmla="val -38333"/>
            </a:avLst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7"/>
          <p:cNvSpPr/>
          <p:nvPr/>
        </p:nvSpPr>
        <p:spPr>
          <a:xfrm>
            <a:off x="62280" y="2266920"/>
            <a:ext cx="3056040" cy="379764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1)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наименование контрольного органа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2)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дата и номер распоряжения (приказа)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о проведении проверки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3)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номер, дата и место составления акта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4)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основания, цели и сроки проверки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5) 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проверяемый период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6)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предмет проверки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7) 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состав комиссии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8) 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наименование, адрес местонахождения субъекта контроля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328" name="CustomShape 8"/>
          <p:cNvSpPr/>
          <p:nvPr/>
        </p:nvSpPr>
        <p:spPr>
          <a:xfrm>
            <a:off x="951480" y="1503000"/>
            <a:ext cx="1276920" cy="395280"/>
          </a:xfrm>
          <a:prstGeom prst="rect">
            <a:avLst/>
          </a:prstGeom>
          <a:noFill/>
          <a:ln w="25560">
            <a:solidFill>
              <a:schemeClr val="accent6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2060"/>
                </a:solidFill>
                <a:latin typeface="Arial"/>
                <a:ea typeface="Arial"/>
              </a:rPr>
              <a:t>Вводная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29" name="CustomShape 9"/>
          <p:cNvSpPr/>
          <p:nvPr/>
        </p:nvSpPr>
        <p:spPr>
          <a:xfrm>
            <a:off x="3679200" y="1515240"/>
            <a:ext cx="2436120" cy="395280"/>
          </a:xfrm>
          <a:prstGeom prst="rect">
            <a:avLst/>
          </a:prstGeom>
          <a:noFill/>
          <a:ln w="25560">
            <a:solidFill>
              <a:schemeClr val="accent6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2060"/>
                </a:solidFill>
                <a:latin typeface="Arial"/>
                <a:ea typeface="Arial"/>
              </a:rPr>
              <a:t>Мотивировочная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30" name="CustomShape 10"/>
          <p:cNvSpPr/>
          <p:nvPr/>
        </p:nvSpPr>
        <p:spPr>
          <a:xfrm>
            <a:off x="3262680" y="2264760"/>
            <a:ext cx="3204000" cy="402444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1) 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обстоятельства, установленные при проведении проверки на которых основываются выводы комиссии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2) 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нормы законодательства,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в соответствии с которыми приняты акт, решение и предписание (в случае их наличия)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3)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информация о выявленных нарушениях, о наличии признаков состава административного правонарушения и (или) преступления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4)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иные сведения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31" name="CustomShape 11"/>
          <p:cNvSpPr/>
          <p:nvPr/>
        </p:nvSpPr>
        <p:spPr>
          <a:xfrm>
            <a:off x="1216440" y="1915200"/>
            <a:ext cx="596880" cy="45216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2" name="CustomShape 12"/>
          <p:cNvSpPr/>
          <p:nvPr/>
        </p:nvSpPr>
        <p:spPr>
          <a:xfrm>
            <a:off x="4559760" y="1940400"/>
            <a:ext cx="567720" cy="45792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3" name="CustomShape 13"/>
          <p:cNvSpPr/>
          <p:nvPr/>
        </p:nvSpPr>
        <p:spPr>
          <a:xfrm>
            <a:off x="1083600" y="-1152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(ч. 3 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334" name="CustomShape 14"/>
          <p:cNvSpPr/>
          <p:nvPr/>
        </p:nvSpPr>
        <p:spPr>
          <a:xfrm>
            <a:off x="6645240" y="2279520"/>
            <a:ext cx="3995640" cy="387972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1) 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выводы комиссии о наличии нарушений в действии (бездействии) субъекта контроля нарушения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со ссылками на конкретные нормы законодательства, либо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о неподтверждении таких нарушений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2)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сведения о выдаче предписания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(в случае его наличия)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3)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выводы комиссии о необходимости передачи материалов для рассмотрения вопроса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о возбуждении дела об АП</a:t>
            </a: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**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4) 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другие меры  по устранению нарушений, в том числе обращение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с иском суд, передача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в правоохранительные органы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35" name="CustomShape 15"/>
          <p:cNvSpPr/>
          <p:nvPr/>
        </p:nvSpPr>
        <p:spPr>
          <a:xfrm>
            <a:off x="7638120" y="1513440"/>
            <a:ext cx="2009880" cy="395280"/>
          </a:xfrm>
          <a:prstGeom prst="rect">
            <a:avLst/>
          </a:prstGeom>
          <a:noFill/>
          <a:ln w="25560">
            <a:solidFill>
              <a:schemeClr val="accent6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2060"/>
                </a:solidFill>
                <a:latin typeface="Arial"/>
                <a:ea typeface="Arial"/>
              </a:rPr>
              <a:t>Резолютивная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36" name="CustomShape 16"/>
          <p:cNvSpPr/>
          <p:nvPr/>
        </p:nvSpPr>
        <p:spPr>
          <a:xfrm>
            <a:off x="8359200" y="1927800"/>
            <a:ext cx="567720" cy="44280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7" name="CustomShape 17"/>
          <p:cNvSpPr/>
          <p:nvPr/>
        </p:nvSpPr>
        <p:spPr>
          <a:xfrm>
            <a:off x="10641240" y="2975760"/>
            <a:ext cx="1607400" cy="279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0000"/>
                </a:solidFill>
                <a:latin typeface="Calibri"/>
                <a:ea typeface="Arial"/>
              </a:rPr>
              <a:t>**</a:t>
            </a:r>
            <a:r>
              <a:rPr b="1" i="1" lang="ru-RU" sz="1600" spc="-1" strike="noStrike">
                <a:solidFill>
                  <a:srgbClr val="00b050"/>
                </a:solidFill>
                <a:latin typeface="Calibri"/>
                <a:ea typeface="Arial"/>
              </a:rPr>
              <a:t>материалы для рассмотрения вопроса о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1600" spc="-1" strike="noStrike">
                <a:solidFill>
                  <a:srgbClr val="00b050"/>
                </a:solidFill>
                <a:latin typeface="Calibri"/>
                <a:ea typeface="Arial"/>
              </a:rPr>
              <a:t>возбуждении АП направляются в контрольное управление Новосибирской области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2045520" y="1150920"/>
            <a:ext cx="837288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Сроки размещения информации и документов в ЕИС </a:t>
            </a:r>
            <a:r>
              <a:rPr b="1" lang="ru-RU" sz="1600" spc="-1" strike="noStrike" u="sng">
                <a:solidFill>
                  <a:srgbClr val="00b050"/>
                </a:solidFill>
                <a:uFillTx/>
                <a:latin typeface="Arial"/>
                <a:ea typeface="Times New Roman"/>
              </a:rPr>
              <a:t>(утверждены постановлением Правительства  РФ от 27.01.2022 № 60)</a:t>
            </a:r>
            <a:endParaRPr b="0" lang="ru-RU" sz="1600" spc="-1" strike="noStrike">
              <a:latin typeface="Arial"/>
            </a:endParaRPr>
          </a:p>
        </p:txBody>
      </p:sp>
      <p:grpSp>
        <p:nvGrpSpPr>
          <p:cNvPr id="339" name="Group 2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340" name="CustomShape 3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41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342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343" name="CustomShape 4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A208FC3A-7AE0-49B0-A35C-D9B28A670B56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344" name="CustomShape 5"/>
          <p:cNvSpPr/>
          <p:nvPr/>
        </p:nvSpPr>
        <p:spPr>
          <a:xfrm>
            <a:off x="1083600" y="-1152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(ч. 3 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  <p:graphicFrame>
        <p:nvGraphicFramePr>
          <p:cNvPr id="345" name="Table 6"/>
          <p:cNvGraphicFramePr/>
          <p:nvPr/>
        </p:nvGraphicFramePr>
        <p:xfrm>
          <a:off x="364320" y="1957320"/>
          <a:ext cx="11227320" cy="1854000"/>
        </p:xfrm>
        <a:graphic>
          <a:graphicData uri="http://schemas.openxmlformats.org/drawingml/2006/table">
            <a:tbl>
              <a:tblPr/>
              <a:tblGrid>
                <a:gridCol w="4429440"/>
                <a:gridCol w="6797880"/>
              </a:tblGrid>
              <a:tr h="3661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Наименование информации (документа)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Срок размещения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6404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План проведения проверок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Не позднее 2 рабочих дней со дня, следующего за днем утверждения, изменений в него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91476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Информация о проведении проверки, продлении срока проведения проверки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Не позднее 2 рабочих дней со дня, следующего за днем принятия распоряжения (приказа)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14634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Решение, акт, предписание, определение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Не позднее 3 рабочих дней со дня, следующего за днем: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- принятия решения (акта), 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- выдачи предписания, 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- выявления органом контроля неисполнения предписания,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- вынесения определения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6404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Информация о передаче заявления по принадлежности (подведомственности)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Не позднее одного рабочего дня со дня, следующего за днем передачи по принадлежности (подведомственности)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 flipV="1">
            <a:off x="-11160" y="6120"/>
            <a:ext cx="12202920" cy="1727640"/>
          </a:xfrm>
          <a:custGeom>
            <a:avLst/>
            <a:gdLst/>
            <a:ahLst/>
            <a:rect l="l" t="t" r="r" b="b"/>
            <a:pathLst>
              <a:path w="10040" h="12496">
                <a:moveTo>
                  <a:pt x="2" y="0"/>
                </a:moveTo>
                <a:lnTo>
                  <a:pt x="10040" y="3116"/>
                </a:lnTo>
                <a:cubicBezTo>
                  <a:pt x="10037" y="3338"/>
                  <a:pt x="10034" y="3610"/>
                  <a:pt x="10031" y="3832"/>
                </a:cubicBezTo>
                <a:cubicBezTo>
                  <a:pt x="10034" y="6358"/>
                  <a:pt x="10029" y="9918"/>
                  <a:pt x="10032" y="12444"/>
                </a:cubicBezTo>
                <a:lnTo>
                  <a:pt x="8" y="12496"/>
                </a:lnTo>
                <a:cubicBezTo>
                  <a:pt x="14" y="11488"/>
                  <a:pt x="-4" y="1007"/>
                  <a:pt x="2" y="0"/>
                </a:cubicBezTo>
                <a:close/>
              </a:path>
            </a:pathLst>
          </a:custGeom>
          <a:blipFill rotWithShape="0">
            <a:blip r:embed="rId1"/>
            <a:stretch>
              <a:fillRect/>
            </a:stretch>
          </a:blip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7" name="CustomShape 2"/>
          <p:cNvSpPr/>
          <p:nvPr/>
        </p:nvSpPr>
        <p:spPr>
          <a:xfrm>
            <a:off x="2809080" y="629280"/>
            <a:ext cx="6562440" cy="483840"/>
          </a:xfrm>
          <a:prstGeom prst="rect">
            <a:avLst/>
          </a:prstGeom>
          <a:noFill/>
          <a:ln>
            <a:noFill/>
          </a:ln>
          <a:effectLst>
            <a:outerShdw algn="bl" blurRad="28575" dir="5400000" dist="9360" rotWithShape="0">
              <a:srgbClr val="00001a">
                <a:alpha val="1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ffffff"/>
                </a:solidFill>
                <a:latin typeface="Segoe UI"/>
                <a:ea typeface="Roboto Slab"/>
              </a:rPr>
              <a:t>СПАСИБО ЗА ВНИМАНИЕ!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48" name="CustomShape 3"/>
          <p:cNvSpPr/>
          <p:nvPr/>
        </p:nvSpPr>
        <p:spPr>
          <a:xfrm>
            <a:off x="1903680" y="2290320"/>
            <a:ext cx="8686440" cy="289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Контрольное управление Новосибирской области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Телефон</a:t>
            </a:r>
            <a:r>
              <a:rPr b="0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(383) 238-63-84 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E- mail</a:t>
            </a:r>
            <a:r>
              <a:rPr b="1" lang="ru-RU" sz="2200" spc="-1" strike="noStrike">
                <a:solidFill>
                  <a:srgbClr val="3f4758"/>
                </a:solidFill>
                <a:latin typeface="Segoe UI"/>
                <a:ea typeface="Roboto Slab"/>
              </a:rPr>
              <a:t>: </a:t>
            </a:r>
            <a:r>
              <a:rPr b="1" lang="ru-RU" sz="2200" spc="-1" strike="noStrike" u="sng">
                <a:solidFill>
                  <a:srgbClr val="0563c1"/>
                </a:solidFill>
                <a:uFillTx/>
                <a:latin typeface="Segoe UI"/>
                <a:ea typeface="Roboto Slab"/>
                <a:hlinkClick r:id="rId2"/>
              </a:rPr>
              <a:t>uk@nso.ru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Официальный сайт: </a:t>
            </a:r>
            <a:r>
              <a:rPr b="1" lang="ru-RU" sz="2200" spc="-1" strike="noStrike" u="sng">
                <a:solidFill>
                  <a:srgbClr val="0563c1"/>
                </a:solidFill>
                <a:uFillTx/>
                <a:latin typeface="Segoe UI"/>
                <a:ea typeface="Roboto Slab"/>
                <a:hlinkClick r:id="rId3"/>
              </a:rPr>
              <a:t>http://uk.nso.ru</a:t>
            </a:r>
            <a:r>
              <a:rPr b="1" lang="ru-RU" sz="2200" spc="-1" strike="noStrike">
                <a:solidFill>
                  <a:srgbClr val="3f4758"/>
                </a:solidFill>
                <a:latin typeface="Segoe UI"/>
                <a:ea typeface="Roboto Slab"/>
              </a:rPr>
              <a:t> 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  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ВКонтакте: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	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               Телеграм-канал:            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	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      ОК: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3f4758"/>
                </a:solidFill>
                <a:latin typeface="Segoe UI"/>
                <a:ea typeface="Roboto Slab"/>
              </a:rPr>
              <a:t>  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349" name="Рисунок 7" descr=""/>
          <p:cNvPicPr/>
          <p:nvPr/>
        </p:nvPicPr>
        <p:blipFill>
          <a:blip r:embed="rId4"/>
          <a:stretch/>
        </p:blipFill>
        <p:spPr>
          <a:xfrm>
            <a:off x="5483160" y="4611240"/>
            <a:ext cx="1403640" cy="1403640"/>
          </a:xfrm>
          <a:prstGeom prst="rect">
            <a:avLst/>
          </a:prstGeom>
          <a:ln>
            <a:noFill/>
          </a:ln>
        </p:spPr>
      </p:pic>
      <p:pic>
        <p:nvPicPr>
          <p:cNvPr id="350" name="Рисунок 8" descr=""/>
          <p:cNvPicPr/>
          <p:nvPr/>
        </p:nvPicPr>
        <p:blipFill>
          <a:blip r:embed="rId5"/>
          <a:stretch/>
        </p:blipFill>
        <p:spPr>
          <a:xfrm>
            <a:off x="8523360" y="4611240"/>
            <a:ext cx="1403640" cy="1403640"/>
          </a:xfrm>
          <a:prstGeom prst="rect">
            <a:avLst/>
          </a:prstGeom>
          <a:ln>
            <a:noFill/>
          </a:ln>
        </p:spPr>
      </p:pic>
      <p:pic>
        <p:nvPicPr>
          <p:cNvPr id="351" name="Рисунок 9" descr=""/>
          <p:cNvPicPr/>
          <p:nvPr/>
        </p:nvPicPr>
        <p:blipFill>
          <a:blip r:embed="rId6"/>
          <a:stretch/>
        </p:blipFill>
        <p:spPr>
          <a:xfrm>
            <a:off x="2306160" y="4611240"/>
            <a:ext cx="1403640" cy="1403640"/>
          </a:xfrm>
          <a:prstGeom prst="rect">
            <a:avLst/>
          </a:prstGeom>
          <a:ln>
            <a:noFill/>
          </a:ln>
        </p:spPr>
      </p:pic>
      <p:pic>
        <p:nvPicPr>
          <p:cNvPr id="352" name="Рисунок 11" descr=""/>
          <p:cNvPicPr/>
          <p:nvPr/>
        </p:nvPicPr>
        <p:blipFill>
          <a:blip r:embed="rId7"/>
          <a:srcRect l="0" t="63776" r="0" b="21936"/>
          <a:stretch/>
        </p:blipFill>
        <p:spPr>
          <a:xfrm flipH="1">
            <a:off x="6480" y="6762960"/>
            <a:ext cx="12185640" cy="91080"/>
          </a:xfrm>
          <a:prstGeom prst="rect">
            <a:avLst/>
          </a:prstGeom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</p:pic>
      <p:pic>
        <p:nvPicPr>
          <p:cNvPr id="353" name="Рисунок 13" descr=""/>
          <p:cNvPicPr/>
          <p:nvPr/>
        </p:nvPicPr>
        <p:blipFill>
          <a:blip r:embed="rId8"/>
          <a:stretch/>
        </p:blipFill>
        <p:spPr>
          <a:xfrm>
            <a:off x="80640" y="66240"/>
            <a:ext cx="1512360" cy="1618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66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67" name="Рисунок 34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sp>
        <p:nvSpPr>
          <p:cNvPr id="68" name="CustomShape 3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F3A7726A-F666-48CB-B1B2-F126FCB8F094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69" name="CustomShape 4"/>
          <p:cNvSpPr/>
          <p:nvPr/>
        </p:nvSpPr>
        <p:spPr>
          <a:xfrm>
            <a:off x="1029960" y="3561480"/>
            <a:ext cx="3667680" cy="22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2060"/>
                </a:solidFill>
                <a:latin typeface="Arial"/>
                <a:ea typeface="Segoe UI Semibold"/>
              </a:rPr>
              <a:t>Субъекты контроля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b050"/>
                </a:solidFill>
                <a:latin typeface="Arial"/>
                <a:ea typeface="Segoe UI Semibold"/>
              </a:rPr>
              <a:t>(ч. 3 ст. 99) </a:t>
            </a:r>
            <a:r>
              <a:rPr b="1" lang="ru-RU" sz="2400" spc="-1" strike="noStrike">
                <a:solidFill>
                  <a:srgbClr val="002060"/>
                </a:solidFill>
                <a:latin typeface="Arial"/>
                <a:ea typeface="Segoe UI Semibold"/>
              </a:rPr>
              <a:t>и  объекты контроля (</a:t>
            </a:r>
            <a:r>
              <a:rPr b="1" lang="ru-RU" sz="2400" spc="-1" strike="noStrike">
                <a:solidFill>
                  <a:srgbClr val="00b050"/>
                </a:solidFill>
                <a:latin typeface="Arial"/>
                <a:ea typeface="Segoe UI Semibold"/>
              </a:rPr>
              <a:t>ч. 8 ст. 99)  </a:t>
            </a:r>
            <a:r>
              <a:rPr b="1" lang="ru-RU" sz="2400" spc="-1" strike="noStrike">
                <a:solidFill>
                  <a:srgbClr val="002060"/>
                </a:solidFill>
                <a:latin typeface="Arial"/>
                <a:ea typeface="Segoe UI Semibold"/>
              </a:rPr>
              <a:t>при осуществлении закупок для муниципальных нужд 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70" name="Group 5"/>
          <p:cNvGrpSpPr/>
          <p:nvPr/>
        </p:nvGrpSpPr>
        <p:grpSpPr>
          <a:xfrm>
            <a:off x="300960" y="4386600"/>
            <a:ext cx="722880" cy="636840"/>
            <a:chOff x="300960" y="4386600"/>
            <a:chExt cx="722880" cy="636840"/>
          </a:xfrm>
        </p:grpSpPr>
        <p:sp>
          <p:nvSpPr>
            <p:cNvPr id="71" name="CustomShape 6"/>
            <p:cNvSpPr/>
            <p:nvPr/>
          </p:nvSpPr>
          <p:spPr>
            <a:xfrm>
              <a:off x="487440" y="449388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72" name="CustomShape 7"/>
            <p:cNvSpPr/>
            <p:nvPr/>
          </p:nvSpPr>
          <p:spPr>
            <a:xfrm>
              <a:off x="300960" y="438660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grpSp>
        <p:nvGrpSpPr>
          <p:cNvPr id="73" name="Group 8"/>
          <p:cNvGrpSpPr/>
          <p:nvPr/>
        </p:nvGrpSpPr>
        <p:grpSpPr>
          <a:xfrm>
            <a:off x="293760" y="1965240"/>
            <a:ext cx="723240" cy="636840"/>
            <a:chOff x="293760" y="1965240"/>
            <a:chExt cx="723240" cy="636840"/>
          </a:xfrm>
        </p:grpSpPr>
        <p:sp>
          <p:nvSpPr>
            <p:cNvPr id="74" name="CustomShape 9"/>
            <p:cNvSpPr/>
            <p:nvPr/>
          </p:nvSpPr>
          <p:spPr>
            <a:xfrm>
              <a:off x="480600" y="207216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75" name="CustomShape 10"/>
            <p:cNvSpPr/>
            <p:nvPr/>
          </p:nvSpPr>
          <p:spPr>
            <a:xfrm>
              <a:off x="293760" y="196524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pic>
        <p:nvPicPr>
          <p:cNvPr id="76" name="Рисунок 62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77" name="CustomShape 11"/>
          <p:cNvSpPr/>
          <p:nvPr/>
        </p:nvSpPr>
        <p:spPr>
          <a:xfrm>
            <a:off x="1024200" y="-936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78" name="Рисунок 33" descr=""/>
          <p:cNvPicPr/>
          <p:nvPr/>
        </p:nvPicPr>
        <p:blipFill>
          <a:blip r:embed="rId4"/>
          <a:stretch/>
        </p:blipFill>
        <p:spPr>
          <a:xfrm>
            <a:off x="8765280" y="1007640"/>
            <a:ext cx="2060640" cy="2060640"/>
          </a:xfrm>
          <a:prstGeom prst="rect">
            <a:avLst/>
          </a:prstGeom>
          <a:ln>
            <a:noFill/>
          </a:ln>
        </p:spPr>
      </p:pic>
      <p:sp>
        <p:nvSpPr>
          <p:cNvPr id="79" name="CustomShape 12"/>
          <p:cNvSpPr/>
          <p:nvPr/>
        </p:nvSpPr>
        <p:spPr>
          <a:xfrm>
            <a:off x="1088280" y="1498680"/>
            <a:ext cx="760536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2060"/>
                </a:solidFill>
                <a:latin typeface="Arial"/>
                <a:ea typeface="Calibri"/>
              </a:rPr>
              <a:t>Органы местного самоуправления </a:t>
            </a:r>
            <a:r>
              <a:rPr b="1" lang="ru-RU" sz="2400" spc="-1" strike="noStrike">
                <a:solidFill>
                  <a:srgbClr val="00b050"/>
                </a:solidFill>
                <a:latin typeface="Arial"/>
                <a:ea typeface="Calibri"/>
              </a:rPr>
              <a:t>муниципального района, муниципального округа или городского округа, </a:t>
            </a:r>
            <a:r>
              <a:rPr b="1" lang="ru-RU" sz="2400" spc="-1" strike="noStrike">
                <a:solidFill>
                  <a:srgbClr val="002060"/>
                </a:solidFill>
                <a:latin typeface="Arial"/>
                <a:ea typeface="Calibri"/>
              </a:rPr>
              <a:t>уполномоченные на осуществление контроля в сфере закупок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80" name="CustomShape 13"/>
          <p:cNvSpPr/>
          <p:nvPr/>
        </p:nvSpPr>
        <p:spPr>
          <a:xfrm>
            <a:off x="1691280" y="1101960"/>
            <a:ext cx="29066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Times New Roman"/>
                <a:ea typeface="Calibri"/>
              </a:rPr>
              <a:t>Кто контролирует?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81" name="CustomShape 14"/>
          <p:cNvSpPr/>
          <p:nvPr/>
        </p:nvSpPr>
        <p:spPr>
          <a:xfrm>
            <a:off x="929160" y="3086640"/>
            <a:ext cx="3311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Times New Roman"/>
                <a:ea typeface="Calibri"/>
              </a:rPr>
              <a:t>Кого контролируют?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82" name="CustomShape 15"/>
          <p:cNvSpPr/>
          <p:nvPr/>
        </p:nvSpPr>
        <p:spPr>
          <a:xfrm>
            <a:off x="5780160" y="3174840"/>
            <a:ext cx="6325200" cy="334332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060"/>
                </a:solidFill>
                <a:latin typeface="Arial"/>
                <a:ea typeface="Arial"/>
              </a:rPr>
              <a:t>1) </a:t>
            </a:r>
            <a:r>
              <a:rPr b="1" lang="ru-RU" sz="2400" spc="-1" strike="noStrike">
                <a:solidFill>
                  <a:srgbClr val="002060"/>
                </a:solidFill>
                <a:latin typeface="Arial"/>
                <a:ea typeface="Arial"/>
              </a:rPr>
              <a:t>Муниципальные заказчики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060"/>
                </a:solidFill>
                <a:latin typeface="Arial"/>
                <a:ea typeface="Arial"/>
              </a:rPr>
              <a:t>2) </a:t>
            </a:r>
            <a:r>
              <a:rPr b="1" lang="ru-RU" sz="2400" spc="-1" strike="noStrike">
                <a:solidFill>
                  <a:srgbClr val="002060"/>
                </a:solidFill>
                <a:latin typeface="Arial"/>
                <a:ea typeface="Arial"/>
              </a:rPr>
              <a:t>Контрактные службы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060"/>
                </a:solidFill>
                <a:latin typeface="Arial"/>
                <a:ea typeface="Arial"/>
              </a:rPr>
              <a:t>3)</a:t>
            </a:r>
            <a:r>
              <a:rPr b="1" lang="ru-RU" sz="2400" spc="-1" strike="noStrike">
                <a:solidFill>
                  <a:srgbClr val="002060"/>
                </a:solidFill>
                <a:latin typeface="Arial"/>
                <a:ea typeface="Arial"/>
              </a:rPr>
              <a:t> Контрактные управляющие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060"/>
                </a:solidFill>
                <a:latin typeface="Arial"/>
                <a:ea typeface="Arial"/>
              </a:rPr>
              <a:t>4) </a:t>
            </a:r>
            <a:r>
              <a:rPr b="1" lang="ru-RU" sz="2400" spc="-1" strike="noStrike">
                <a:solidFill>
                  <a:srgbClr val="002060"/>
                </a:solidFill>
                <a:latin typeface="Arial"/>
                <a:ea typeface="Arial"/>
              </a:rPr>
              <a:t>Комиссии по осуществлению закупок и их члены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060"/>
                </a:solidFill>
                <a:latin typeface="Arial"/>
                <a:ea typeface="Arial"/>
              </a:rPr>
              <a:t>5) </a:t>
            </a:r>
            <a:r>
              <a:rPr b="1" lang="ru-RU" sz="2400" spc="-1" strike="noStrike">
                <a:solidFill>
                  <a:srgbClr val="002060"/>
                </a:solidFill>
                <a:latin typeface="Arial"/>
                <a:ea typeface="Arial"/>
              </a:rPr>
              <a:t>Уполномоченные органы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060"/>
                </a:solidFill>
                <a:latin typeface="Arial"/>
                <a:ea typeface="Arial"/>
              </a:rPr>
              <a:t>6) </a:t>
            </a:r>
            <a:r>
              <a:rPr b="1" lang="ru-RU" sz="2400" spc="-1" strike="noStrike">
                <a:solidFill>
                  <a:srgbClr val="002060"/>
                </a:solidFill>
                <a:latin typeface="Arial"/>
                <a:ea typeface="Arial"/>
              </a:rPr>
              <a:t>Уполномоченные учреждения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060"/>
                </a:solidFill>
                <a:latin typeface="Arial"/>
                <a:ea typeface="Arial"/>
              </a:rPr>
              <a:t>7) </a:t>
            </a:r>
            <a:r>
              <a:rPr b="1" lang="ru-RU" sz="2400" spc="-1" strike="noStrike">
                <a:solidFill>
                  <a:srgbClr val="002060"/>
                </a:solidFill>
                <a:latin typeface="Arial"/>
                <a:ea typeface="Arial"/>
              </a:rPr>
              <a:t>Специализированные организации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83" name="CustomShape 16"/>
          <p:cNvSpPr/>
          <p:nvPr/>
        </p:nvSpPr>
        <p:spPr>
          <a:xfrm>
            <a:off x="4598280" y="4290480"/>
            <a:ext cx="822240" cy="91404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CustomShape 17"/>
          <p:cNvSpPr/>
          <p:nvPr/>
        </p:nvSpPr>
        <p:spPr>
          <a:xfrm rot="13421400">
            <a:off x="3981960" y="3977280"/>
            <a:ext cx="1493280" cy="147456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CustomShape 18"/>
          <p:cNvSpPr/>
          <p:nvPr/>
        </p:nvSpPr>
        <p:spPr>
          <a:xfrm flipV="1">
            <a:off x="4240440" y="3561120"/>
            <a:ext cx="1808280" cy="1001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b05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87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88" name="Рисунок 67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89" name="Рисунок 68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90" name="TextShape 3"/>
          <p:cNvSpPr txBox="1"/>
          <p:nvPr/>
        </p:nvSpPr>
        <p:spPr>
          <a:xfrm>
            <a:off x="9171720" y="4872960"/>
            <a:ext cx="183240" cy="396360"/>
          </a:xfrm>
          <a:prstGeom prst="rect">
            <a:avLst/>
          </a:prstGeom>
        </p:spPr>
      </p:sp>
      <p:sp>
        <p:nvSpPr>
          <p:cNvPr id="91" name="TextShape 4"/>
          <p:cNvSpPr txBox="1"/>
          <p:nvPr/>
        </p:nvSpPr>
        <p:spPr>
          <a:xfrm>
            <a:off x="9604080" y="4211280"/>
            <a:ext cx="163080" cy="396360"/>
          </a:xfrm>
          <a:prstGeom prst="rect">
            <a:avLst/>
          </a:prstGeom>
        </p:spPr>
      </p:sp>
      <p:sp>
        <p:nvSpPr>
          <p:cNvPr id="92" name="CustomShape 5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EB08FD9D-074B-455B-B831-16A3BC24DA0A}" type="slidenum">
              <a:rPr b="1" lang="ru-RU" sz="2400" spc="-1" strike="noStrike">
                <a:solidFill>
                  <a:srgbClr val="044174"/>
                </a:solidFill>
                <a:latin typeface="Segoe UI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4029480" y="1000800"/>
            <a:ext cx="31060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385623"/>
                </a:solidFill>
                <a:latin typeface="Calibri"/>
                <a:ea typeface="Arial"/>
              </a:rPr>
              <a:t>Предмет контроля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180360" y="1795320"/>
            <a:ext cx="7329600" cy="43578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Соблюдение правил нормирования в сфере закупок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Определение и обоснование начальной (максимальной) цены контракта, цены контракта, заключаемого с единственным поставщиком (подрядчиком, исполнителем), начальной цены единицы товара, работы, услуги, начальной суммы цен единиц товара, работы, услуги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Соблюдение предусмотренных Федеральным законом № 44-ФЗ требований к исполнению, изменению контракта, а также соблюдение условий контракта, в том числе в части соответствия поставленного товара, выполненной работы (ее результата) или оказанной услуги условиям контракта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Соответствие использования поставленного товара, выполненной работы (ее результата) или оказанной услуги целям осуществления закупки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8009280" y="1778040"/>
            <a:ext cx="3516840" cy="344412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Соответствие действий (бездействия) субъектов контроля требованиям законодательства Российской Федерации и иных нормативных правовых актов о контрактной системе в сфере закупок товаров, работ, услуг для обеспечения государственных и муниципальных нужд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97" name="CustomShape 10"/>
          <p:cNvSpPr/>
          <p:nvPr/>
        </p:nvSpPr>
        <p:spPr>
          <a:xfrm>
            <a:off x="1503360" y="1846440"/>
            <a:ext cx="2259360" cy="91404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" name="CustomShape 11"/>
          <p:cNvSpPr/>
          <p:nvPr/>
        </p:nvSpPr>
        <p:spPr>
          <a:xfrm>
            <a:off x="500040" y="1178640"/>
            <a:ext cx="1989720" cy="7462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Arial"/>
              </a:rPr>
              <a:t>ч. 8 ст. 99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99" name="CustomShape 12"/>
          <p:cNvSpPr/>
          <p:nvPr/>
        </p:nvSpPr>
        <p:spPr>
          <a:xfrm>
            <a:off x="9390960" y="1188000"/>
            <a:ext cx="1989720" cy="7462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Arial"/>
              </a:rPr>
              <a:t>ч. 3 ст. 99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00" name="CustomShape 13"/>
          <p:cNvSpPr/>
          <p:nvPr/>
        </p:nvSpPr>
        <p:spPr>
          <a:xfrm>
            <a:off x="508320" y="1188000"/>
            <a:ext cx="1989720" cy="7462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Arial"/>
              </a:rPr>
              <a:t>ч. 8 ст. 99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370800" y="1004040"/>
            <a:ext cx="116629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Примерный перечень направлений,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подлежащих исследованию в ходе проверок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в рамках предмета и цели проверок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102" name="Group 2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03" name="CustomShape 3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04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05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06" name="CustomShape 4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9E475535-4E37-4D3E-8C23-7A021151956E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107" name="CustomShape 5"/>
          <p:cNvSpPr/>
          <p:nvPr/>
        </p:nvSpPr>
        <p:spPr>
          <a:xfrm>
            <a:off x="1083600" y="-1152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(ч. 3 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08" name="CustomShape 6"/>
          <p:cNvSpPr/>
          <p:nvPr/>
        </p:nvSpPr>
        <p:spPr>
          <a:xfrm>
            <a:off x="666000" y="2369160"/>
            <a:ext cx="9954720" cy="365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002060"/>
                </a:solidFill>
                <a:latin typeface="Calibri"/>
                <a:ea typeface="Arial"/>
              </a:rPr>
              <a:t>Выбор способа закупки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002060"/>
                </a:solidFill>
                <a:latin typeface="Calibri"/>
                <a:ea typeface="Arial"/>
              </a:rPr>
              <a:t>Содержание извещений</a:t>
            </a:r>
            <a:r>
              <a:rPr b="1" lang="en-US" sz="1800" spc="-1" strike="noStrike">
                <a:solidFill>
                  <a:srgbClr val="002060"/>
                </a:solidFill>
                <a:latin typeface="Calibri"/>
                <a:ea typeface="Arial"/>
              </a:rPr>
              <a:t> </a:t>
            </a:r>
            <a:r>
              <a:rPr b="1" lang="ru-RU" sz="1800" spc="-1" strike="noStrike">
                <a:solidFill>
                  <a:srgbClr val="002060"/>
                </a:solidFill>
                <a:latin typeface="Calibri"/>
                <a:ea typeface="Arial"/>
              </a:rPr>
              <a:t>и электронных документов к нему, документации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002060"/>
                </a:solidFill>
                <a:latin typeface="Calibri"/>
                <a:ea typeface="Arial"/>
              </a:rPr>
              <a:t>Работа закупочных комиссий, в том числе рассмотрение заявок, составление протоколов  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002060"/>
                </a:solidFill>
                <a:latin typeface="Calibri"/>
                <a:ea typeface="Arial"/>
              </a:rPr>
              <a:t>Соблюдение требований по применению «национального режима», установлению преимуществ и ограничений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002060"/>
                </a:solidFill>
                <a:latin typeface="Calibri"/>
                <a:ea typeface="Arial"/>
              </a:rPr>
              <a:t>Содержание контракта, в том числе в части условий по срокам оплаты, ответственности сторон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002060"/>
                </a:solidFill>
                <a:latin typeface="Calibri"/>
                <a:ea typeface="Arial"/>
              </a:rPr>
              <a:t>Заключение контракта, внесение изменений в него, расторжение контракта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002060"/>
                </a:solidFill>
                <a:latin typeface="Calibri"/>
                <a:ea typeface="Arial"/>
              </a:rPr>
              <a:t>Соблюдение установленного объема закупок у отдельных категорий поставщиков (подрядчиков, исполнителей)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002060"/>
                </a:solidFill>
                <a:latin typeface="Calibri"/>
                <a:ea typeface="Arial"/>
              </a:rPr>
              <a:t>Соблюдение предельных объемов закупок у единственного поставщика, закупок путем запроса котировок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002060"/>
                </a:solidFill>
                <a:latin typeface="Calibri"/>
                <a:ea typeface="Arial"/>
              </a:rPr>
              <a:t>Размещение информации в ЕИС (реестр контрактов, реестр жалоб и проверок)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107280" y="1411920"/>
            <a:ext cx="6496560" cy="30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CustomShape 2"/>
          <p:cNvSpPr/>
          <p:nvPr/>
        </p:nvSpPr>
        <p:spPr>
          <a:xfrm>
            <a:off x="291600" y="1382760"/>
            <a:ext cx="11596680" cy="417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правовым актом определить структурное подразделение, уполномоченное на осуществление контроля в сфере закупок - </a:t>
            </a:r>
            <a:r>
              <a:rPr b="1" lang="ru-RU" sz="2400" spc="-1" strike="noStrike">
                <a:solidFill>
                  <a:srgbClr val="00b050"/>
                </a:solidFill>
                <a:latin typeface="Arial"/>
                <a:ea typeface="Times New Roman"/>
              </a:rPr>
              <a:t>контрольный орган в сфере закупок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e3a64"/>
                </a:solidFill>
                <a:latin typeface="Arial"/>
                <a:ea typeface="Times New Roman"/>
              </a:rPr>
              <a:t> 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внести соответствующие записи и (или) корректировки в положение о структурном подразделении и должностные регламенты (должностные инструкции)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создать постоянно действующую комиссию (инспекцию) для проведения плановых (внеплановых) проверок или определять состав комиссии (инспекции) при назначении каждой плановой (внеплановой) проверки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111" name="Group 3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12" name="CustomShape 4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13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14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15" name="CustomShape 5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6ECF47B1-7905-45AB-8487-51A6BCC03CA1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116" name="CustomShape 6"/>
          <p:cNvSpPr/>
          <p:nvPr/>
        </p:nvSpPr>
        <p:spPr>
          <a:xfrm>
            <a:off x="3355920" y="970200"/>
            <a:ext cx="44172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Для организации  контроля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7" name="CustomShape 7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18" name="CustomShape 8"/>
          <p:cNvSpPr/>
          <p:nvPr/>
        </p:nvSpPr>
        <p:spPr>
          <a:xfrm>
            <a:off x="674280" y="5795640"/>
            <a:ext cx="10830600" cy="8103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Arial"/>
                <a:ea typeface="Times New Roman"/>
              </a:rPr>
              <a:t>ВНИМАНИЕ!!!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ПЕРЕЧЕНЬ ДОЛЖНОСТНЫХ ЛИЦ, УПОЛНОМОЧЕННЫХ НА ПРОВЕДЕНИЕ ПРОВЕРОК, является закрытым и определен приложением к Правилам № 1576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20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21" name="Рисунок 67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22" name="Рисунок 68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23" name="TextShape 3"/>
          <p:cNvSpPr txBox="1"/>
          <p:nvPr/>
        </p:nvSpPr>
        <p:spPr>
          <a:xfrm>
            <a:off x="9171720" y="4872960"/>
            <a:ext cx="183240" cy="396360"/>
          </a:xfrm>
          <a:prstGeom prst="rect">
            <a:avLst/>
          </a:prstGeom>
        </p:spPr>
      </p:sp>
      <p:sp>
        <p:nvSpPr>
          <p:cNvPr id="124" name="TextShape 4"/>
          <p:cNvSpPr txBox="1"/>
          <p:nvPr/>
        </p:nvSpPr>
        <p:spPr>
          <a:xfrm>
            <a:off x="9604080" y="4211280"/>
            <a:ext cx="163080" cy="396360"/>
          </a:xfrm>
          <a:prstGeom prst="rect">
            <a:avLst/>
          </a:prstGeom>
        </p:spPr>
      </p:sp>
      <p:sp>
        <p:nvSpPr>
          <p:cNvPr id="125" name="CustomShape 5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8F253B29-BAD5-4411-8DB1-913306024722}" type="slidenum">
              <a:rPr b="1" lang="ru-RU" sz="2400" spc="-1" strike="noStrike">
                <a:solidFill>
                  <a:srgbClr val="044174"/>
                </a:solidFill>
                <a:latin typeface="Segoe UI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126" name="CustomShape 6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(ч. 3 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27" name="CustomShape 7"/>
          <p:cNvSpPr/>
          <p:nvPr/>
        </p:nvSpPr>
        <p:spPr>
          <a:xfrm>
            <a:off x="218160" y="1784520"/>
            <a:ext cx="11743560" cy="40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предмет проверок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форму, сроки, периодичность и порядок организации плановых (внеплановых) проверок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порядок оформления результатов плановых (внеплановых) проверок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перечень должностных лиц контрольных органов, уполномоченных на проведение проверок, а также их права, обязанности и ответственность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основания для проведения внеплановых проверок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критерии и порядок отнесения субъекта контроля к определенной категории риска при планировании проверок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128" name="CustomShape 8"/>
          <p:cNvSpPr/>
          <p:nvPr/>
        </p:nvSpPr>
        <p:spPr>
          <a:xfrm>
            <a:off x="2582640" y="1052280"/>
            <a:ext cx="67719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 u="sng">
                <a:solidFill>
                  <a:srgbClr val="385623"/>
                </a:solidFill>
                <a:uFillTx/>
                <a:latin typeface="Arial"/>
                <a:ea typeface="Arial"/>
              </a:rPr>
              <a:t>Правила № 1576  определяют: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30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31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32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33" name="CustomShape 3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7D8A8487-7C86-4577-A8E5-A07663640DA5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134" name="CustomShape 4"/>
          <p:cNvSpPr/>
          <p:nvPr/>
        </p:nvSpPr>
        <p:spPr>
          <a:xfrm>
            <a:off x="2312280" y="896400"/>
            <a:ext cx="7094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Виды, формы и сроки проведения проверок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5" name="CustomShape 5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(ч. 3 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36" name="CustomShape 6"/>
          <p:cNvSpPr/>
          <p:nvPr/>
        </p:nvSpPr>
        <p:spPr>
          <a:xfrm>
            <a:off x="3382920" y="2697840"/>
            <a:ext cx="49539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документарная или выездная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7" name="CustomShape 7"/>
          <p:cNvSpPr/>
          <p:nvPr/>
        </p:nvSpPr>
        <p:spPr>
          <a:xfrm>
            <a:off x="1508040" y="1705320"/>
            <a:ext cx="2120040" cy="7462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Arial"/>
              </a:rPr>
              <a:t>плановая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8" name="CustomShape 8"/>
          <p:cNvSpPr/>
          <p:nvPr/>
        </p:nvSpPr>
        <p:spPr>
          <a:xfrm>
            <a:off x="7683120" y="1730160"/>
            <a:ext cx="2732400" cy="7462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Arial"/>
              </a:rPr>
              <a:t>внеплановая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9" name="CustomShape 9"/>
          <p:cNvSpPr/>
          <p:nvPr/>
        </p:nvSpPr>
        <p:spPr>
          <a:xfrm>
            <a:off x="6566040" y="3403440"/>
            <a:ext cx="4916520" cy="29394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marL="343080" indent="-34272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02060"/>
                </a:solidFill>
                <a:latin typeface="Calibri"/>
                <a:ea typeface="Arial"/>
              </a:rPr>
              <a:t>не более 10 р. д. (не более 20 р. д. по закупкам, сведения о которых составляют гостайну) со дня принятия решения о проведении проверки</a:t>
            </a:r>
            <a:endParaRPr b="0" lang="ru-RU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02060"/>
                </a:solidFill>
                <a:latin typeface="Calibri"/>
                <a:ea typeface="Arial"/>
              </a:rPr>
              <a:t>продление 1 раз на срок не более 10 р. д.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0" name="CustomShape 10"/>
          <p:cNvSpPr/>
          <p:nvPr/>
        </p:nvSpPr>
        <p:spPr>
          <a:xfrm>
            <a:off x="964800" y="3403440"/>
            <a:ext cx="3331080" cy="29394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marL="343080" indent="-34272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02060"/>
                </a:solidFill>
                <a:latin typeface="Calibri"/>
                <a:ea typeface="Arial"/>
              </a:rPr>
              <a:t>не более 20 р. д. со дня начала проведения проверки</a:t>
            </a:r>
            <a:endParaRPr b="0" lang="ru-RU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02060"/>
                </a:solidFill>
                <a:latin typeface="Calibri"/>
                <a:ea typeface="Arial"/>
              </a:rPr>
              <a:t>продление 1 раз на срок не более 20 р. д.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1" name="CustomShape 11"/>
          <p:cNvSpPr/>
          <p:nvPr/>
        </p:nvSpPr>
        <p:spPr>
          <a:xfrm>
            <a:off x="3628800" y="2079000"/>
            <a:ext cx="2018160" cy="795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b05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" name="CustomShape 12"/>
          <p:cNvSpPr/>
          <p:nvPr/>
        </p:nvSpPr>
        <p:spPr>
          <a:xfrm flipH="1">
            <a:off x="5655960" y="2103480"/>
            <a:ext cx="2026800" cy="771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b05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3" name="CustomShape 13"/>
          <p:cNvSpPr/>
          <p:nvPr/>
        </p:nvSpPr>
        <p:spPr>
          <a:xfrm flipH="1">
            <a:off x="9023760" y="2476800"/>
            <a:ext cx="24840" cy="890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b05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4" name="CustomShape 14"/>
          <p:cNvSpPr/>
          <p:nvPr/>
        </p:nvSpPr>
        <p:spPr>
          <a:xfrm>
            <a:off x="2568240" y="2452320"/>
            <a:ext cx="61920" cy="914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b05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46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47" name="Рисунок 67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48" name="Рисунок 68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49" name="TextShape 3"/>
          <p:cNvSpPr txBox="1"/>
          <p:nvPr/>
        </p:nvSpPr>
        <p:spPr>
          <a:xfrm>
            <a:off x="9171720" y="4872960"/>
            <a:ext cx="183240" cy="396360"/>
          </a:xfrm>
          <a:prstGeom prst="rect">
            <a:avLst/>
          </a:prstGeom>
        </p:spPr>
      </p:sp>
      <p:sp>
        <p:nvSpPr>
          <p:cNvPr id="150" name="TextShape 4"/>
          <p:cNvSpPr txBox="1"/>
          <p:nvPr/>
        </p:nvSpPr>
        <p:spPr>
          <a:xfrm>
            <a:off x="9604080" y="4211280"/>
            <a:ext cx="163080" cy="396360"/>
          </a:xfrm>
          <a:prstGeom prst="rect">
            <a:avLst/>
          </a:prstGeom>
        </p:spPr>
      </p:sp>
      <p:sp>
        <p:nvSpPr>
          <p:cNvPr id="151" name="CustomShape 5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48230CE9-3852-4366-86F2-25B28D36018D}" type="slidenum">
              <a:rPr b="1" lang="ru-RU" sz="2400" spc="-1" strike="noStrike">
                <a:solidFill>
                  <a:srgbClr val="044174"/>
                </a:solidFill>
                <a:latin typeface="Segoe UI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152" name="CustomShape 6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в сфере закупок (ч. 3 ст. 99 Федерального закона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№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53" name="CustomShape 7"/>
          <p:cNvSpPr/>
          <p:nvPr/>
        </p:nvSpPr>
        <p:spPr>
          <a:xfrm>
            <a:off x="0" y="1964520"/>
            <a:ext cx="6277320" cy="453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запрашивать и получать на основании мотивированного запроса в письменной форме документы и информацию, необходимые для проведения проверки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беспрепятственного доступа в помещения и на территории, которые занимают субъекты контроля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обращаться в суд, арбитражный суд с исками о признании осуществленных закупок недействительными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составлять протоколы об АП, связанных с нарушениями законодательства о контрактной системе, рассматривать дела о таких АП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выдавать предписания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154" name="CustomShape 8"/>
          <p:cNvSpPr/>
          <p:nvPr/>
        </p:nvSpPr>
        <p:spPr>
          <a:xfrm>
            <a:off x="2780280" y="904320"/>
            <a:ext cx="6767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Arial"/>
              </a:rPr>
              <a:t>Права и обязанности должностных лиц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55" name="CustomShape 9"/>
          <p:cNvSpPr/>
          <p:nvPr/>
        </p:nvSpPr>
        <p:spPr>
          <a:xfrm>
            <a:off x="4474800" y="1405080"/>
            <a:ext cx="2977920" cy="7462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Arial"/>
              </a:rPr>
              <a:t>контрольного органа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56" name="CustomShape 10"/>
          <p:cNvSpPr/>
          <p:nvPr/>
        </p:nvSpPr>
        <p:spPr>
          <a:xfrm>
            <a:off x="2222280" y="1547640"/>
            <a:ext cx="12430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Arial"/>
              </a:rPr>
              <a:t>Права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57" name="CustomShape 11"/>
          <p:cNvSpPr/>
          <p:nvPr/>
        </p:nvSpPr>
        <p:spPr>
          <a:xfrm>
            <a:off x="7981920" y="1547640"/>
            <a:ext cx="2331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Arial"/>
              </a:rPr>
              <a:t>Обязанности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58" name="CustomShape 12"/>
          <p:cNvSpPr/>
          <p:nvPr/>
        </p:nvSpPr>
        <p:spPr>
          <a:xfrm>
            <a:off x="6421320" y="2135160"/>
            <a:ext cx="5623560" cy="280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не разглашать сведения, составляющие государственную тайну, и иную информацию, доступ к которой ограничен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передавать в правоохранительные органы информацию содержащую признаки состава (в течение 3 рабочих дней со дня выявления)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ff0000"/>
              </a:buClr>
              <a:buSzPct val="150000"/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использовать информацию, содержащуюся в единой информационной системе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9" name="CustomShape 13"/>
          <p:cNvSpPr/>
          <p:nvPr/>
        </p:nvSpPr>
        <p:spPr>
          <a:xfrm>
            <a:off x="6900480" y="5151240"/>
            <a:ext cx="5074200" cy="115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В случае наличия противоречий между информацией и документами, содержащимися в ЕИС, и информацией и документами, предоставленными в контрольный орган субъектами контроля, приоритет имеют размещенные в ЕИС!!!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Application>LibreOffice/6.4.7.2$Linux_X86_64 LibreOffice_project/40$Build-2</Application>
  <Words>3004</Words>
  <Paragraphs>365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2022-07-05T20:33:49Z</dcterms:created>
  <dc:creator>Ирина</dc:creator>
  <dc:description/>
  <dc:language>ru-RU</dc:language>
  <cp:lastModifiedBy>Власова Ирина Владимировна</cp:lastModifiedBy>
  <dcterms:modified xsi:type="dcterms:W3CDTF">2024-09-05T03:28:39Z</dcterms:modified>
  <cp:revision>915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DocSecurity">
    <vt:i4>0</vt:i4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Широкоэкранный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23</vt:i4>
  </property>
</Properties>
</file>