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2.xml.rels" ContentType="application/vnd.openxmlformats-package.relationships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s/_rels/slide1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media/image35.jpeg" ContentType="image/jpeg"/>
  <Override PartName="/ppt/media/image19.png" ContentType="image/png"/>
  <Override PartName="/ppt/media/image32.jpeg" ContentType="image/jpeg"/>
  <Override PartName="/ppt/media/image38.jpeg" ContentType="image/jpeg"/>
  <Override PartName="/ppt/media/image29.jpeg" ContentType="image/jpeg"/>
  <Override PartName="/ppt/media/image26.jpeg" ContentType="image/jpeg"/>
  <Override PartName="/ppt/media/image23.jpeg" ContentType="image/jpeg"/>
  <Override PartName="/ppt/media/image1.jpeg" ContentType="image/jpeg"/>
  <Override PartName="/ppt/media/image20.jpeg" ContentType="image/jpeg"/>
  <Override PartName="/ppt/media/image4.png" ContentType="image/png"/>
  <Override PartName="/ppt/media/image53.jpeg" ContentType="image/jpeg"/>
  <Override PartName="/ppt/media/image5.png" ContentType="image/png"/>
  <Override PartName="/ppt/media/image3.png" ContentType="image/png"/>
  <Override PartName="/ppt/media/image8.png" ContentType="image/png"/>
  <Override PartName="/ppt/media/image7.png" ContentType="image/png"/>
  <Override PartName="/ppt/media/image9.png" ContentType="image/png"/>
  <Override PartName="/ppt/media/image17.jpeg" ContentType="image/jpeg"/>
  <Override PartName="/ppt/media/image14.jpeg" ContentType="image/jpeg"/>
  <Override PartName="/ppt/media/image47.jpeg" ContentType="image/jpeg"/>
  <Override PartName="/ppt/media/image10.jpeg" ContentType="image/jpeg"/>
  <Override PartName="/ppt/media/image11.jpeg" ContentType="image/jpeg"/>
  <Override PartName="/ppt/media/image44.jpeg" ContentType="image/jpeg"/>
  <Override PartName="/ppt/media/image13.png" ContentType="image/png"/>
  <Override PartName="/ppt/media/image15.png" ContentType="image/png"/>
  <Override PartName="/ppt/media/image39.png" ContentType="image/png"/>
  <Override PartName="/ppt/media/image40.png" ContentType="image/png"/>
  <Override PartName="/ppt/media/image42.png" ContentType="image/png"/>
  <Override PartName="/ppt/media/image43.png" ContentType="image/png"/>
  <Override PartName="/ppt/media/image45.png" ContentType="image/png"/>
  <Override PartName="/ppt/media/image52.png" ContentType="image/png"/>
  <Override PartName="/ppt/media/image57.png" ContentType="image/png"/>
  <Override PartName="/ppt/media/image12.png" ContentType="image/png"/>
  <Override PartName="/ppt/media/image37.png" ContentType="image/png"/>
  <Override PartName="/ppt/media/image51.png" ContentType="image/png"/>
  <Override PartName="/ppt/media/image48.png" ContentType="image/png"/>
  <Override PartName="/ppt/media/image2.jpeg" ContentType="image/jpeg"/>
  <Override PartName="/ppt/media/image16.png" ContentType="image/png"/>
  <Override PartName="/ppt/media/image6.jpeg" ContentType="image/jpeg"/>
  <Override PartName="/ppt/media/image18.png" ContentType="image/png"/>
  <Override PartName="/ppt/media/image46.png" ContentType="image/png"/>
  <Override PartName="/ppt/media/image21.png" ContentType="image/png"/>
  <Override PartName="/ppt/media/image22.png" ContentType="image/png"/>
  <Override PartName="/ppt/media/image49.png" ContentType="image/png"/>
  <Override PartName="/ppt/media/image24.png" ContentType="image/png"/>
  <Override PartName="/ppt/media/image25.png" ContentType="image/png"/>
  <Override PartName="/ppt/media/image27.png" ContentType="image/png"/>
  <Override PartName="/ppt/media/image28.png" ContentType="image/png"/>
  <Override PartName="/ppt/media/image55.png" ContentType="image/png"/>
  <Override PartName="/ppt/media/image30.png" ContentType="image/png"/>
  <Override PartName="/ppt/media/image56.png" ContentType="image/png"/>
  <Override PartName="/ppt/media/image31.png" ContentType="image/png"/>
  <Override PartName="/ppt/media/image58.png" ContentType="image/png"/>
  <Override PartName="/ppt/media/image33.png" ContentType="image/png"/>
  <Override PartName="/ppt/media/image34.png" ContentType="image/png"/>
  <Override PartName="/ppt/media/image36.png" ContentType="image/png"/>
  <Override PartName="/ppt/media/image41.jpeg" ContentType="image/jpeg"/>
  <Override PartName="/ppt/media/image54.png" ContentType="image/png"/>
  <Override PartName="/ppt/media/image50.jpeg" ContentType="image/jpeg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7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9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 Light"/>
                <a:ea typeface="Arial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  <a:ea typeface="Arial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  <a:ea typeface="Arial"/>
              </a:rPr>
              <a:t>Второй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  <a:ea typeface="Arial"/>
              </a:rPr>
              <a:t>Третий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Arial"/>
              </a:rPr>
              <a:t>Четвертый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Arial"/>
              </a:rPr>
              <a:t>Пятый уровень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hyperlink" Target="mailto:uk@nso.ru" TargetMode="External"/><Relationship Id="rId3" Type="http://schemas.openxmlformats.org/officeDocument/2006/relationships/hyperlink" Target="http://uk.nso.ru/" TargetMode="External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2823840" y="5752440"/>
            <a:ext cx="8904960" cy="369720"/>
          </a:xfrm>
          <a:prstGeom prst="rect">
            <a:avLst/>
          </a:prstGeom>
          <a:noFill/>
          <a:ln>
            <a:noFill/>
          </a:ln>
          <a:effectLst>
            <a:outerShdw algn="bl" blurRad="28575" dir="5400000" dist="9360" rotWithShape="0">
              <a:srgbClr val="00001a">
                <a:alpha val="1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r">
              <a:lnSpc>
                <a:spcPct val="90000"/>
              </a:lnSpc>
            </a:pPr>
            <a:r>
              <a:rPr b="1" lang="ru-RU" sz="2400" spc="-1" strike="noStrike">
                <a:solidFill>
                  <a:srgbClr val="07396b"/>
                </a:solidFill>
                <a:latin typeface="Roboto Slab"/>
                <a:ea typeface="Roboto Slab"/>
              </a:rPr>
              <a:t>Контрольное управление Новосибирской области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42" name="CustomShape 2"/>
          <p:cNvSpPr/>
          <p:nvPr/>
        </p:nvSpPr>
        <p:spPr>
          <a:xfrm flipV="1">
            <a:off x="0" y="-720"/>
            <a:ext cx="12185640" cy="5651640"/>
          </a:xfrm>
          <a:custGeom>
            <a:avLst/>
            <a:gdLst/>
            <a:ahLst/>
            <a:rect l="l" t="t" r="r" b="b"/>
            <a:pathLst>
              <a:path w="10000" h="12857">
                <a:moveTo>
                  <a:pt x="1" y="0"/>
                </a:moveTo>
                <a:lnTo>
                  <a:pt x="10000" y="2857"/>
                </a:lnTo>
                <a:lnTo>
                  <a:pt x="10000" y="12857"/>
                </a:lnTo>
                <a:lnTo>
                  <a:pt x="0" y="12857"/>
                </a:lnTo>
                <a:cubicBezTo>
                  <a:pt x="6" y="11849"/>
                  <a:pt x="-5" y="1007"/>
                  <a:pt x="1" y="0"/>
                </a:cubicBezTo>
                <a:close/>
              </a:path>
            </a:pathLst>
          </a:custGeom>
          <a:blipFill rotWithShape="0">
            <a:blip r:embed="rId1"/>
            <a:stretch>
              <a:fillRect/>
            </a:stretch>
          </a:blip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3" name="CustomShape 3"/>
          <p:cNvSpPr/>
          <p:nvPr/>
        </p:nvSpPr>
        <p:spPr>
          <a:xfrm>
            <a:off x="280440" y="1785960"/>
            <a:ext cx="11625120" cy="1613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5000" spc="-1" strike="noStrike">
                <a:solidFill>
                  <a:srgbClr val="fbfbfb"/>
                </a:solidFill>
                <a:latin typeface="Segoe UI"/>
                <a:ea typeface="Calibri"/>
              </a:rPr>
              <a:t>Контрольные полномочия              муниципальных органов</a:t>
            </a:r>
            <a:endParaRPr b="0" lang="ru-RU" sz="5000" spc="-1" strike="noStrike">
              <a:latin typeface="Arial"/>
            </a:endParaRPr>
          </a:p>
        </p:txBody>
      </p:sp>
      <p:pic>
        <p:nvPicPr>
          <p:cNvPr id="44" name="Рисунок 2" descr=""/>
          <p:cNvPicPr/>
          <p:nvPr/>
        </p:nvPicPr>
        <p:blipFill>
          <a:blip r:embed="rId2"/>
          <a:srcRect l="0" t="63776" r="0" b="21936"/>
          <a:stretch/>
        </p:blipFill>
        <p:spPr>
          <a:xfrm flipH="1">
            <a:off x="360" y="6654960"/>
            <a:ext cx="12185640" cy="202680"/>
          </a:xfrm>
          <a:prstGeom prst="rect">
            <a:avLst/>
          </a:prstGeom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</p:pic>
      <p:pic>
        <p:nvPicPr>
          <p:cNvPr id="45" name="Рисунок 18" descr=""/>
          <p:cNvPicPr/>
          <p:nvPr/>
        </p:nvPicPr>
        <p:blipFill>
          <a:blip r:embed="rId3"/>
          <a:srcRect l="0" t="63776" r="0" b="21936"/>
          <a:stretch/>
        </p:blipFill>
        <p:spPr>
          <a:xfrm>
            <a:off x="0" y="6440760"/>
            <a:ext cx="12185640" cy="113400"/>
          </a:xfrm>
          <a:prstGeom prst="rect">
            <a:avLst/>
          </a:prstGeom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</p:pic>
      <p:pic>
        <p:nvPicPr>
          <p:cNvPr id="46" name="Рисунок 3" descr=""/>
          <p:cNvPicPr/>
          <p:nvPr/>
        </p:nvPicPr>
        <p:blipFill>
          <a:blip r:embed="rId4"/>
          <a:stretch/>
        </p:blipFill>
        <p:spPr>
          <a:xfrm>
            <a:off x="80640" y="66240"/>
            <a:ext cx="1512360" cy="1618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154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55" name="Рисунок 43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156" name="Рисунок 44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157" name="CustomShape 3"/>
          <p:cNvSpPr/>
          <p:nvPr/>
        </p:nvSpPr>
        <p:spPr>
          <a:xfrm>
            <a:off x="11592360" y="6301080"/>
            <a:ext cx="5932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69F9A0C4-0995-4188-99D2-D60CB082E15D}" type="slidenum">
              <a:rPr b="1" lang="ru-RU" sz="20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sp>
        <p:nvSpPr>
          <p:cNvPr id="158" name="CustomShape 4"/>
          <p:cNvSpPr/>
          <p:nvPr/>
        </p:nvSpPr>
        <p:spPr>
          <a:xfrm>
            <a:off x="1185480" y="360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Ведомственный контроль в сфере закупок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(ст. 100 Федерального закона № 44-ФЗ)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59" name="CustomShape 5"/>
          <p:cNvSpPr/>
          <p:nvPr/>
        </p:nvSpPr>
        <p:spPr>
          <a:xfrm>
            <a:off x="964080" y="1398600"/>
            <a:ext cx="9303120" cy="6393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171360" indent="-17100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e3a64"/>
                </a:solidFill>
                <a:latin typeface="Arial"/>
                <a:ea typeface="Times New Roman"/>
              </a:rPr>
              <a:t>обстоятельства, установленные при проведении проверки и обосновывающие выводы о наличии (отсутствии) нарушений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60" name="CustomShape 6"/>
          <p:cNvSpPr/>
          <p:nvPr/>
        </p:nvSpPr>
        <p:spPr>
          <a:xfrm>
            <a:off x="2409120" y="894240"/>
            <a:ext cx="541188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Segoe UI Semibold"/>
              </a:rPr>
              <a:t>Мотивировочная часть акта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61" name="CustomShape 7"/>
          <p:cNvSpPr/>
          <p:nvPr/>
        </p:nvSpPr>
        <p:spPr>
          <a:xfrm>
            <a:off x="10093680" y="2312280"/>
            <a:ext cx="914040" cy="612360"/>
          </a:xfrm>
          <a:prstGeom prst="accentCallout1">
            <a:avLst>
              <a:gd name="adj1" fmla="val 18750"/>
              <a:gd name="adj2" fmla="val -8333"/>
              <a:gd name="adj3" fmla="val 49354"/>
              <a:gd name="adj4" fmla="val -81602"/>
            </a:avLst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CustomShape 8"/>
          <p:cNvSpPr/>
          <p:nvPr/>
        </p:nvSpPr>
        <p:spPr>
          <a:xfrm>
            <a:off x="10267560" y="2435400"/>
            <a:ext cx="317880" cy="489240"/>
          </a:xfrm>
          <a:prstGeom prst="callout1">
            <a:avLst>
              <a:gd name="adj1" fmla="val 18750"/>
              <a:gd name="adj2" fmla="val -8333"/>
              <a:gd name="adj3" fmla="val 112500"/>
              <a:gd name="adj4" fmla="val -38333"/>
            </a:avLst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CustomShape 9"/>
          <p:cNvSpPr/>
          <p:nvPr/>
        </p:nvSpPr>
        <p:spPr>
          <a:xfrm>
            <a:off x="168120" y="2730960"/>
            <a:ext cx="3069000" cy="39063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Calibri"/>
                <a:ea typeface="Arial"/>
              </a:rPr>
              <a:t>1) </a:t>
            </a:r>
            <a:r>
              <a:rPr b="1" lang="ru-RU" sz="1600" spc="-1" strike="noStrike">
                <a:solidFill>
                  <a:srgbClr val="000000"/>
                </a:solidFill>
                <a:latin typeface="Calibri"/>
                <a:ea typeface="Arial"/>
              </a:rPr>
              <a:t>количество и объем закупок заказчика за проверяемый период, в том числе с учетом способов осуществления закупок (конкурентные способы, закупки у единственного поставщика (подрядчика, исполнителя), включая закупки по итогам несостоявшихся торгов, закупки малого объема)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Calibri"/>
                <a:ea typeface="Arial"/>
              </a:rPr>
              <a:t>2) </a:t>
            </a:r>
            <a:r>
              <a:rPr b="1" lang="ru-RU" sz="1600" spc="-1" strike="noStrike">
                <a:solidFill>
                  <a:srgbClr val="000000"/>
                </a:solidFill>
                <a:latin typeface="Calibri"/>
                <a:ea typeface="Arial"/>
              </a:rPr>
              <a:t>количество и объем проверенных закупок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64" name="CustomShape 10"/>
          <p:cNvSpPr/>
          <p:nvPr/>
        </p:nvSpPr>
        <p:spPr>
          <a:xfrm>
            <a:off x="3576960" y="2795400"/>
            <a:ext cx="2068920" cy="30891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Calibri"/>
                <a:ea typeface="Arial"/>
              </a:rPr>
              <a:t>1) </a:t>
            </a:r>
            <a:r>
              <a:rPr b="1" lang="ru-RU" sz="1600" spc="-1" strike="noStrike">
                <a:solidFill>
                  <a:srgbClr val="000000"/>
                </a:solidFill>
                <a:latin typeface="Calibri"/>
                <a:ea typeface="Arial"/>
              </a:rPr>
              <a:t>исследование информации и материалов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Calibri"/>
                <a:ea typeface="Arial"/>
              </a:rPr>
              <a:t>2) </a:t>
            </a:r>
            <a:r>
              <a:rPr b="1" lang="ru-RU" sz="1600" spc="-1" strike="noStrike">
                <a:solidFill>
                  <a:srgbClr val="000000"/>
                </a:solidFill>
                <a:latin typeface="Calibri"/>
                <a:ea typeface="Arial"/>
              </a:rPr>
              <a:t>осмотр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Calibri"/>
                <a:ea typeface="Arial"/>
              </a:rPr>
              <a:t>3)</a:t>
            </a:r>
            <a:r>
              <a:rPr b="1" lang="ru-RU" sz="1600" spc="-1" strike="noStrike">
                <a:solidFill>
                  <a:srgbClr val="000000"/>
                </a:solidFill>
                <a:latin typeface="Calibri"/>
                <a:ea typeface="Arial"/>
              </a:rPr>
              <a:t> инвентаризация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Calibri"/>
                <a:ea typeface="Arial"/>
              </a:rPr>
              <a:t>4)</a:t>
            </a:r>
            <a:r>
              <a:rPr b="1" lang="ru-RU" sz="1600" spc="-1" strike="noStrike">
                <a:solidFill>
                  <a:srgbClr val="000000"/>
                </a:solidFill>
                <a:latin typeface="Calibri"/>
                <a:ea typeface="Arial"/>
              </a:rPr>
              <a:t> контрольный обмер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Calibri"/>
                <a:ea typeface="Arial"/>
              </a:rPr>
              <a:t>5)</a:t>
            </a:r>
            <a:r>
              <a:rPr b="1" lang="ru-RU" sz="1600" spc="-1" strike="noStrike">
                <a:solidFill>
                  <a:srgbClr val="000000"/>
                </a:solidFill>
                <a:latin typeface="Calibri"/>
                <a:ea typeface="Arial"/>
              </a:rPr>
              <a:t> экспертиза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Calibri"/>
                <a:ea typeface="Arial"/>
              </a:rPr>
              <a:t>6)</a:t>
            </a:r>
            <a:r>
              <a:rPr b="1" lang="ru-RU" sz="1600" spc="-1" strike="noStrike">
                <a:solidFill>
                  <a:srgbClr val="000000"/>
                </a:solidFill>
                <a:latin typeface="Calibri"/>
                <a:ea typeface="Arial"/>
              </a:rPr>
              <a:t> пересчет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65" name="CustomShape 11"/>
          <p:cNvSpPr/>
          <p:nvPr/>
        </p:nvSpPr>
        <p:spPr>
          <a:xfrm>
            <a:off x="487440" y="2071800"/>
            <a:ext cx="26240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b050"/>
                </a:solidFill>
                <a:latin typeface="Calibri"/>
                <a:ea typeface="Arial"/>
              </a:rPr>
              <a:t>Рекомендуется отразить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66" name="CustomShape 12"/>
          <p:cNvSpPr/>
          <p:nvPr/>
        </p:nvSpPr>
        <p:spPr>
          <a:xfrm>
            <a:off x="3571560" y="2090520"/>
            <a:ext cx="22158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b050"/>
                </a:solidFill>
                <a:latin typeface="Calibri"/>
                <a:ea typeface="Arial"/>
              </a:rPr>
              <a:t>Определить методы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67" name="CustomShape 13"/>
          <p:cNvSpPr/>
          <p:nvPr/>
        </p:nvSpPr>
        <p:spPr>
          <a:xfrm>
            <a:off x="7386120" y="2046600"/>
            <a:ext cx="3111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00b050"/>
                </a:solidFill>
                <a:latin typeface="Calibri"/>
                <a:ea typeface="Arial"/>
              </a:rPr>
              <a:t>Проанализировать и оценить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68" name="CustomShape 14"/>
          <p:cNvSpPr/>
          <p:nvPr/>
        </p:nvSpPr>
        <p:spPr>
          <a:xfrm>
            <a:off x="5906880" y="2771640"/>
            <a:ext cx="6155640" cy="37407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Calibri"/>
                <a:ea typeface="Arial"/>
              </a:rPr>
              <a:t>1) </a:t>
            </a:r>
            <a:r>
              <a:rPr b="1" lang="ru-RU" sz="1600" spc="-1" strike="noStrike">
                <a:solidFill>
                  <a:srgbClr val="000000"/>
                </a:solidFill>
                <a:latin typeface="Calibri"/>
                <a:ea typeface="Arial"/>
              </a:rPr>
              <a:t>наличие и соответствие законодательству документов, подтверждающих обоснованность решений заказчика и произведенных им действий на всех стадиях закупки ТРУ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Calibri"/>
                <a:ea typeface="Arial"/>
              </a:rPr>
              <a:t>2)</a:t>
            </a:r>
            <a:r>
              <a:rPr b="1" lang="ru-RU" sz="1600" spc="-1" strike="noStrike">
                <a:solidFill>
                  <a:srgbClr val="000000"/>
                </a:solidFill>
                <a:latin typeface="Calibri"/>
                <a:ea typeface="Arial"/>
              </a:rPr>
              <a:t> соответствие документов, подтверждающих исполнение поставщиками (подрядчиками, исполнителями) условий контрактов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Calibri"/>
                <a:ea typeface="Arial"/>
              </a:rPr>
              <a:t>3) </a:t>
            </a:r>
            <a:r>
              <a:rPr b="1" lang="ru-RU" sz="1600" spc="-1" strike="noStrike">
                <a:solidFill>
                  <a:srgbClr val="000000"/>
                </a:solidFill>
                <a:latin typeface="Calibri"/>
                <a:ea typeface="Arial"/>
              </a:rPr>
              <a:t>наличие всех подлежащих предоставлению по результатам исполнения контракта документов и соответствие их данных требованиям контракта (технического задания)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ff0000"/>
                </a:solidFill>
                <a:latin typeface="Calibri"/>
                <a:ea typeface="Arial"/>
              </a:rPr>
              <a:t>4)</a:t>
            </a:r>
            <a:r>
              <a:rPr b="1" lang="ru-RU" sz="1600" spc="-1" strike="noStrike">
                <a:solidFill>
                  <a:srgbClr val="000000"/>
                </a:solidFill>
                <a:latin typeface="Calibri"/>
                <a:ea typeface="Arial"/>
              </a:rPr>
              <a:t> достоверности документов (подписи, даты, надлежаще заверенные копии, печати, отсутствие неоговоренных исправлений)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69" name="CustomShape 15"/>
          <p:cNvSpPr/>
          <p:nvPr/>
        </p:nvSpPr>
        <p:spPr>
          <a:xfrm>
            <a:off x="1231560" y="2385360"/>
            <a:ext cx="567720" cy="32256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0" name="CustomShape 16"/>
          <p:cNvSpPr/>
          <p:nvPr/>
        </p:nvSpPr>
        <p:spPr>
          <a:xfrm>
            <a:off x="4327560" y="2375280"/>
            <a:ext cx="567720" cy="41220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1" name="CustomShape 17"/>
          <p:cNvSpPr/>
          <p:nvPr/>
        </p:nvSpPr>
        <p:spPr>
          <a:xfrm>
            <a:off x="8658360" y="2344680"/>
            <a:ext cx="567720" cy="44280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298800" y="979200"/>
            <a:ext cx="111463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Times New Roman"/>
              </a:rPr>
              <a:t>Что подлежит анализу и оценке в ходе проверки для отражения в акте: 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173" name="Group 2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174" name="CustomShape 3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75" name="Рисунок 43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176" name="Рисунок 44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177" name="CustomShape 4"/>
          <p:cNvSpPr/>
          <p:nvPr/>
        </p:nvSpPr>
        <p:spPr>
          <a:xfrm>
            <a:off x="11592360" y="6301080"/>
            <a:ext cx="5932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F92E892F-DF62-4020-A936-6D07178ADC64}" type="slidenum">
              <a:rPr b="1" lang="ru-RU" sz="20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sp>
        <p:nvSpPr>
          <p:cNvPr id="178" name="CustomShape 5"/>
          <p:cNvSpPr/>
          <p:nvPr/>
        </p:nvSpPr>
        <p:spPr>
          <a:xfrm>
            <a:off x="1185480" y="360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Ведомственный контроль в сфере закупок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(ст. 100 Федерального закона № 44-ФЗ)</a:t>
            </a:r>
            <a:endParaRPr b="0" lang="ru-RU" sz="2800" spc="-1" strike="noStrike">
              <a:latin typeface="Arial"/>
            </a:endParaRPr>
          </a:p>
        </p:txBody>
      </p:sp>
      <p:grpSp>
        <p:nvGrpSpPr>
          <p:cNvPr id="179" name="Group 6"/>
          <p:cNvGrpSpPr/>
          <p:nvPr/>
        </p:nvGrpSpPr>
        <p:grpSpPr>
          <a:xfrm>
            <a:off x="1070280" y="1539720"/>
            <a:ext cx="723240" cy="636840"/>
            <a:chOff x="1070280" y="1539720"/>
            <a:chExt cx="723240" cy="636840"/>
          </a:xfrm>
        </p:grpSpPr>
        <p:sp>
          <p:nvSpPr>
            <p:cNvPr id="180" name="CustomShape 7"/>
            <p:cNvSpPr/>
            <p:nvPr/>
          </p:nvSpPr>
          <p:spPr>
            <a:xfrm>
              <a:off x="1257120" y="164700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181" name="CustomShape 8"/>
            <p:cNvSpPr/>
            <p:nvPr/>
          </p:nvSpPr>
          <p:spPr>
            <a:xfrm>
              <a:off x="1070280" y="153972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182" name="CustomShape 9"/>
          <p:cNvSpPr/>
          <p:nvPr/>
        </p:nvSpPr>
        <p:spPr>
          <a:xfrm>
            <a:off x="528120" y="2505960"/>
            <a:ext cx="11123280" cy="404532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положение о контрактной службе и должностные инструкции работников контрактной службы (контрактного управляющего), работников заказчика, выполняющих функции контрактной службы без образования отдельного структурного подразделения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документы, подтверждающие соблюдение требований, предъявляемых к работникам контрактной службы (контрактным управляющим) и членам закупочных комиссий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положение о закупках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положение о закупочных комиссиях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приказы об осуществлении закупок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Arial"/>
              </a:rPr>
              <a:t> </a:t>
            </a: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правила определения требований к закупаемым муниципальными органами, подведомственными указанным органам казенными, бюджетными учреждениями и муниципальными унитарными предприятиями, отдельным видам ТРУ (в т.ч. предельные цены ТРУ) и нормативных затрат на обеспечение функций муниципальных органов (включая подведомственные казенные учреждения)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83" name="CustomShape 10"/>
          <p:cNvSpPr/>
          <p:nvPr/>
        </p:nvSpPr>
        <p:spPr>
          <a:xfrm>
            <a:off x="1600200" y="1590120"/>
            <a:ext cx="99903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в части организационного и документационного обеспечения 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84" name="CustomShape 11"/>
          <p:cNvSpPr/>
          <p:nvPr/>
        </p:nvSpPr>
        <p:spPr>
          <a:xfrm>
            <a:off x="5298480" y="2037240"/>
            <a:ext cx="567720" cy="43524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186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87" name="Рисунок 43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188" name="Рисунок 44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189" name="CustomShape 3"/>
          <p:cNvSpPr/>
          <p:nvPr/>
        </p:nvSpPr>
        <p:spPr>
          <a:xfrm>
            <a:off x="11592360" y="6301080"/>
            <a:ext cx="5932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E1CB57D8-6EAB-49BB-BE14-AA02719CFB96}" type="slidenum">
              <a:rPr b="1" lang="ru-RU" sz="20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sp>
        <p:nvSpPr>
          <p:cNvPr id="190" name="CustomShape 4"/>
          <p:cNvSpPr/>
          <p:nvPr/>
        </p:nvSpPr>
        <p:spPr>
          <a:xfrm>
            <a:off x="1185480" y="360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Ведомственный контроль в сфере закупок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(ст. 100 Федерального закона № 44-ФЗ)</a:t>
            </a:r>
            <a:endParaRPr b="0" lang="ru-RU" sz="2800" spc="-1" strike="noStrike">
              <a:latin typeface="Arial"/>
            </a:endParaRPr>
          </a:p>
        </p:txBody>
      </p:sp>
      <p:grpSp>
        <p:nvGrpSpPr>
          <p:cNvPr id="191" name="Group 5"/>
          <p:cNvGrpSpPr/>
          <p:nvPr/>
        </p:nvGrpSpPr>
        <p:grpSpPr>
          <a:xfrm>
            <a:off x="2769120" y="1010160"/>
            <a:ext cx="722880" cy="636840"/>
            <a:chOff x="2769120" y="1010160"/>
            <a:chExt cx="722880" cy="636840"/>
          </a:xfrm>
        </p:grpSpPr>
        <p:sp>
          <p:nvSpPr>
            <p:cNvPr id="192" name="CustomShape 6"/>
            <p:cNvSpPr/>
            <p:nvPr/>
          </p:nvSpPr>
          <p:spPr>
            <a:xfrm>
              <a:off x="2955600" y="111708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193" name="CustomShape 7"/>
            <p:cNvSpPr/>
            <p:nvPr/>
          </p:nvSpPr>
          <p:spPr>
            <a:xfrm>
              <a:off x="2769120" y="101016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194" name="CustomShape 8"/>
          <p:cNvSpPr/>
          <p:nvPr/>
        </p:nvSpPr>
        <p:spPr>
          <a:xfrm>
            <a:off x="673560" y="2128680"/>
            <a:ext cx="10918080" cy="428040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план-график закупок, включая обоснования НМЦК, цены контракта, заключаемого с единственным поставщиком (подрядчиком, исполнителем), способа определения поставщика (подрядчика, исполнителя) документы, подтверждающие обоснования НМЦК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извещения об осуществлении закупок, документация о закупках, проекты контрактов, изменения и разъяснения к ним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решения об отмене определения поставщика (подрядчика, исполнителя)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согласование закупки у единственного поставщика (подрядчика, исполнителя) с контрольным органом в сфере закупок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документы, подтверждающие поступление обеспечений исполнения контрактов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заключенные контракты (договоры) и дополнительные соглашения к ним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расторгнутые контракты (договоры)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уведомления, направленные в контрольный орган в сфере закупок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95" name="CustomShape 9"/>
          <p:cNvSpPr/>
          <p:nvPr/>
        </p:nvSpPr>
        <p:spPr>
          <a:xfrm>
            <a:off x="3423240" y="1034280"/>
            <a:ext cx="56412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в части осуществления закупок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96" name="CustomShape 10"/>
          <p:cNvSpPr/>
          <p:nvPr/>
        </p:nvSpPr>
        <p:spPr>
          <a:xfrm>
            <a:off x="5078880" y="1461960"/>
            <a:ext cx="567720" cy="55548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198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99" name="Рисунок 43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200" name="Рисунок 44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201" name="CustomShape 3"/>
          <p:cNvSpPr/>
          <p:nvPr/>
        </p:nvSpPr>
        <p:spPr>
          <a:xfrm>
            <a:off x="11592360" y="6301080"/>
            <a:ext cx="5932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44872109-4977-4617-B376-A7CA51853267}" type="slidenum">
              <a:rPr b="1" lang="ru-RU" sz="20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sp>
        <p:nvSpPr>
          <p:cNvPr id="202" name="CustomShape 4"/>
          <p:cNvSpPr/>
          <p:nvPr/>
        </p:nvSpPr>
        <p:spPr>
          <a:xfrm>
            <a:off x="1185480" y="360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Ведомственный контроль в сфере закупок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(ст. 100 Федерального закона № 44-ФЗ)</a:t>
            </a:r>
            <a:endParaRPr b="0" lang="ru-RU" sz="2800" spc="-1" strike="noStrike">
              <a:latin typeface="Arial"/>
            </a:endParaRPr>
          </a:p>
        </p:txBody>
      </p:sp>
      <p:grpSp>
        <p:nvGrpSpPr>
          <p:cNvPr id="203" name="Group 5"/>
          <p:cNvGrpSpPr/>
          <p:nvPr/>
        </p:nvGrpSpPr>
        <p:grpSpPr>
          <a:xfrm>
            <a:off x="2769120" y="1010160"/>
            <a:ext cx="722880" cy="636840"/>
            <a:chOff x="2769120" y="1010160"/>
            <a:chExt cx="722880" cy="636840"/>
          </a:xfrm>
        </p:grpSpPr>
        <p:sp>
          <p:nvSpPr>
            <p:cNvPr id="204" name="CustomShape 6"/>
            <p:cNvSpPr/>
            <p:nvPr/>
          </p:nvSpPr>
          <p:spPr>
            <a:xfrm>
              <a:off x="2955600" y="111708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205" name="CustomShape 7"/>
            <p:cNvSpPr/>
            <p:nvPr/>
          </p:nvSpPr>
          <p:spPr>
            <a:xfrm>
              <a:off x="2769120" y="101016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206" name="CustomShape 8"/>
          <p:cNvSpPr/>
          <p:nvPr/>
        </p:nvSpPr>
        <p:spPr>
          <a:xfrm>
            <a:off x="168840" y="2115360"/>
            <a:ext cx="11719800" cy="441468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документы, подтверждающие поставку и приемку товаров, выполнение работ, оказание услуг (накладные, УПД, акты приема-передачи товаров, акты о выполнении работ, оказании услуг, заключения экспертов)</a:t>
            </a:r>
            <a:endParaRPr b="0" lang="ru-RU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документы, подтверждающие взыскание неустойки (пени, штрафа), обеспечения исполнения контракта (договора) с недобросовестного поставщика (подрядчика, исполнителя)</a:t>
            </a:r>
            <a:endParaRPr b="0" lang="ru-RU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документы, обосновывающие изменение и (или) неисполнение условий заключенных контрактов (договоров)</a:t>
            </a:r>
            <a:endParaRPr b="0" lang="ru-RU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отчеты об объеме закупок у СМП, СОНО</a:t>
            </a:r>
            <a:endParaRPr b="0" lang="ru-RU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претензии, выставленные поставщикам (подрядчикам, исполнителям), в случае нарушения ими условий контрактов (договоров)</a:t>
            </a:r>
            <a:endParaRPr b="0" lang="ru-RU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исковые заявления о расторжении контрактов и (или) взыскании санкций, убытков по контрактам (договорам)</a:t>
            </a:r>
            <a:endParaRPr b="0" lang="ru-RU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платежные документы по оплате ТРУ, штрафных санкций по контрактам</a:t>
            </a:r>
            <a:endParaRPr b="0" lang="ru-RU" sz="16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00000"/>
                </a:solidFill>
                <a:latin typeface="Arial"/>
                <a:ea typeface="Arial"/>
              </a:rPr>
              <a:t>иные документы, относящиеся к предмету контроля, в том числе подтверждающие соответствие использования поставленного товара, выполненной работы (ее результата) или оказанной услуги целям осуществления закупки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207" name="CustomShape 9"/>
          <p:cNvSpPr/>
          <p:nvPr/>
        </p:nvSpPr>
        <p:spPr>
          <a:xfrm>
            <a:off x="3423240" y="1034280"/>
            <a:ext cx="56412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в части осуществления закупок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208" name="CustomShape 10"/>
          <p:cNvSpPr/>
          <p:nvPr/>
        </p:nvSpPr>
        <p:spPr>
          <a:xfrm>
            <a:off x="5009040" y="1534680"/>
            <a:ext cx="567720" cy="54936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1939320" y="1245240"/>
            <a:ext cx="845424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Times New Roman"/>
              </a:rPr>
              <a:t>Реализация результатов проверки (принятие мер)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210" name="Group 2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211" name="CustomShape 3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212" name="Рисунок 43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213" name="Рисунок 44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214" name="CustomShape 4"/>
          <p:cNvSpPr/>
          <p:nvPr/>
        </p:nvSpPr>
        <p:spPr>
          <a:xfrm>
            <a:off x="11592360" y="6301080"/>
            <a:ext cx="5932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770D98F6-9FFA-4B94-9C64-19481DC2D0F7}" type="slidenum">
              <a:rPr b="1" lang="ru-RU" sz="20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sp>
        <p:nvSpPr>
          <p:cNvPr id="215" name="CustomShape 5"/>
          <p:cNvSpPr/>
          <p:nvPr/>
        </p:nvSpPr>
        <p:spPr>
          <a:xfrm>
            <a:off x="1185480" y="360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Ведомственный контроль в сфере закупок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(ст. 100 Федерального закона № 44-ФЗ)</a:t>
            </a:r>
            <a:endParaRPr b="0" lang="ru-RU" sz="2800" spc="-1" strike="noStrike">
              <a:latin typeface="Arial"/>
            </a:endParaRPr>
          </a:p>
        </p:txBody>
      </p:sp>
      <p:grpSp>
        <p:nvGrpSpPr>
          <p:cNvPr id="216" name="Group 6"/>
          <p:cNvGrpSpPr/>
          <p:nvPr/>
        </p:nvGrpSpPr>
        <p:grpSpPr>
          <a:xfrm>
            <a:off x="696600" y="2215440"/>
            <a:ext cx="722880" cy="636840"/>
            <a:chOff x="696600" y="2215440"/>
            <a:chExt cx="722880" cy="636840"/>
          </a:xfrm>
        </p:grpSpPr>
        <p:sp>
          <p:nvSpPr>
            <p:cNvPr id="217" name="CustomShape 7"/>
            <p:cNvSpPr/>
            <p:nvPr/>
          </p:nvSpPr>
          <p:spPr>
            <a:xfrm>
              <a:off x="883080" y="232236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218" name="CustomShape 8"/>
            <p:cNvSpPr/>
            <p:nvPr/>
          </p:nvSpPr>
          <p:spPr>
            <a:xfrm>
              <a:off x="696600" y="221544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219" name="CustomShape 9"/>
          <p:cNvSpPr/>
          <p:nvPr/>
        </p:nvSpPr>
        <p:spPr>
          <a:xfrm>
            <a:off x="1939320" y="2115720"/>
            <a:ext cx="920916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Заказчик может направить мотивированные письменные возражения в отношении акта в течение 15 рабочих дней с даты получения акта проверки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220" name="Group 10"/>
          <p:cNvGrpSpPr/>
          <p:nvPr/>
        </p:nvGrpSpPr>
        <p:grpSpPr>
          <a:xfrm>
            <a:off x="696600" y="3608640"/>
            <a:ext cx="722880" cy="636840"/>
            <a:chOff x="696600" y="3608640"/>
            <a:chExt cx="722880" cy="636840"/>
          </a:xfrm>
        </p:grpSpPr>
        <p:sp>
          <p:nvSpPr>
            <p:cNvPr id="221" name="CustomShape 11"/>
            <p:cNvSpPr/>
            <p:nvPr/>
          </p:nvSpPr>
          <p:spPr>
            <a:xfrm>
              <a:off x="883080" y="371592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222" name="CustomShape 12"/>
            <p:cNvSpPr/>
            <p:nvPr/>
          </p:nvSpPr>
          <p:spPr>
            <a:xfrm>
              <a:off x="696600" y="360864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223" name="CustomShape 13"/>
          <p:cNvSpPr/>
          <p:nvPr/>
        </p:nvSpPr>
        <p:spPr>
          <a:xfrm>
            <a:off x="1910160" y="3508920"/>
            <a:ext cx="965268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Лицо, уполномоченное на проведение проверки обязано рассмотреть мотивированные письменные возражения, подготовить и направить мотивированный ответ заказчику в срок не позднее 10 рабочих дней с даты их получения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1401840" y="1050840"/>
            <a:ext cx="88146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Times New Roman"/>
              </a:rPr>
              <a:t>Реализация результатов проверки (принятие мер)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225" name="Group 2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226" name="CustomShape 3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227" name="Рисунок 43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228" name="Рисунок 44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229" name="CustomShape 4"/>
          <p:cNvSpPr/>
          <p:nvPr/>
        </p:nvSpPr>
        <p:spPr>
          <a:xfrm>
            <a:off x="11592360" y="6301080"/>
            <a:ext cx="5932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0004D05A-D817-4CCD-BCAF-F8545A98D667}" type="slidenum">
              <a:rPr b="1" lang="ru-RU" sz="20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sp>
        <p:nvSpPr>
          <p:cNvPr id="230" name="CustomShape 5"/>
          <p:cNvSpPr/>
          <p:nvPr/>
        </p:nvSpPr>
        <p:spPr>
          <a:xfrm>
            <a:off x="1185480" y="360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Ведомственный контроль в сфере закупок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(ст. 100 Федерального закона № 44-ФЗ)</a:t>
            </a:r>
            <a:endParaRPr b="0" lang="ru-RU" sz="2800" spc="-1" strike="noStrike">
              <a:latin typeface="Arial"/>
            </a:endParaRPr>
          </a:p>
        </p:txBody>
      </p:sp>
      <p:grpSp>
        <p:nvGrpSpPr>
          <p:cNvPr id="231" name="Group 6"/>
          <p:cNvGrpSpPr/>
          <p:nvPr/>
        </p:nvGrpSpPr>
        <p:grpSpPr>
          <a:xfrm>
            <a:off x="1598040" y="2386440"/>
            <a:ext cx="723240" cy="636840"/>
            <a:chOff x="1598040" y="2386440"/>
            <a:chExt cx="723240" cy="636840"/>
          </a:xfrm>
        </p:grpSpPr>
        <p:sp>
          <p:nvSpPr>
            <p:cNvPr id="232" name="CustomShape 7"/>
            <p:cNvSpPr/>
            <p:nvPr/>
          </p:nvSpPr>
          <p:spPr>
            <a:xfrm>
              <a:off x="1784880" y="249372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233" name="CustomShape 8"/>
            <p:cNvSpPr/>
            <p:nvPr/>
          </p:nvSpPr>
          <p:spPr>
            <a:xfrm>
              <a:off x="1598040" y="238644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234" name="CustomShape 9"/>
          <p:cNvSpPr/>
          <p:nvPr/>
        </p:nvSpPr>
        <p:spPr>
          <a:xfrm>
            <a:off x="1244880" y="1465560"/>
            <a:ext cx="920916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Arial"/>
                <a:ea typeface="Times New Roman"/>
              </a:rPr>
              <a:t>Орган ведомственного контроля (лицо, уполномоченное на проведение проверки)  при выявлении нарушений обязано: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235" name="Group 10"/>
          <p:cNvGrpSpPr/>
          <p:nvPr/>
        </p:nvGrpSpPr>
        <p:grpSpPr>
          <a:xfrm>
            <a:off x="5545800" y="2760120"/>
            <a:ext cx="722880" cy="636840"/>
            <a:chOff x="5545800" y="2760120"/>
            <a:chExt cx="722880" cy="636840"/>
          </a:xfrm>
        </p:grpSpPr>
        <p:sp>
          <p:nvSpPr>
            <p:cNvPr id="236" name="CustomShape 11"/>
            <p:cNvSpPr/>
            <p:nvPr/>
          </p:nvSpPr>
          <p:spPr>
            <a:xfrm>
              <a:off x="5732280" y="286740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237" name="CustomShape 12"/>
            <p:cNvSpPr/>
            <p:nvPr/>
          </p:nvSpPr>
          <p:spPr>
            <a:xfrm>
              <a:off x="5545800" y="276012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238" name="CustomShape 13"/>
          <p:cNvSpPr/>
          <p:nvPr/>
        </p:nvSpPr>
        <p:spPr>
          <a:xfrm>
            <a:off x="120960" y="2976120"/>
            <a:ext cx="3677040" cy="365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Направить информацию о выявленных нарушениях руководителю администрации (иного муниципального органа) в целях принятия решения о направлении заказчику требования о принятии мер по устранению выявленных нарушений, устранению причин и условий таких нарушений, принятии мер дисциплинарной ответственности к виновным лицам</a:t>
            </a:r>
            <a:endParaRPr b="0" lang="ru-RU" sz="1800" spc="-1" strike="noStrike">
              <a:latin typeface="Arial"/>
            </a:endParaRPr>
          </a:p>
        </p:txBody>
      </p:sp>
      <p:grpSp>
        <p:nvGrpSpPr>
          <p:cNvPr id="239" name="Group 14"/>
          <p:cNvGrpSpPr/>
          <p:nvPr/>
        </p:nvGrpSpPr>
        <p:grpSpPr>
          <a:xfrm>
            <a:off x="9493200" y="2847960"/>
            <a:ext cx="723240" cy="636840"/>
            <a:chOff x="9493200" y="2847960"/>
            <a:chExt cx="723240" cy="636840"/>
          </a:xfrm>
        </p:grpSpPr>
        <p:sp>
          <p:nvSpPr>
            <p:cNvPr id="240" name="CustomShape 15"/>
            <p:cNvSpPr/>
            <p:nvPr/>
          </p:nvSpPr>
          <p:spPr>
            <a:xfrm>
              <a:off x="9680040" y="295524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241" name="CustomShape 16"/>
            <p:cNvSpPr/>
            <p:nvPr/>
          </p:nvSpPr>
          <p:spPr>
            <a:xfrm>
              <a:off x="9493200" y="284796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242" name="CustomShape 17"/>
          <p:cNvSpPr/>
          <p:nvPr/>
        </p:nvSpPr>
        <p:spPr>
          <a:xfrm>
            <a:off x="4073760" y="3504600"/>
            <a:ext cx="3470400" cy="201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При наличии признаков административного правонарушения обеспечить направление материалов проверки в контрольное управление Новосибирской области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43" name="CustomShape 18"/>
          <p:cNvSpPr/>
          <p:nvPr/>
        </p:nvSpPr>
        <p:spPr>
          <a:xfrm>
            <a:off x="8038080" y="3504600"/>
            <a:ext cx="3470400" cy="201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При наличии признаков  преступления обеспечить направление администрацией (иным муниципальным органом) материалов проверки в правоохранительные органы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1401840" y="1050840"/>
            <a:ext cx="88146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Times New Roman"/>
              </a:rPr>
              <a:t>Реализация результатов проверки (принятие мер)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245" name="Group 2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246" name="CustomShape 3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247" name="Рисунок 43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248" name="Рисунок 44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249" name="CustomShape 4"/>
          <p:cNvSpPr/>
          <p:nvPr/>
        </p:nvSpPr>
        <p:spPr>
          <a:xfrm>
            <a:off x="11592360" y="6301080"/>
            <a:ext cx="5932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91B3EC63-CF49-4C8B-AEC7-32D9BF3B7420}" type="slidenum">
              <a:rPr b="1" lang="ru-RU" sz="20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sp>
        <p:nvSpPr>
          <p:cNvPr id="250" name="CustomShape 5"/>
          <p:cNvSpPr/>
          <p:nvPr/>
        </p:nvSpPr>
        <p:spPr>
          <a:xfrm>
            <a:off x="1185480" y="360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Ведомственный контроль в сфере закупок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(ст. 100 Федерального закона № 44-ФЗ)</a:t>
            </a:r>
            <a:endParaRPr b="0" lang="ru-RU" sz="2800" spc="-1" strike="noStrike">
              <a:latin typeface="Arial"/>
            </a:endParaRPr>
          </a:p>
        </p:txBody>
      </p:sp>
      <p:grpSp>
        <p:nvGrpSpPr>
          <p:cNvPr id="251" name="Group 6"/>
          <p:cNvGrpSpPr/>
          <p:nvPr/>
        </p:nvGrpSpPr>
        <p:grpSpPr>
          <a:xfrm>
            <a:off x="2505960" y="2820960"/>
            <a:ext cx="723240" cy="636840"/>
            <a:chOff x="2505960" y="2820960"/>
            <a:chExt cx="723240" cy="636840"/>
          </a:xfrm>
        </p:grpSpPr>
        <p:sp>
          <p:nvSpPr>
            <p:cNvPr id="252" name="CustomShape 7"/>
            <p:cNvSpPr/>
            <p:nvPr/>
          </p:nvSpPr>
          <p:spPr>
            <a:xfrm>
              <a:off x="2692800" y="292788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253" name="CustomShape 8"/>
            <p:cNvSpPr/>
            <p:nvPr/>
          </p:nvSpPr>
          <p:spPr>
            <a:xfrm>
              <a:off x="2505960" y="282096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254" name="CustomShape 9"/>
          <p:cNvSpPr/>
          <p:nvPr/>
        </p:nvSpPr>
        <p:spPr>
          <a:xfrm>
            <a:off x="1204560" y="1570680"/>
            <a:ext cx="920916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c00000"/>
                </a:solidFill>
                <a:latin typeface="Arial"/>
                <a:ea typeface="Times New Roman"/>
              </a:rPr>
              <a:t>Орган ведомственного контроля (лицо, уполномоченное на проведение проверки)  осуществляет контроль принятия мер заказчиком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255" name="Group 10"/>
          <p:cNvGrpSpPr/>
          <p:nvPr/>
        </p:nvGrpSpPr>
        <p:grpSpPr>
          <a:xfrm>
            <a:off x="8453160" y="2818440"/>
            <a:ext cx="723240" cy="636840"/>
            <a:chOff x="8453160" y="2818440"/>
            <a:chExt cx="723240" cy="636840"/>
          </a:xfrm>
        </p:grpSpPr>
        <p:sp>
          <p:nvSpPr>
            <p:cNvPr id="256" name="CustomShape 11"/>
            <p:cNvSpPr/>
            <p:nvPr/>
          </p:nvSpPr>
          <p:spPr>
            <a:xfrm>
              <a:off x="8640000" y="292536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257" name="CustomShape 12"/>
            <p:cNvSpPr/>
            <p:nvPr/>
          </p:nvSpPr>
          <p:spPr>
            <a:xfrm>
              <a:off x="8453160" y="281844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258" name="CustomShape 13"/>
          <p:cNvSpPr/>
          <p:nvPr/>
        </p:nvSpPr>
        <p:spPr>
          <a:xfrm>
            <a:off x="500040" y="3533760"/>
            <a:ext cx="5092920" cy="255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Представление плана устранения выявленных нарушений заказчиком следует устанавливать в срок не позднее 10 (десяти) рабочих дней со дня получения акта проверки, а в случае наличия возражений или замечаний по фактам, изложенным в акте проверки, – не позднее 10 (десяти) рабочих дней со дня получения мотивированного ответа на возражения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259" name="CustomShape 14"/>
          <p:cNvSpPr/>
          <p:nvPr/>
        </p:nvSpPr>
        <p:spPr>
          <a:xfrm>
            <a:off x="7035480" y="3532320"/>
            <a:ext cx="3470400" cy="255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Arial"/>
              </a:rPr>
              <a:t>Предоставление заказчиком в орган ведомственного контроля сведений об устранении выявленных нарушений осуществляется в соответствии с планом устранения выявленных нарушений и установленными в нем сроками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 flipV="1">
            <a:off x="-11160" y="6120"/>
            <a:ext cx="12202920" cy="1727640"/>
          </a:xfrm>
          <a:custGeom>
            <a:avLst/>
            <a:gdLst/>
            <a:ahLst/>
            <a:rect l="l" t="t" r="r" b="b"/>
            <a:pathLst>
              <a:path w="10040" h="12496">
                <a:moveTo>
                  <a:pt x="2" y="0"/>
                </a:moveTo>
                <a:lnTo>
                  <a:pt x="10040" y="3116"/>
                </a:lnTo>
                <a:cubicBezTo>
                  <a:pt x="10037" y="3338"/>
                  <a:pt x="10034" y="3610"/>
                  <a:pt x="10031" y="3832"/>
                </a:cubicBezTo>
                <a:cubicBezTo>
                  <a:pt x="10034" y="6358"/>
                  <a:pt x="10029" y="9918"/>
                  <a:pt x="10032" y="12444"/>
                </a:cubicBezTo>
                <a:lnTo>
                  <a:pt x="8" y="12496"/>
                </a:lnTo>
                <a:cubicBezTo>
                  <a:pt x="14" y="11488"/>
                  <a:pt x="-4" y="1007"/>
                  <a:pt x="2" y="0"/>
                </a:cubicBezTo>
                <a:close/>
              </a:path>
            </a:pathLst>
          </a:custGeom>
          <a:blipFill rotWithShape="0">
            <a:blip r:embed="rId1"/>
            <a:stretch>
              <a:fillRect/>
            </a:stretch>
          </a:blip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1" name="CustomShape 2"/>
          <p:cNvSpPr/>
          <p:nvPr/>
        </p:nvSpPr>
        <p:spPr>
          <a:xfrm>
            <a:off x="2809080" y="629280"/>
            <a:ext cx="6562440" cy="483840"/>
          </a:xfrm>
          <a:prstGeom prst="rect">
            <a:avLst/>
          </a:prstGeom>
          <a:noFill/>
          <a:ln>
            <a:noFill/>
          </a:ln>
          <a:effectLst>
            <a:outerShdw algn="bl" blurRad="28575" dir="5400000" dist="9360" rotWithShape="0">
              <a:srgbClr val="00001a">
                <a:alpha val="15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90000"/>
              </a:lnSpc>
            </a:pPr>
            <a:r>
              <a:rPr b="1" lang="ru-RU" sz="3600" spc="-1" strike="noStrike">
                <a:solidFill>
                  <a:srgbClr val="ffffff"/>
                </a:solidFill>
                <a:latin typeface="Segoe UI"/>
                <a:ea typeface="Roboto Slab"/>
              </a:rPr>
              <a:t>СПАСИБО ЗА ВНИМАНИЕ!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262" name="CustomShape 3"/>
          <p:cNvSpPr/>
          <p:nvPr/>
        </p:nvSpPr>
        <p:spPr>
          <a:xfrm>
            <a:off x="1903680" y="2290320"/>
            <a:ext cx="8686440" cy="289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Контрольное управление Новосибирской области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Телефон</a:t>
            </a:r>
            <a:r>
              <a:rPr b="0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 (383) 238-63-84 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E- mail</a:t>
            </a:r>
            <a:r>
              <a:rPr b="1" lang="ru-RU" sz="2200" spc="-1" strike="noStrike">
                <a:solidFill>
                  <a:srgbClr val="3f4758"/>
                </a:solidFill>
                <a:latin typeface="Segoe UI"/>
                <a:ea typeface="Roboto Slab"/>
              </a:rPr>
              <a:t>: </a:t>
            </a:r>
            <a:r>
              <a:rPr b="1" lang="ru-RU" sz="2200" spc="-1" strike="noStrike" u="sng">
                <a:solidFill>
                  <a:srgbClr val="0563c1"/>
                </a:solidFill>
                <a:uFillTx/>
                <a:latin typeface="Segoe UI"/>
                <a:ea typeface="Roboto Slab"/>
                <a:hlinkClick r:id="rId2"/>
              </a:rPr>
              <a:t>uk@nso.ru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Официальный сайт: </a:t>
            </a:r>
            <a:r>
              <a:rPr b="1" lang="ru-RU" sz="2200" spc="-1" strike="noStrike" u="sng">
                <a:solidFill>
                  <a:srgbClr val="0563c1"/>
                </a:solidFill>
                <a:uFillTx/>
                <a:latin typeface="Segoe UI"/>
                <a:ea typeface="Roboto Slab"/>
                <a:hlinkClick r:id="rId3"/>
              </a:rPr>
              <a:t>http://uk.nso.ru</a:t>
            </a:r>
            <a:r>
              <a:rPr b="1" lang="ru-RU" sz="2200" spc="-1" strike="noStrike">
                <a:solidFill>
                  <a:srgbClr val="3f4758"/>
                </a:solidFill>
                <a:latin typeface="Segoe UI"/>
                <a:ea typeface="Roboto Slab"/>
              </a:rPr>
              <a:t> 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   </a:t>
            </a: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ВКонтакте:</a:t>
            </a: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	</a:t>
            </a: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                Телеграм-канал:            </a:t>
            </a: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	</a:t>
            </a:r>
            <a:r>
              <a:rPr b="1" lang="ru-RU" sz="2200" spc="-1" strike="noStrike">
                <a:solidFill>
                  <a:srgbClr val="000000"/>
                </a:solidFill>
                <a:latin typeface="Segoe UI"/>
                <a:ea typeface="Roboto Slab"/>
              </a:rPr>
              <a:t>       ОК:</a:t>
            </a:r>
            <a:endParaRPr b="0" lang="ru-RU" sz="2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200" spc="-1" strike="noStrike">
                <a:solidFill>
                  <a:srgbClr val="3f4758"/>
                </a:solidFill>
                <a:latin typeface="Segoe UI"/>
                <a:ea typeface="Roboto Slab"/>
              </a:rPr>
              <a:t>  </a:t>
            </a:r>
            <a:endParaRPr b="0" lang="ru-RU" sz="2200" spc="-1" strike="noStrike">
              <a:latin typeface="Arial"/>
            </a:endParaRPr>
          </a:p>
        </p:txBody>
      </p:sp>
      <p:pic>
        <p:nvPicPr>
          <p:cNvPr id="263" name="Рисунок 7" descr=""/>
          <p:cNvPicPr/>
          <p:nvPr/>
        </p:nvPicPr>
        <p:blipFill>
          <a:blip r:embed="rId4"/>
          <a:stretch/>
        </p:blipFill>
        <p:spPr>
          <a:xfrm>
            <a:off x="5483160" y="4611240"/>
            <a:ext cx="1403640" cy="1403640"/>
          </a:xfrm>
          <a:prstGeom prst="rect">
            <a:avLst/>
          </a:prstGeom>
          <a:ln>
            <a:noFill/>
          </a:ln>
        </p:spPr>
      </p:pic>
      <p:pic>
        <p:nvPicPr>
          <p:cNvPr id="264" name="Рисунок 8" descr=""/>
          <p:cNvPicPr/>
          <p:nvPr/>
        </p:nvPicPr>
        <p:blipFill>
          <a:blip r:embed="rId5"/>
          <a:stretch/>
        </p:blipFill>
        <p:spPr>
          <a:xfrm>
            <a:off x="8523360" y="4611240"/>
            <a:ext cx="1403640" cy="1403640"/>
          </a:xfrm>
          <a:prstGeom prst="rect">
            <a:avLst/>
          </a:prstGeom>
          <a:ln>
            <a:noFill/>
          </a:ln>
        </p:spPr>
      </p:pic>
      <p:pic>
        <p:nvPicPr>
          <p:cNvPr id="265" name="Рисунок 9" descr=""/>
          <p:cNvPicPr/>
          <p:nvPr/>
        </p:nvPicPr>
        <p:blipFill>
          <a:blip r:embed="rId6"/>
          <a:stretch/>
        </p:blipFill>
        <p:spPr>
          <a:xfrm>
            <a:off x="2306160" y="4611240"/>
            <a:ext cx="1403640" cy="1403640"/>
          </a:xfrm>
          <a:prstGeom prst="rect">
            <a:avLst/>
          </a:prstGeom>
          <a:ln>
            <a:noFill/>
          </a:ln>
        </p:spPr>
      </p:pic>
      <p:pic>
        <p:nvPicPr>
          <p:cNvPr id="266" name="Рисунок 11" descr=""/>
          <p:cNvPicPr/>
          <p:nvPr/>
        </p:nvPicPr>
        <p:blipFill>
          <a:blip r:embed="rId7"/>
          <a:srcRect l="0" t="63776" r="0" b="21936"/>
          <a:stretch/>
        </p:blipFill>
        <p:spPr>
          <a:xfrm flipH="1">
            <a:off x="6480" y="6762960"/>
            <a:ext cx="12185640" cy="91080"/>
          </a:xfrm>
          <a:prstGeom prst="rect">
            <a:avLst/>
          </a:prstGeom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</p:pic>
      <p:pic>
        <p:nvPicPr>
          <p:cNvPr id="267" name="Рисунок 13" descr=""/>
          <p:cNvPicPr/>
          <p:nvPr/>
        </p:nvPicPr>
        <p:blipFill>
          <a:blip r:embed="rId8"/>
          <a:stretch/>
        </p:blipFill>
        <p:spPr>
          <a:xfrm>
            <a:off x="80640" y="66240"/>
            <a:ext cx="1512360" cy="1618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48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49" name="Рисунок 34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sp>
        <p:nvSpPr>
          <p:cNvPr id="50" name="CustomShape 3"/>
          <p:cNvSpPr/>
          <p:nvPr/>
        </p:nvSpPr>
        <p:spPr>
          <a:xfrm>
            <a:off x="11592360" y="6301080"/>
            <a:ext cx="5932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3BC0696B-9201-47C8-842C-88F54F1657AB}" type="slidenum">
              <a:rPr b="1" lang="ru-RU" sz="20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sp>
        <p:nvSpPr>
          <p:cNvPr id="51" name="CustomShape 4"/>
          <p:cNvSpPr/>
          <p:nvPr/>
        </p:nvSpPr>
        <p:spPr>
          <a:xfrm>
            <a:off x="975240" y="1349280"/>
            <a:ext cx="584064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2400" spc="-1" strike="noStrike">
                <a:solidFill>
                  <a:srgbClr val="174468"/>
                </a:solidFill>
                <a:latin typeface="Arial"/>
                <a:ea typeface="Segoe UI Semibold"/>
              </a:rPr>
              <a:t>Осуществляется в порядке, установленном местной администрацией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52" name="CustomShape 5"/>
          <p:cNvSpPr/>
          <p:nvPr/>
        </p:nvSpPr>
        <p:spPr>
          <a:xfrm>
            <a:off x="7643160" y="1216440"/>
            <a:ext cx="4316760" cy="191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548235"/>
                </a:solidFill>
                <a:latin typeface="Arial"/>
                <a:ea typeface="Times New Roman"/>
              </a:rPr>
              <a:t>На региональном уровне регламентируется Порядком, установленным постановлением Правительства Новосибирской области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000" spc="-1" strike="noStrike">
                <a:solidFill>
                  <a:srgbClr val="548235"/>
                </a:solidFill>
                <a:latin typeface="Arial"/>
                <a:ea typeface="Times New Roman"/>
              </a:rPr>
              <a:t>от 16.12.2019 № 476-п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53" name="CustomShape 6"/>
          <p:cNvSpPr/>
          <p:nvPr/>
        </p:nvSpPr>
        <p:spPr>
          <a:xfrm>
            <a:off x="925920" y="2923560"/>
            <a:ext cx="5941800" cy="3382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174468"/>
                </a:solidFill>
                <a:latin typeface="Arial"/>
                <a:ea typeface="Segoe UI Semibold"/>
              </a:rPr>
              <a:t>Объектами контроля являются подведомственные </a:t>
            </a:r>
            <a:r>
              <a:rPr b="1" lang="ru-RU" sz="2400" spc="-1" strike="noStrike">
                <a:solidFill>
                  <a:srgbClr val="00b050"/>
                </a:solidFill>
                <a:latin typeface="Arial"/>
                <a:ea typeface="Segoe UI Semibold"/>
              </a:rPr>
              <a:t>муниципальные учреждения и предприятия</a:t>
            </a:r>
            <a:r>
              <a:rPr b="1" lang="ru-RU" sz="2400" spc="-1" strike="noStrike">
                <a:solidFill>
                  <a:srgbClr val="174468"/>
                </a:solidFill>
                <a:latin typeface="Arial"/>
                <a:ea typeface="Segoe UI Semibold"/>
              </a:rPr>
              <a:t>, осуществляющие закупки в соответствии с </a:t>
            </a:r>
            <a:r>
              <a:rPr b="1" lang="ru-RU" sz="2400" spc="-1" strike="noStrike">
                <a:solidFill>
                  <a:srgbClr val="00b050"/>
                </a:solidFill>
                <a:latin typeface="Arial"/>
                <a:ea typeface="Segoe UI Semibold"/>
              </a:rPr>
              <a:t>Федеральным законом № 44-ФЗ</a:t>
            </a:r>
            <a:r>
              <a:rPr b="1" lang="ru-RU" sz="2400" spc="-1" strike="noStrike">
                <a:solidFill>
                  <a:srgbClr val="174468"/>
                </a:solidFill>
                <a:latin typeface="Arial"/>
                <a:ea typeface="Segoe UI Semibold"/>
              </a:rPr>
              <a:t>, в отношении которых администрация </a:t>
            </a:r>
            <a:r>
              <a:rPr b="1" i="1" lang="ru-RU" sz="2400" spc="-1" strike="noStrike">
                <a:solidFill>
                  <a:srgbClr val="00b050"/>
                </a:solidFill>
                <a:latin typeface="Arial"/>
                <a:ea typeface="Segoe UI Semibold"/>
              </a:rPr>
              <a:t>района, округа, поселения</a:t>
            </a:r>
            <a:r>
              <a:rPr b="1" i="1" lang="ru-RU" sz="2400" spc="-1" strike="noStrike">
                <a:solidFill>
                  <a:srgbClr val="ff0000"/>
                </a:solidFill>
                <a:latin typeface="Arial"/>
                <a:ea typeface="Segoe UI Semibold"/>
              </a:rPr>
              <a:t> </a:t>
            </a:r>
            <a:r>
              <a:rPr b="1" lang="ru-RU" sz="2400" spc="-1" strike="noStrike">
                <a:solidFill>
                  <a:srgbClr val="174468"/>
                </a:solidFill>
                <a:latin typeface="Arial"/>
                <a:ea typeface="Segoe UI Semibold"/>
              </a:rPr>
              <a:t>выполняет функции и полномочия учредителя 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54" name="Group 7"/>
          <p:cNvGrpSpPr/>
          <p:nvPr/>
        </p:nvGrpSpPr>
        <p:grpSpPr>
          <a:xfrm>
            <a:off x="231120" y="4128480"/>
            <a:ext cx="722880" cy="636840"/>
            <a:chOff x="231120" y="4128480"/>
            <a:chExt cx="722880" cy="636840"/>
          </a:xfrm>
        </p:grpSpPr>
        <p:sp>
          <p:nvSpPr>
            <p:cNvPr id="55" name="CustomShape 8"/>
            <p:cNvSpPr/>
            <p:nvPr/>
          </p:nvSpPr>
          <p:spPr>
            <a:xfrm>
              <a:off x="417600" y="423576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56" name="CustomShape 9"/>
            <p:cNvSpPr/>
            <p:nvPr/>
          </p:nvSpPr>
          <p:spPr>
            <a:xfrm>
              <a:off x="231120" y="412848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grpSp>
        <p:nvGrpSpPr>
          <p:cNvPr id="57" name="Group 10"/>
          <p:cNvGrpSpPr/>
          <p:nvPr/>
        </p:nvGrpSpPr>
        <p:grpSpPr>
          <a:xfrm>
            <a:off x="241560" y="1661040"/>
            <a:ext cx="722880" cy="636840"/>
            <a:chOff x="241560" y="1661040"/>
            <a:chExt cx="722880" cy="636840"/>
          </a:xfrm>
        </p:grpSpPr>
        <p:sp>
          <p:nvSpPr>
            <p:cNvPr id="58" name="CustomShape 11"/>
            <p:cNvSpPr/>
            <p:nvPr/>
          </p:nvSpPr>
          <p:spPr>
            <a:xfrm>
              <a:off x="428040" y="176832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59" name="CustomShape 12"/>
            <p:cNvSpPr/>
            <p:nvPr/>
          </p:nvSpPr>
          <p:spPr>
            <a:xfrm>
              <a:off x="241560" y="166104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pic>
        <p:nvPicPr>
          <p:cNvPr id="60" name="Рисунок 62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61" name="CustomShape 13"/>
          <p:cNvSpPr/>
          <p:nvPr/>
        </p:nvSpPr>
        <p:spPr>
          <a:xfrm>
            <a:off x="1024200" y="-936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Ведомственный контроль в сфере закупок (ст. 100 Федерального закона № 44-ФЗ)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62" name="Рисунок 33" descr=""/>
          <p:cNvPicPr/>
          <p:nvPr/>
        </p:nvPicPr>
        <p:blipFill>
          <a:blip r:embed="rId4"/>
          <a:stretch/>
        </p:blipFill>
        <p:spPr>
          <a:xfrm>
            <a:off x="6150960" y="3802680"/>
            <a:ext cx="2060640" cy="2060640"/>
          </a:xfrm>
          <a:prstGeom prst="rect">
            <a:avLst/>
          </a:prstGeom>
          <a:ln>
            <a:noFill/>
          </a:ln>
        </p:spPr>
      </p:pic>
      <p:pic>
        <p:nvPicPr>
          <p:cNvPr id="63" name="Рисунок 1" descr=""/>
          <p:cNvPicPr/>
          <p:nvPr/>
        </p:nvPicPr>
        <p:blipFill>
          <a:blip r:embed="rId5"/>
          <a:stretch/>
        </p:blipFill>
        <p:spPr>
          <a:xfrm>
            <a:off x="8632080" y="3155400"/>
            <a:ext cx="2839320" cy="2453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65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66" name="Рисунок 67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67" name="Рисунок 68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68" name="TextShape 3"/>
          <p:cNvSpPr txBox="1"/>
          <p:nvPr/>
        </p:nvSpPr>
        <p:spPr>
          <a:xfrm>
            <a:off x="9171720" y="4872960"/>
            <a:ext cx="183240" cy="396360"/>
          </a:xfrm>
          <a:prstGeom prst="rect">
            <a:avLst/>
          </a:prstGeom>
        </p:spPr>
      </p:sp>
      <p:sp>
        <p:nvSpPr>
          <p:cNvPr id="69" name="TextShape 4"/>
          <p:cNvSpPr txBox="1"/>
          <p:nvPr/>
        </p:nvSpPr>
        <p:spPr>
          <a:xfrm>
            <a:off x="9604080" y="4211280"/>
            <a:ext cx="163080" cy="396360"/>
          </a:xfrm>
          <a:prstGeom prst="rect">
            <a:avLst/>
          </a:prstGeom>
        </p:spPr>
      </p:sp>
      <p:sp>
        <p:nvSpPr>
          <p:cNvPr id="70" name="CustomShape 5"/>
          <p:cNvSpPr/>
          <p:nvPr/>
        </p:nvSpPr>
        <p:spPr>
          <a:xfrm>
            <a:off x="11592360" y="6301080"/>
            <a:ext cx="5932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8E26C7EE-D17A-4437-98AF-B18145E361C0}" type="slidenum">
              <a:rPr b="1" lang="ru-RU" sz="2000" spc="-1" strike="noStrike">
                <a:solidFill>
                  <a:srgbClr val="044174"/>
                </a:solidFill>
                <a:latin typeface="Segoe UI"/>
                <a:ea typeface="Calibri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sp>
        <p:nvSpPr>
          <p:cNvPr id="71" name="CustomShape 6"/>
          <p:cNvSpPr/>
          <p:nvPr/>
        </p:nvSpPr>
        <p:spPr>
          <a:xfrm>
            <a:off x="1185480" y="360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Ведомственный контроль в сфере закупок (ст. 100 Федерального закона № 44-ФЗ)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72" name="CustomShape 7"/>
          <p:cNvSpPr/>
          <p:nvPr/>
        </p:nvSpPr>
        <p:spPr>
          <a:xfrm>
            <a:off x="186480" y="1784880"/>
            <a:ext cx="11702160" cy="405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2000" spc="-1" strike="noStrike">
                <a:solidFill>
                  <a:srgbClr val="203864"/>
                </a:solidFill>
                <a:latin typeface="Arial"/>
                <a:ea typeface="Arial"/>
              </a:rPr>
              <a:t>перечень вопросов, подлежащих проверке соблюдения законодательных и иных нормативных правовых актов о контрактной системе в сфере закупок товаров, работ, услуг для обеспечения муниципальных нужд (предмет контроля)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203864"/>
                </a:solidFill>
                <a:latin typeface="Arial"/>
                <a:ea typeface="Arial"/>
              </a:rPr>
              <a:t>  </a:t>
            </a:r>
            <a:endParaRPr b="0" lang="ru-RU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2000" spc="-1" strike="noStrike">
                <a:solidFill>
                  <a:srgbClr val="203864"/>
                </a:solidFill>
                <a:latin typeface="Arial"/>
                <a:ea typeface="Arial"/>
              </a:rPr>
              <a:t>порядок планирования проверок, периодичность проведения плановых проверок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lang="ru-RU" sz="1800" spc="-1" strike="noStrike">
                <a:solidFill>
                  <a:srgbClr val="203864"/>
                </a:solidFill>
                <a:latin typeface="Arial"/>
                <a:ea typeface="Arial"/>
              </a:rPr>
              <a:t> </a:t>
            </a:r>
            <a:endParaRPr b="0" lang="ru-RU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2000" spc="-1" strike="noStrike">
                <a:solidFill>
                  <a:srgbClr val="203864"/>
                </a:solidFill>
                <a:latin typeface="Arial"/>
                <a:ea typeface="Arial"/>
              </a:rPr>
              <a:t>сроки проведения плановых и внеплановых проверок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2000" spc="-1" strike="noStrike">
                <a:solidFill>
                  <a:srgbClr val="203864"/>
                </a:solidFill>
                <a:latin typeface="Arial"/>
                <a:ea typeface="Arial"/>
              </a:rPr>
              <a:t>основания для проведения внеплановых проверок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2000" spc="-1" strike="noStrike">
                <a:solidFill>
                  <a:srgbClr val="203864"/>
                </a:solidFill>
                <a:latin typeface="Arial"/>
                <a:ea typeface="Arial"/>
              </a:rPr>
              <a:t>порядок проведения проверок, оформления результатов (сроки подготовки и направления акта объекту контроля) и принятия мер при выявлении нарушений 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73" name="CustomShape 8"/>
          <p:cNvSpPr/>
          <p:nvPr/>
        </p:nvSpPr>
        <p:spPr>
          <a:xfrm>
            <a:off x="896760" y="1104480"/>
            <a:ext cx="97596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385623"/>
                </a:solidFill>
                <a:latin typeface="Arial"/>
                <a:ea typeface="Segoe UI Semibold"/>
              </a:rPr>
              <a:t>Основные положения Порядка 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CustomShape 1"/>
          <p:cNvSpPr/>
          <p:nvPr/>
        </p:nvSpPr>
        <p:spPr>
          <a:xfrm>
            <a:off x="107280" y="1411920"/>
            <a:ext cx="6496560" cy="30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5" name="CustomShape 2"/>
          <p:cNvSpPr/>
          <p:nvPr/>
        </p:nvSpPr>
        <p:spPr>
          <a:xfrm>
            <a:off x="291600" y="1873800"/>
            <a:ext cx="11596680" cy="4570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правовым актом определить структурное подразделение или должностное лицо, уполномоченное на осуществление ведомственного контроля в сфере закупок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e3a64"/>
                </a:solidFill>
                <a:latin typeface="Arial"/>
                <a:ea typeface="Times New Roman"/>
              </a:rPr>
              <a:t> </a:t>
            </a:r>
            <a:endParaRPr b="0" lang="ru-RU" sz="18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внести соответствующие записи и (или) корректировки в положение о структурном подразделении и должностной регламент (должностную инструкцию)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утвердить план проведения проверок в сроки, установленные Порядком (как правило это ежегодный план, утверждаемый до начала года проведения плановых проверок)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</p:txBody>
      </p:sp>
      <p:grpSp>
        <p:nvGrpSpPr>
          <p:cNvPr id="76" name="Group 3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77" name="CustomShape 4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78" name="Рисунок 43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79" name="Рисунок 44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80" name="CustomShape 5"/>
          <p:cNvSpPr/>
          <p:nvPr/>
        </p:nvSpPr>
        <p:spPr>
          <a:xfrm>
            <a:off x="11592360" y="6301080"/>
            <a:ext cx="5932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1A5FE441-CC27-4721-BEEB-CCBAC98C6532}" type="slidenum">
              <a:rPr b="1" lang="ru-RU" sz="20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sp>
        <p:nvSpPr>
          <p:cNvPr id="81" name="CustomShape 6"/>
          <p:cNvSpPr/>
          <p:nvPr/>
        </p:nvSpPr>
        <p:spPr>
          <a:xfrm>
            <a:off x="3196440" y="1181160"/>
            <a:ext cx="441720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Times New Roman"/>
              </a:rPr>
              <a:t>Для организации  контроля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82" name="CustomShape 7"/>
          <p:cNvSpPr/>
          <p:nvPr/>
        </p:nvSpPr>
        <p:spPr>
          <a:xfrm>
            <a:off x="1185480" y="360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Ведомственный контроль в сфере закупок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(ст. 100 Федерального закона № 44-ФЗ)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84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85" name="Рисунок 67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86" name="Рисунок 68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87" name="TextShape 3"/>
          <p:cNvSpPr txBox="1"/>
          <p:nvPr/>
        </p:nvSpPr>
        <p:spPr>
          <a:xfrm>
            <a:off x="9171720" y="4872960"/>
            <a:ext cx="183240" cy="396360"/>
          </a:xfrm>
          <a:prstGeom prst="rect">
            <a:avLst/>
          </a:prstGeom>
        </p:spPr>
      </p:sp>
      <p:sp>
        <p:nvSpPr>
          <p:cNvPr id="88" name="TextShape 4"/>
          <p:cNvSpPr txBox="1"/>
          <p:nvPr/>
        </p:nvSpPr>
        <p:spPr>
          <a:xfrm>
            <a:off x="9604080" y="4211280"/>
            <a:ext cx="163080" cy="396360"/>
          </a:xfrm>
          <a:prstGeom prst="rect">
            <a:avLst/>
          </a:prstGeom>
        </p:spPr>
      </p:sp>
      <p:sp>
        <p:nvSpPr>
          <p:cNvPr id="89" name="CustomShape 5"/>
          <p:cNvSpPr/>
          <p:nvPr/>
        </p:nvSpPr>
        <p:spPr>
          <a:xfrm>
            <a:off x="11592360" y="6301080"/>
            <a:ext cx="5932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BBDBC006-CCF9-4ED2-B235-0DA4C54EC274}" type="slidenum">
              <a:rPr b="1" lang="ru-RU" sz="2000" spc="-1" strike="noStrike">
                <a:solidFill>
                  <a:srgbClr val="044174"/>
                </a:solidFill>
                <a:latin typeface="Segoe UI"/>
                <a:ea typeface="Calibri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sp>
        <p:nvSpPr>
          <p:cNvPr id="90" name="CustomShape 6"/>
          <p:cNvSpPr/>
          <p:nvPr/>
        </p:nvSpPr>
        <p:spPr>
          <a:xfrm>
            <a:off x="1185480" y="360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Ведомственный контроль в сфере закупок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(ст. 100 Федерального закона № 44-ФЗ)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91" name="CustomShape 7"/>
          <p:cNvSpPr/>
          <p:nvPr/>
        </p:nvSpPr>
        <p:spPr>
          <a:xfrm>
            <a:off x="221040" y="1567800"/>
            <a:ext cx="11743560" cy="508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1800" spc="-1" strike="noStrike">
                <a:solidFill>
                  <a:srgbClr val="203864"/>
                </a:solidFill>
                <a:latin typeface="Arial"/>
                <a:ea typeface="Arial"/>
              </a:rPr>
              <a:t>соблюдение ограничений и запретов, установленных законодательством в сфере закупок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1800" spc="-1" strike="noStrike">
                <a:solidFill>
                  <a:srgbClr val="203864"/>
                </a:solidFill>
                <a:latin typeface="Arial"/>
                <a:ea typeface="Arial"/>
              </a:rPr>
              <a:t>соблюдение требований к обоснованию закупок и обоснованности закупок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1800" spc="-1" strike="noStrike">
                <a:solidFill>
                  <a:srgbClr val="203864"/>
                </a:solidFill>
                <a:latin typeface="Arial"/>
                <a:ea typeface="Arial"/>
              </a:rPr>
              <a:t>соблюдение требований о нормировании в сфере закупок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1800" spc="-1" strike="noStrike">
                <a:solidFill>
                  <a:srgbClr val="203864"/>
                </a:solidFill>
                <a:latin typeface="Arial"/>
                <a:ea typeface="Arial"/>
              </a:rPr>
              <a:t>правильность определения и обоснования НМЦК, цены контракта, заключаемого с единственным поставщиком (подрядчиком, исполнителем), начальной цены единицы товара, работы, услуги, начальной суммы цен единиц товара, работы, услуги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1800" spc="-1" strike="noStrike">
                <a:solidFill>
                  <a:srgbClr val="203864"/>
                </a:solidFill>
                <a:latin typeface="Arial"/>
                <a:ea typeface="Arial"/>
              </a:rPr>
              <a:t>соответствие информации об идентификационных кодах закупок и непревышение объема финансового обеспечения для осуществления данных закупок информации, содержащейся в планах-графиках закупок, извещениях об осуществлении закупок, протоколах определения поставщиков (подрядчиков, исполнителей), условиях проектов контрактов, направленных участниками закупок, с которыми заключаются контракты, в реестре контрактов, заключенных заказчиками</a:t>
            </a:r>
            <a:endParaRPr b="0" lang="ru-RU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1800" spc="-1" strike="noStrike">
                <a:solidFill>
                  <a:srgbClr val="203864"/>
                </a:solidFill>
                <a:latin typeface="Arial"/>
                <a:ea typeface="Arial"/>
              </a:rPr>
              <a:t>соблюдение установленных контрактом порядка и сроков осуществления приемки результатов исполнения контракта; сроков оплаты поставленного товара, выполненной работы, оказанной услуги, отдельных этапов исполнения контракта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</p:txBody>
      </p:sp>
      <p:sp>
        <p:nvSpPr>
          <p:cNvPr id="92" name="CustomShape 8"/>
          <p:cNvSpPr/>
          <p:nvPr/>
        </p:nvSpPr>
        <p:spPr>
          <a:xfrm>
            <a:off x="964800" y="1034280"/>
            <a:ext cx="1023948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3200" spc="-1" strike="noStrike" u="sng">
                <a:solidFill>
                  <a:srgbClr val="385623"/>
                </a:solidFill>
                <a:uFillTx/>
                <a:latin typeface="Calibri"/>
                <a:ea typeface="Arial"/>
              </a:rPr>
              <a:t>Примерный перечень вопросов, подлежащих проверке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94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95" name="Рисунок 67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96" name="Рисунок 68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97" name="TextShape 3"/>
          <p:cNvSpPr txBox="1"/>
          <p:nvPr/>
        </p:nvSpPr>
        <p:spPr>
          <a:xfrm>
            <a:off x="9171720" y="4872960"/>
            <a:ext cx="183240" cy="396360"/>
          </a:xfrm>
          <a:prstGeom prst="rect">
            <a:avLst/>
          </a:prstGeom>
        </p:spPr>
      </p:sp>
      <p:sp>
        <p:nvSpPr>
          <p:cNvPr id="98" name="TextShape 4"/>
          <p:cNvSpPr txBox="1"/>
          <p:nvPr/>
        </p:nvSpPr>
        <p:spPr>
          <a:xfrm>
            <a:off x="9604080" y="4211280"/>
            <a:ext cx="163080" cy="396360"/>
          </a:xfrm>
          <a:prstGeom prst="rect">
            <a:avLst/>
          </a:prstGeom>
        </p:spPr>
      </p:sp>
      <p:sp>
        <p:nvSpPr>
          <p:cNvPr id="99" name="CustomShape 5"/>
          <p:cNvSpPr/>
          <p:nvPr/>
        </p:nvSpPr>
        <p:spPr>
          <a:xfrm>
            <a:off x="11592360" y="6301080"/>
            <a:ext cx="5932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FE5EBF0E-0945-44A0-B059-A0FDA034355C}" type="slidenum">
              <a:rPr b="1" lang="ru-RU" sz="2000" spc="-1" strike="noStrike">
                <a:solidFill>
                  <a:srgbClr val="044174"/>
                </a:solidFill>
                <a:latin typeface="Segoe UI"/>
                <a:ea typeface="Calibri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sp>
        <p:nvSpPr>
          <p:cNvPr id="100" name="CustomShape 6"/>
          <p:cNvSpPr/>
          <p:nvPr/>
        </p:nvSpPr>
        <p:spPr>
          <a:xfrm>
            <a:off x="1185480" y="360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Ведомственный контроль в сфере закупок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(ст. 100 Федерального закона № 44-ФЗ)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01" name="CustomShape 7"/>
          <p:cNvSpPr/>
          <p:nvPr/>
        </p:nvSpPr>
        <p:spPr>
          <a:xfrm>
            <a:off x="238680" y="1312200"/>
            <a:ext cx="11702160" cy="514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1800" spc="-1" strike="noStrike">
                <a:solidFill>
                  <a:srgbClr val="203864"/>
                </a:solidFill>
                <a:latin typeface="Arial"/>
                <a:ea typeface="Arial"/>
              </a:rPr>
              <a:t>предоставление учреждениям и предприятиям уголовно-исполнительной системы, организациям инвалидов преимущества в отношении предлагаемых ими цены контракта, суммы цен единиц товара, работы, услуги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1800" spc="-1" strike="noStrike">
                <a:solidFill>
                  <a:srgbClr val="203864"/>
                </a:solidFill>
                <a:latin typeface="Arial"/>
                <a:ea typeface="Arial"/>
              </a:rPr>
              <a:t>соблюдение требований, касающихся участия в закупках СМП, СОНО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1800" spc="-1" strike="noStrike">
                <a:solidFill>
                  <a:srgbClr val="203864"/>
                </a:solidFill>
                <a:latin typeface="Arial"/>
                <a:ea typeface="Arial"/>
              </a:rPr>
              <a:t>соблюдения требований по определению поставщика (подрядчика, исполнителя)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2000" spc="-1" strike="noStrike">
                <a:solidFill>
                  <a:srgbClr val="203864"/>
                </a:solidFill>
                <a:latin typeface="Calibri"/>
                <a:ea typeface="Arial"/>
              </a:rPr>
              <a:t>соблюдение сроков и полноты размещения заказчиком сведений о закупках в единой информационной системе</a:t>
            </a: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1800" spc="-1" strike="noStrike">
                <a:solidFill>
                  <a:srgbClr val="203864"/>
                </a:solidFill>
                <a:latin typeface="Arial"/>
                <a:ea typeface="Arial"/>
              </a:rPr>
              <a:t>применение заказчиком мер ответственности и совершения иных действий в случае нарушения поставщиком (подрядчиком, исполнителем) условий контракта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1800" spc="-1" strike="noStrike">
                <a:solidFill>
                  <a:srgbClr val="203864"/>
                </a:solidFill>
                <a:latin typeface="Arial"/>
                <a:ea typeface="Arial"/>
              </a:rPr>
              <a:t>соответствие поставленного товара, выполненной работы (ее результата) или оказанной услуги условиям контракта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1800" spc="-1" strike="noStrike">
                <a:solidFill>
                  <a:srgbClr val="203864"/>
                </a:solidFill>
                <a:latin typeface="Arial"/>
                <a:ea typeface="Arial"/>
              </a:rPr>
              <a:t>своевременность, полнота и достоверность отражения в документах учета поставленного товара, выполненной работы (ее результата) или оказанной услуги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 marL="285840" indent="-285480" algn="just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"/>
            </a:pPr>
            <a:r>
              <a:rPr b="1" lang="ru-RU" sz="1800" spc="-1" strike="noStrike">
                <a:solidFill>
                  <a:srgbClr val="203864"/>
                </a:solidFill>
                <a:latin typeface="Arial"/>
                <a:ea typeface="Arial"/>
              </a:rPr>
              <a:t>соответствие использования поставленного товара, выполненной работы (ее результата) или оказанной услуги целям осуществления закупки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ustomShape 1"/>
          <p:cNvSpPr/>
          <p:nvPr/>
        </p:nvSpPr>
        <p:spPr>
          <a:xfrm>
            <a:off x="3435840" y="961560"/>
            <a:ext cx="51559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Times New Roman"/>
              </a:rPr>
              <a:t>Для проведения проверки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103" name="Group 2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104" name="CustomShape 3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05" name="Рисунок 43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106" name="Рисунок 44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107" name="CustomShape 4"/>
          <p:cNvSpPr/>
          <p:nvPr/>
        </p:nvSpPr>
        <p:spPr>
          <a:xfrm>
            <a:off x="11592360" y="6301080"/>
            <a:ext cx="5932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0B2E09B5-60FB-47A1-BDBC-A94DA573AA2C}" type="slidenum">
              <a:rPr b="1" lang="ru-RU" sz="20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sp>
        <p:nvSpPr>
          <p:cNvPr id="108" name="CustomShape 5"/>
          <p:cNvSpPr/>
          <p:nvPr/>
        </p:nvSpPr>
        <p:spPr>
          <a:xfrm>
            <a:off x="1185480" y="360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Ведомственный контроль в сфере закупок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(ст. 100 Федерального закона № 44-ФЗ)</a:t>
            </a:r>
            <a:endParaRPr b="0" lang="ru-RU" sz="2800" spc="-1" strike="noStrike">
              <a:latin typeface="Arial"/>
            </a:endParaRPr>
          </a:p>
        </p:txBody>
      </p:sp>
      <p:grpSp>
        <p:nvGrpSpPr>
          <p:cNvPr id="109" name="Group 6"/>
          <p:cNvGrpSpPr/>
          <p:nvPr/>
        </p:nvGrpSpPr>
        <p:grpSpPr>
          <a:xfrm>
            <a:off x="759960" y="1594080"/>
            <a:ext cx="722880" cy="636840"/>
            <a:chOff x="759960" y="1594080"/>
            <a:chExt cx="722880" cy="636840"/>
          </a:xfrm>
        </p:grpSpPr>
        <p:sp>
          <p:nvSpPr>
            <p:cNvPr id="110" name="CustomShape 7"/>
            <p:cNvSpPr/>
            <p:nvPr/>
          </p:nvSpPr>
          <p:spPr>
            <a:xfrm>
              <a:off x="946440" y="170136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111" name="CustomShape 8"/>
            <p:cNvSpPr/>
            <p:nvPr/>
          </p:nvSpPr>
          <p:spPr>
            <a:xfrm>
              <a:off x="759960" y="159408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112" name="CustomShape 9"/>
          <p:cNvSpPr/>
          <p:nvPr/>
        </p:nvSpPr>
        <p:spPr>
          <a:xfrm>
            <a:off x="299160" y="2699280"/>
            <a:ext cx="6292800" cy="387612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1) ФИО и должности должностных лиц, уполномоченных на проведение проверки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2) наименование заказчика, его ИНН и адрес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3) вид (плановая или внеплановая проверка) проверки и основание ее проведения 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4) форма и способ проведения проверки (выездная или документарная (камеральная); сплошной или выборочный))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5) предмет (вопросы) проверки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6) проверяемый период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7) дата начала проверки и срок проведения проверки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13" name="CustomShape 10"/>
          <p:cNvSpPr/>
          <p:nvPr/>
        </p:nvSpPr>
        <p:spPr>
          <a:xfrm>
            <a:off x="6778800" y="3305520"/>
            <a:ext cx="5043240" cy="333684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1) наименование заказчика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2) номер и дата распоряжения (приказа) о проведении проверки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3) запрос о предоставлении документов, информации, необходимых для проведения проверки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385623"/>
                </a:solidFill>
                <a:latin typeface="Arial"/>
                <a:ea typeface="Times New Roman"/>
              </a:rPr>
              <a:t>4) информация о необходимости обеспечения условий для проведения выездной проверки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14" name="CustomShape 11"/>
          <p:cNvSpPr/>
          <p:nvPr/>
        </p:nvSpPr>
        <p:spPr>
          <a:xfrm>
            <a:off x="1494360" y="1420920"/>
            <a:ext cx="4169880" cy="8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Распоряжение (приказ)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о проведении проверки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15" name="CustomShape 12"/>
          <p:cNvSpPr/>
          <p:nvPr/>
        </p:nvSpPr>
        <p:spPr>
          <a:xfrm>
            <a:off x="7209720" y="1423080"/>
            <a:ext cx="4474080" cy="130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Уведомление заказчику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о проведении проверки </a:t>
            </a:r>
            <a:r>
              <a:rPr b="1" lang="ru-RU" sz="1600" spc="-1" strike="noStrike">
                <a:solidFill>
                  <a:srgbClr val="00b050"/>
                </a:solidFill>
                <a:latin typeface="Arial"/>
                <a:ea typeface="Times New Roman"/>
              </a:rPr>
              <a:t>(не позднее чем за три рабочих дня до начала проверки)</a:t>
            </a:r>
            <a:endParaRPr b="0" lang="ru-RU" sz="1600" spc="-1" strike="noStrike">
              <a:latin typeface="Arial"/>
            </a:endParaRPr>
          </a:p>
        </p:txBody>
      </p:sp>
      <p:grpSp>
        <p:nvGrpSpPr>
          <p:cNvPr id="116" name="Group 13"/>
          <p:cNvGrpSpPr/>
          <p:nvPr/>
        </p:nvGrpSpPr>
        <p:grpSpPr>
          <a:xfrm>
            <a:off x="6591960" y="1591560"/>
            <a:ext cx="723240" cy="636840"/>
            <a:chOff x="6591960" y="1591560"/>
            <a:chExt cx="723240" cy="636840"/>
          </a:xfrm>
        </p:grpSpPr>
        <p:sp>
          <p:nvSpPr>
            <p:cNvPr id="117" name="CustomShape 14"/>
            <p:cNvSpPr/>
            <p:nvPr/>
          </p:nvSpPr>
          <p:spPr>
            <a:xfrm>
              <a:off x="6778800" y="169848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118" name="CustomShape 15"/>
            <p:cNvSpPr/>
            <p:nvPr/>
          </p:nvSpPr>
          <p:spPr>
            <a:xfrm>
              <a:off x="6591960" y="159156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119" name="CustomShape 16"/>
          <p:cNvSpPr/>
          <p:nvPr/>
        </p:nvSpPr>
        <p:spPr>
          <a:xfrm>
            <a:off x="3161520" y="2154240"/>
            <a:ext cx="567720" cy="55548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0" name="CustomShape 17"/>
          <p:cNvSpPr/>
          <p:nvPr/>
        </p:nvSpPr>
        <p:spPr>
          <a:xfrm>
            <a:off x="8993160" y="2655720"/>
            <a:ext cx="614160" cy="648720"/>
          </a:xfrm>
          <a:prstGeom prst="downArrow">
            <a:avLst>
              <a:gd name="adj1" fmla="val 28867"/>
              <a:gd name="adj2" fmla="val 63513"/>
            </a:avLst>
          </a:prstGeom>
          <a:solidFill>
            <a:srgbClr val="254e56"/>
          </a:solidFill>
          <a:ln>
            <a:noFill/>
          </a:ln>
          <a:effectLst>
            <a:outerShdw algn="ctr" blurRad="44450" dir="5400000" dist="28080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3511800" y="1260360"/>
            <a:ext cx="376776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Times New Roman"/>
              </a:rPr>
              <a:t>Проведение проверки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122" name="Group 2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123" name="CustomShape 3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24" name="Рисунок 43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125" name="Рисунок 44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126" name="CustomShape 4"/>
          <p:cNvSpPr/>
          <p:nvPr/>
        </p:nvSpPr>
        <p:spPr>
          <a:xfrm>
            <a:off x="11592360" y="6301080"/>
            <a:ext cx="5932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A70C52AB-3D19-40D3-99C5-0CB01CB0E317}" type="slidenum">
              <a:rPr b="1" lang="ru-RU" sz="20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sp>
        <p:nvSpPr>
          <p:cNvPr id="127" name="CustomShape 5"/>
          <p:cNvSpPr/>
          <p:nvPr/>
        </p:nvSpPr>
        <p:spPr>
          <a:xfrm>
            <a:off x="1185480" y="360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Ведомственный контроль в сфере закупок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(ст. 100 Федерального закона № 44-ФЗ)</a:t>
            </a:r>
            <a:endParaRPr b="0" lang="ru-RU" sz="2800" spc="-1" strike="noStrike">
              <a:latin typeface="Arial"/>
            </a:endParaRPr>
          </a:p>
        </p:txBody>
      </p:sp>
      <p:grpSp>
        <p:nvGrpSpPr>
          <p:cNvPr id="128" name="Group 6"/>
          <p:cNvGrpSpPr/>
          <p:nvPr/>
        </p:nvGrpSpPr>
        <p:grpSpPr>
          <a:xfrm>
            <a:off x="696600" y="2215440"/>
            <a:ext cx="722880" cy="636840"/>
            <a:chOff x="696600" y="2215440"/>
            <a:chExt cx="722880" cy="636840"/>
          </a:xfrm>
        </p:grpSpPr>
        <p:sp>
          <p:nvSpPr>
            <p:cNvPr id="129" name="CustomShape 7"/>
            <p:cNvSpPr/>
            <p:nvPr/>
          </p:nvSpPr>
          <p:spPr>
            <a:xfrm>
              <a:off x="883080" y="232236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130" name="CustomShape 8"/>
            <p:cNvSpPr/>
            <p:nvPr/>
          </p:nvSpPr>
          <p:spPr>
            <a:xfrm>
              <a:off x="696600" y="221544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131" name="CustomShape 9"/>
          <p:cNvSpPr/>
          <p:nvPr/>
        </p:nvSpPr>
        <p:spPr>
          <a:xfrm>
            <a:off x="1939320" y="2115720"/>
            <a:ext cx="7741440" cy="11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Изучение документов и информации, получение пояснений от заказчика по предмету (вопросам) проверки </a:t>
            </a:r>
            <a:endParaRPr b="0" lang="ru-RU" sz="2400" spc="-1" strike="noStrike">
              <a:latin typeface="Arial"/>
            </a:endParaRPr>
          </a:p>
        </p:txBody>
      </p:sp>
      <p:grpSp>
        <p:nvGrpSpPr>
          <p:cNvPr id="132" name="Group 10"/>
          <p:cNvGrpSpPr/>
          <p:nvPr/>
        </p:nvGrpSpPr>
        <p:grpSpPr>
          <a:xfrm>
            <a:off x="696600" y="3608640"/>
            <a:ext cx="722880" cy="636840"/>
            <a:chOff x="696600" y="3608640"/>
            <a:chExt cx="722880" cy="636840"/>
          </a:xfrm>
        </p:grpSpPr>
        <p:sp>
          <p:nvSpPr>
            <p:cNvPr id="133" name="CustomShape 11"/>
            <p:cNvSpPr/>
            <p:nvPr/>
          </p:nvSpPr>
          <p:spPr>
            <a:xfrm>
              <a:off x="883080" y="3715920"/>
              <a:ext cx="536400" cy="417240"/>
            </a:xfrm>
            <a:custGeom>
              <a:avLst/>
              <a:gdLst/>
              <a:ahLst/>
              <a:rect l="l" t="t" r="r" b="b"/>
              <a:pathLst>
                <a:path w="2474" h="1870">
                  <a:moveTo>
                    <a:pt x="2227" y="0"/>
                  </a:moveTo>
                  <a:lnTo>
                    <a:pt x="2250" y="1"/>
                  </a:lnTo>
                  <a:lnTo>
                    <a:pt x="2271" y="8"/>
                  </a:lnTo>
                  <a:lnTo>
                    <a:pt x="2291" y="17"/>
                  </a:lnTo>
                  <a:lnTo>
                    <a:pt x="2311" y="31"/>
                  </a:lnTo>
                  <a:lnTo>
                    <a:pt x="2437" y="150"/>
                  </a:lnTo>
                  <a:lnTo>
                    <a:pt x="2453" y="167"/>
                  </a:lnTo>
                  <a:lnTo>
                    <a:pt x="2464" y="186"/>
                  </a:lnTo>
                  <a:lnTo>
                    <a:pt x="2471" y="208"/>
                  </a:lnTo>
                  <a:lnTo>
                    <a:pt x="2474" y="230"/>
                  </a:lnTo>
                  <a:lnTo>
                    <a:pt x="2473" y="252"/>
                  </a:lnTo>
                  <a:lnTo>
                    <a:pt x="2467" y="273"/>
                  </a:lnTo>
                  <a:lnTo>
                    <a:pt x="2458" y="294"/>
                  </a:lnTo>
                  <a:lnTo>
                    <a:pt x="2443" y="313"/>
                  </a:lnTo>
                  <a:lnTo>
                    <a:pt x="1030" y="1830"/>
                  </a:lnTo>
                  <a:lnTo>
                    <a:pt x="1013" y="1846"/>
                  </a:lnTo>
                  <a:lnTo>
                    <a:pt x="993" y="1858"/>
                  </a:lnTo>
                  <a:lnTo>
                    <a:pt x="970" y="1865"/>
                  </a:lnTo>
                  <a:lnTo>
                    <a:pt x="947" y="1870"/>
                  </a:lnTo>
                  <a:lnTo>
                    <a:pt x="924" y="1870"/>
                  </a:lnTo>
                  <a:lnTo>
                    <a:pt x="901" y="1866"/>
                  </a:lnTo>
                  <a:lnTo>
                    <a:pt x="879" y="1858"/>
                  </a:lnTo>
                  <a:lnTo>
                    <a:pt x="859" y="1846"/>
                  </a:lnTo>
                  <a:lnTo>
                    <a:pt x="46" y="1245"/>
                  </a:lnTo>
                  <a:lnTo>
                    <a:pt x="29" y="1230"/>
                  </a:lnTo>
                  <a:lnTo>
                    <a:pt x="16" y="1211"/>
                  </a:lnTo>
                  <a:lnTo>
                    <a:pt x="7" y="1191"/>
                  </a:lnTo>
                  <a:lnTo>
                    <a:pt x="1" y="1170"/>
                  </a:lnTo>
                  <a:lnTo>
                    <a:pt x="0" y="1148"/>
                  </a:lnTo>
                  <a:lnTo>
                    <a:pt x="4" y="1125"/>
                  </a:lnTo>
                  <a:lnTo>
                    <a:pt x="11" y="1104"/>
                  </a:lnTo>
                  <a:lnTo>
                    <a:pt x="23" y="1085"/>
                  </a:lnTo>
                  <a:lnTo>
                    <a:pt x="127" y="946"/>
                  </a:lnTo>
                  <a:lnTo>
                    <a:pt x="144" y="928"/>
                  </a:lnTo>
                  <a:lnTo>
                    <a:pt x="162" y="915"/>
                  </a:lnTo>
                  <a:lnTo>
                    <a:pt x="182" y="906"/>
                  </a:lnTo>
                  <a:lnTo>
                    <a:pt x="203" y="901"/>
                  </a:lnTo>
                  <a:lnTo>
                    <a:pt x="226" y="900"/>
                  </a:lnTo>
                  <a:lnTo>
                    <a:pt x="248" y="903"/>
                  </a:lnTo>
                  <a:lnTo>
                    <a:pt x="269" y="910"/>
                  </a:lnTo>
                  <a:lnTo>
                    <a:pt x="290" y="922"/>
                  </a:lnTo>
                  <a:lnTo>
                    <a:pt x="811" y="1304"/>
                  </a:lnTo>
                  <a:lnTo>
                    <a:pt x="831" y="1316"/>
                  </a:lnTo>
                  <a:lnTo>
                    <a:pt x="853" y="1324"/>
                  </a:lnTo>
                  <a:lnTo>
                    <a:pt x="876" y="1328"/>
                  </a:lnTo>
                  <a:lnTo>
                    <a:pt x="899" y="1327"/>
                  </a:lnTo>
                  <a:lnTo>
                    <a:pt x="923" y="1323"/>
                  </a:lnTo>
                  <a:lnTo>
                    <a:pt x="945" y="1315"/>
                  </a:lnTo>
                  <a:lnTo>
                    <a:pt x="964" y="1304"/>
                  </a:lnTo>
                  <a:lnTo>
                    <a:pt x="983" y="1288"/>
                  </a:lnTo>
                  <a:lnTo>
                    <a:pt x="2147" y="37"/>
                  </a:lnTo>
                  <a:lnTo>
                    <a:pt x="2164" y="22"/>
                  </a:lnTo>
                  <a:lnTo>
                    <a:pt x="2185" y="11"/>
                  </a:lnTo>
                  <a:lnTo>
                    <a:pt x="2205" y="3"/>
                  </a:lnTo>
                  <a:lnTo>
                    <a:pt x="2227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  <p:sp>
          <p:nvSpPr>
            <p:cNvPr id="134" name="CustomShape 12"/>
            <p:cNvSpPr/>
            <p:nvPr/>
          </p:nvSpPr>
          <p:spPr>
            <a:xfrm>
              <a:off x="696600" y="3608640"/>
              <a:ext cx="635040" cy="636840"/>
            </a:xfrm>
            <a:custGeom>
              <a:avLst/>
              <a:gdLst/>
              <a:ahLst/>
              <a:rect l="l" t="t" r="r" b="b"/>
              <a:pathLst>
                <a:path w="2936" h="2859">
                  <a:moveTo>
                    <a:pt x="178" y="0"/>
                  </a:moveTo>
                  <a:lnTo>
                    <a:pt x="2759" y="0"/>
                  </a:lnTo>
                  <a:lnTo>
                    <a:pt x="2791" y="3"/>
                  </a:lnTo>
                  <a:lnTo>
                    <a:pt x="2820" y="11"/>
                  </a:lnTo>
                  <a:lnTo>
                    <a:pt x="2849" y="25"/>
                  </a:lnTo>
                  <a:lnTo>
                    <a:pt x="2873" y="43"/>
                  </a:lnTo>
                  <a:lnTo>
                    <a:pt x="2894" y="64"/>
                  </a:lnTo>
                  <a:lnTo>
                    <a:pt x="2912" y="88"/>
                  </a:lnTo>
                  <a:lnTo>
                    <a:pt x="2925" y="117"/>
                  </a:lnTo>
                  <a:lnTo>
                    <a:pt x="2934" y="146"/>
                  </a:lnTo>
                  <a:lnTo>
                    <a:pt x="2936" y="178"/>
                  </a:lnTo>
                  <a:lnTo>
                    <a:pt x="2936" y="317"/>
                  </a:lnTo>
                  <a:lnTo>
                    <a:pt x="2935" y="333"/>
                  </a:lnTo>
                  <a:lnTo>
                    <a:pt x="2931" y="347"/>
                  </a:lnTo>
                  <a:lnTo>
                    <a:pt x="2925" y="360"/>
                  </a:lnTo>
                  <a:lnTo>
                    <a:pt x="2919" y="369"/>
                  </a:lnTo>
                  <a:lnTo>
                    <a:pt x="2912" y="376"/>
                  </a:lnTo>
                  <a:lnTo>
                    <a:pt x="2907" y="381"/>
                  </a:lnTo>
                  <a:lnTo>
                    <a:pt x="2900" y="388"/>
                  </a:lnTo>
                  <a:lnTo>
                    <a:pt x="2890" y="396"/>
                  </a:lnTo>
                  <a:lnTo>
                    <a:pt x="2879" y="407"/>
                  </a:lnTo>
                  <a:lnTo>
                    <a:pt x="2867" y="418"/>
                  </a:lnTo>
                  <a:lnTo>
                    <a:pt x="2855" y="431"/>
                  </a:lnTo>
                  <a:lnTo>
                    <a:pt x="2842" y="442"/>
                  </a:lnTo>
                  <a:lnTo>
                    <a:pt x="2830" y="454"/>
                  </a:lnTo>
                  <a:lnTo>
                    <a:pt x="2818" y="464"/>
                  </a:lnTo>
                  <a:lnTo>
                    <a:pt x="2809" y="473"/>
                  </a:lnTo>
                  <a:lnTo>
                    <a:pt x="2801" y="480"/>
                  </a:lnTo>
                  <a:lnTo>
                    <a:pt x="2796" y="484"/>
                  </a:lnTo>
                  <a:lnTo>
                    <a:pt x="2795" y="486"/>
                  </a:lnTo>
                  <a:lnTo>
                    <a:pt x="2794" y="487"/>
                  </a:lnTo>
                  <a:lnTo>
                    <a:pt x="2791" y="490"/>
                  </a:lnTo>
                  <a:lnTo>
                    <a:pt x="2786" y="495"/>
                  </a:lnTo>
                  <a:lnTo>
                    <a:pt x="2781" y="499"/>
                  </a:lnTo>
                  <a:lnTo>
                    <a:pt x="2775" y="502"/>
                  </a:lnTo>
                  <a:lnTo>
                    <a:pt x="2769" y="504"/>
                  </a:lnTo>
                  <a:lnTo>
                    <a:pt x="2763" y="505"/>
                  </a:lnTo>
                  <a:lnTo>
                    <a:pt x="2757" y="503"/>
                  </a:lnTo>
                  <a:lnTo>
                    <a:pt x="2752" y="497"/>
                  </a:lnTo>
                  <a:lnTo>
                    <a:pt x="2749" y="486"/>
                  </a:lnTo>
                  <a:lnTo>
                    <a:pt x="2748" y="472"/>
                  </a:lnTo>
                  <a:lnTo>
                    <a:pt x="2748" y="367"/>
                  </a:lnTo>
                  <a:lnTo>
                    <a:pt x="2745" y="334"/>
                  </a:lnTo>
                  <a:lnTo>
                    <a:pt x="2737" y="305"/>
                  </a:lnTo>
                  <a:lnTo>
                    <a:pt x="2724" y="277"/>
                  </a:lnTo>
                  <a:lnTo>
                    <a:pt x="2707" y="252"/>
                  </a:lnTo>
                  <a:lnTo>
                    <a:pt x="2686" y="231"/>
                  </a:lnTo>
                  <a:lnTo>
                    <a:pt x="2660" y="213"/>
                  </a:lnTo>
                  <a:lnTo>
                    <a:pt x="2633" y="200"/>
                  </a:lnTo>
                  <a:lnTo>
                    <a:pt x="2602" y="192"/>
                  </a:lnTo>
                  <a:lnTo>
                    <a:pt x="2571" y="189"/>
                  </a:lnTo>
                  <a:lnTo>
                    <a:pt x="365" y="189"/>
                  </a:lnTo>
                  <a:lnTo>
                    <a:pt x="334" y="192"/>
                  </a:lnTo>
                  <a:lnTo>
                    <a:pt x="303" y="200"/>
                  </a:lnTo>
                  <a:lnTo>
                    <a:pt x="276" y="213"/>
                  </a:lnTo>
                  <a:lnTo>
                    <a:pt x="252" y="231"/>
                  </a:lnTo>
                  <a:lnTo>
                    <a:pt x="230" y="252"/>
                  </a:lnTo>
                  <a:lnTo>
                    <a:pt x="212" y="277"/>
                  </a:lnTo>
                  <a:lnTo>
                    <a:pt x="199" y="305"/>
                  </a:lnTo>
                  <a:lnTo>
                    <a:pt x="191" y="334"/>
                  </a:lnTo>
                  <a:lnTo>
                    <a:pt x="188" y="367"/>
                  </a:lnTo>
                  <a:lnTo>
                    <a:pt x="188" y="2492"/>
                  </a:lnTo>
                  <a:lnTo>
                    <a:pt x="191" y="2525"/>
                  </a:lnTo>
                  <a:lnTo>
                    <a:pt x="199" y="2554"/>
                  </a:lnTo>
                  <a:lnTo>
                    <a:pt x="212" y="2582"/>
                  </a:lnTo>
                  <a:lnTo>
                    <a:pt x="230" y="2607"/>
                  </a:lnTo>
                  <a:lnTo>
                    <a:pt x="252" y="2628"/>
                  </a:lnTo>
                  <a:lnTo>
                    <a:pt x="276" y="2646"/>
                  </a:lnTo>
                  <a:lnTo>
                    <a:pt x="303" y="2659"/>
                  </a:lnTo>
                  <a:lnTo>
                    <a:pt x="334" y="2667"/>
                  </a:lnTo>
                  <a:lnTo>
                    <a:pt x="365" y="2670"/>
                  </a:lnTo>
                  <a:lnTo>
                    <a:pt x="2571" y="2670"/>
                  </a:lnTo>
                  <a:lnTo>
                    <a:pt x="2602" y="2667"/>
                  </a:lnTo>
                  <a:lnTo>
                    <a:pt x="2633" y="2659"/>
                  </a:lnTo>
                  <a:lnTo>
                    <a:pt x="2660" y="2646"/>
                  </a:lnTo>
                  <a:lnTo>
                    <a:pt x="2686" y="2628"/>
                  </a:lnTo>
                  <a:lnTo>
                    <a:pt x="2707" y="2607"/>
                  </a:lnTo>
                  <a:lnTo>
                    <a:pt x="2724" y="2582"/>
                  </a:lnTo>
                  <a:lnTo>
                    <a:pt x="2737" y="2554"/>
                  </a:lnTo>
                  <a:lnTo>
                    <a:pt x="2745" y="2525"/>
                  </a:lnTo>
                  <a:lnTo>
                    <a:pt x="2748" y="2492"/>
                  </a:lnTo>
                  <a:lnTo>
                    <a:pt x="2748" y="1812"/>
                  </a:lnTo>
                  <a:lnTo>
                    <a:pt x="2749" y="1791"/>
                  </a:lnTo>
                  <a:lnTo>
                    <a:pt x="2752" y="1774"/>
                  </a:lnTo>
                  <a:lnTo>
                    <a:pt x="2757" y="1759"/>
                  </a:lnTo>
                  <a:lnTo>
                    <a:pt x="2763" y="1748"/>
                  </a:lnTo>
                  <a:lnTo>
                    <a:pt x="2770" y="1739"/>
                  </a:lnTo>
                  <a:lnTo>
                    <a:pt x="2777" y="1731"/>
                  </a:lnTo>
                  <a:lnTo>
                    <a:pt x="2788" y="1721"/>
                  </a:lnTo>
                  <a:lnTo>
                    <a:pt x="2799" y="1709"/>
                  </a:lnTo>
                  <a:lnTo>
                    <a:pt x="2812" y="1695"/>
                  </a:lnTo>
                  <a:lnTo>
                    <a:pt x="2826" y="1681"/>
                  </a:lnTo>
                  <a:lnTo>
                    <a:pt x="2839" y="1667"/>
                  </a:lnTo>
                  <a:lnTo>
                    <a:pt x="2851" y="1654"/>
                  </a:lnTo>
                  <a:lnTo>
                    <a:pt x="2863" y="1641"/>
                  </a:lnTo>
                  <a:lnTo>
                    <a:pt x="2874" y="1628"/>
                  </a:lnTo>
                  <a:lnTo>
                    <a:pt x="2883" y="1618"/>
                  </a:lnTo>
                  <a:lnTo>
                    <a:pt x="2889" y="1611"/>
                  </a:lnTo>
                  <a:lnTo>
                    <a:pt x="2894" y="1606"/>
                  </a:lnTo>
                  <a:lnTo>
                    <a:pt x="2896" y="1604"/>
                  </a:lnTo>
                  <a:lnTo>
                    <a:pt x="2898" y="1603"/>
                  </a:lnTo>
                  <a:lnTo>
                    <a:pt x="2901" y="1600"/>
                  </a:lnTo>
                  <a:lnTo>
                    <a:pt x="2905" y="1596"/>
                  </a:lnTo>
                  <a:lnTo>
                    <a:pt x="2910" y="1592"/>
                  </a:lnTo>
                  <a:lnTo>
                    <a:pt x="2916" y="1589"/>
                  </a:lnTo>
                  <a:lnTo>
                    <a:pt x="2922" y="1587"/>
                  </a:lnTo>
                  <a:lnTo>
                    <a:pt x="2928" y="1587"/>
                  </a:lnTo>
                  <a:lnTo>
                    <a:pt x="2932" y="1590"/>
                  </a:lnTo>
                  <a:lnTo>
                    <a:pt x="2935" y="1598"/>
                  </a:lnTo>
                  <a:lnTo>
                    <a:pt x="2936" y="1610"/>
                  </a:lnTo>
                  <a:lnTo>
                    <a:pt x="2936" y="2681"/>
                  </a:lnTo>
                  <a:lnTo>
                    <a:pt x="2934" y="2713"/>
                  </a:lnTo>
                  <a:lnTo>
                    <a:pt x="2925" y="2743"/>
                  </a:lnTo>
                  <a:lnTo>
                    <a:pt x="2912" y="2770"/>
                  </a:lnTo>
                  <a:lnTo>
                    <a:pt x="2894" y="2795"/>
                  </a:lnTo>
                  <a:lnTo>
                    <a:pt x="2873" y="2816"/>
                  </a:lnTo>
                  <a:lnTo>
                    <a:pt x="2849" y="2834"/>
                  </a:lnTo>
                  <a:lnTo>
                    <a:pt x="2820" y="2848"/>
                  </a:lnTo>
                  <a:lnTo>
                    <a:pt x="2791" y="2856"/>
                  </a:lnTo>
                  <a:lnTo>
                    <a:pt x="2759" y="2859"/>
                  </a:lnTo>
                  <a:lnTo>
                    <a:pt x="178" y="2859"/>
                  </a:lnTo>
                  <a:lnTo>
                    <a:pt x="146" y="2856"/>
                  </a:lnTo>
                  <a:lnTo>
                    <a:pt x="116" y="2848"/>
                  </a:lnTo>
                  <a:lnTo>
                    <a:pt x="88" y="2834"/>
                  </a:lnTo>
                  <a:lnTo>
                    <a:pt x="63" y="2816"/>
                  </a:lnTo>
                  <a:lnTo>
                    <a:pt x="42" y="2795"/>
                  </a:lnTo>
                  <a:lnTo>
                    <a:pt x="24" y="2770"/>
                  </a:lnTo>
                  <a:lnTo>
                    <a:pt x="11" y="2743"/>
                  </a:lnTo>
                  <a:lnTo>
                    <a:pt x="3" y="2713"/>
                  </a:lnTo>
                  <a:lnTo>
                    <a:pt x="0" y="2681"/>
                  </a:lnTo>
                  <a:lnTo>
                    <a:pt x="0" y="178"/>
                  </a:lnTo>
                  <a:lnTo>
                    <a:pt x="3" y="146"/>
                  </a:lnTo>
                  <a:lnTo>
                    <a:pt x="11" y="117"/>
                  </a:lnTo>
                  <a:lnTo>
                    <a:pt x="24" y="88"/>
                  </a:lnTo>
                  <a:lnTo>
                    <a:pt x="42" y="64"/>
                  </a:lnTo>
                  <a:lnTo>
                    <a:pt x="63" y="43"/>
                  </a:lnTo>
                  <a:lnTo>
                    <a:pt x="88" y="25"/>
                  </a:lnTo>
                  <a:lnTo>
                    <a:pt x="116" y="11"/>
                  </a:lnTo>
                  <a:lnTo>
                    <a:pt x="146" y="3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/>
          </p:style>
        </p:sp>
      </p:grpSp>
      <p:sp>
        <p:nvSpPr>
          <p:cNvPr id="135" name="CustomShape 13"/>
          <p:cNvSpPr/>
          <p:nvPr/>
        </p:nvSpPr>
        <p:spPr>
          <a:xfrm>
            <a:off x="1910160" y="3429360"/>
            <a:ext cx="9652680" cy="301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e3a64"/>
                </a:solidFill>
                <a:latin typeface="Arial"/>
                <a:ea typeface="Times New Roman"/>
              </a:rPr>
              <a:t>Оформление акта проверки с выводами о наличии (отсутствии) нарушений и приложением документов, подтверждающих выявленные нарушения </a:t>
            </a:r>
            <a:r>
              <a:rPr b="1" lang="ru-RU" sz="2400" spc="-1" strike="noStrike">
                <a:solidFill>
                  <a:srgbClr val="00b050"/>
                </a:solidFill>
                <a:latin typeface="Arial"/>
                <a:ea typeface="Times New Roman"/>
              </a:rPr>
              <a:t>(</a:t>
            </a:r>
            <a:r>
              <a:rPr b="0" i="1" lang="ru-RU" sz="2400" spc="-1" strike="noStrike">
                <a:solidFill>
                  <a:srgbClr val="00b050"/>
                </a:solidFill>
                <a:latin typeface="Arial"/>
                <a:ea typeface="Times New Roman"/>
              </a:rPr>
              <a:t>акт подписывается лицами, уполномоченными на проведение проверки, в срок не позднее 5 рабочих дней следующих за днем окончания проверки и в срок не позднее 5 рабочих дней со дня его подписания вручается заказчику</a:t>
            </a:r>
            <a:r>
              <a:rPr b="1" lang="ru-RU" sz="2400" spc="-1" strike="noStrike">
                <a:solidFill>
                  <a:srgbClr val="00b050"/>
                </a:solidFill>
                <a:latin typeface="Arial"/>
                <a:ea typeface="Times New Roman"/>
              </a:rPr>
              <a:t>)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1"/>
          <p:cNvGrpSpPr/>
          <p:nvPr/>
        </p:nvGrpSpPr>
        <p:grpSpPr>
          <a:xfrm>
            <a:off x="-6120" y="-13680"/>
            <a:ext cx="12192120" cy="6906960"/>
            <a:chOff x="-6120" y="-13680"/>
            <a:chExt cx="12192120" cy="6906960"/>
          </a:xfrm>
        </p:grpSpPr>
        <p:sp>
          <p:nvSpPr>
            <p:cNvPr id="137" name="CustomShape 2"/>
            <p:cNvSpPr/>
            <p:nvPr/>
          </p:nvSpPr>
          <p:spPr>
            <a:xfrm flipV="1">
              <a:off x="-5760" y="-13680"/>
              <a:ext cx="12191760" cy="1065600"/>
            </a:xfrm>
            <a:custGeom>
              <a:avLst/>
              <a:gdLst/>
              <a:ahLst/>
              <a:rect l="l" t="t" r="r" b="b"/>
              <a:pathLst>
                <a:path w="10033" h="12496">
                  <a:moveTo>
                    <a:pt x="2" y="0"/>
                  </a:moveTo>
                  <a:lnTo>
                    <a:pt x="10033" y="3774"/>
                  </a:lnTo>
                  <a:cubicBezTo>
                    <a:pt x="10036" y="6300"/>
                    <a:pt x="10029" y="9918"/>
                    <a:pt x="10032" y="12444"/>
                  </a:cubicBezTo>
                  <a:lnTo>
                    <a:pt x="8" y="12496"/>
                  </a:lnTo>
                  <a:cubicBezTo>
                    <a:pt x="14" y="11488"/>
                    <a:pt x="-4" y="1007"/>
                    <a:pt x="2" y="0"/>
                  </a:cubicBezTo>
                  <a:close/>
                </a:path>
              </a:pathLst>
            </a:custGeom>
            <a:blipFill rotWithShape="0">
              <a:blip r:embed="rId1"/>
              <a:stretch>
                <a:fillRect/>
              </a:stretch>
            </a:blipFill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38" name="Рисунок 43" descr=""/>
            <p:cNvPicPr/>
            <p:nvPr/>
          </p:nvPicPr>
          <p:blipFill>
            <a:blip r:embed="rId2"/>
            <a:srcRect l="0" t="63776" r="0" b="21936"/>
            <a:stretch/>
          </p:blipFill>
          <p:spPr>
            <a:xfrm flipH="1">
              <a:off x="360" y="6802200"/>
              <a:ext cx="12185640" cy="91080"/>
            </a:xfrm>
            <a:prstGeom prst="rect">
              <a:avLst/>
            </a:prstGeom>
            <a:ln>
              <a:noFill/>
            </a:ln>
            <a:effectLst>
              <a:outerShdw algn="ctr" blurRad="44450" dir="5400000" dist="28080">
                <a:srgbClr val="000000">
                  <a:alpha val="32000"/>
                </a:srgbClr>
              </a:outerShdw>
            </a:effectLst>
          </p:spPr>
        </p:pic>
      </p:grpSp>
      <p:pic>
        <p:nvPicPr>
          <p:cNvPr id="139" name="Рисунок 44" descr=""/>
          <p:cNvPicPr/>
          <p:nvPr/>
        </p:nvPicPr>
        <p:blipFill>
          <a:blip r:embed="rId3"/>
          <a:stretch/>
        </p:blipFill>
        <p:spPr>
          <a:xfrm>
            <a:off x="35280" y="39240"/>
            <a:ext cx="929160" cy="994680"/>
          </a:xfrm>
          <a:prstGeom prst="rect">
            <a:avLst/>
          </a:prstGeom>
          <a:ln>
            <a:noFill/>
          </a:ln>
        </p:spPr>
      </p:pic>
      <p:sp>
        <p:nvSpPr>
          <p:cNvPr id="140" name="CustomShape 3"/>
          <p:cNvSpPr/>
          <p:nvPr/>
        </p:nvSpPr>
        <p:spPr>
          <a:xfrm>
            <a:off x="11592360" y="6301080"/>
            <a:ext cx="59328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fld id="{0BDBA42E-70B1-4C45-B464-049FE45A39B0}" type="slidenum">
              <a:rPr b="1" lang="ru-RU" sz="2000" spc="-1" strike="noStrike">
                <a:solidFill>
                  <a:srgbClr val="044174"/>
                </a:solidFill>
                <a:latin typeface="Arial"/>
                <a:ea typeface="Calibri"/>
              </a:rPr>
              <a:t>&lt;номер&gt;</a:t>
            </a:fld>
            <a:endParaRPr b="0" lang="ru-RU" sz="2000" spc="-1" strike="noStrike">
              <a:latin typeface="Arial"/>
            </a:endParaRPr>
          </a:p>
        </p:txBody>
      </p:sp>
      <p:sp>
        <p:nvSpPr>
          <p:cNvPr id="141" name="CustomShape 4"/>
          <p:cNvSpPr/>
          <p:nvPr/>
        </p:nvSpPr>
        <p:spPr>
          <a:xfrm>
            <a:off x="1185480" y="3600"/>
            <a:ext cx="111020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Ведомственный контроль в сфере закупок 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ffffff"/>
                </a:solidFill>
                <a:latin typeface="Arial"/>
                <a:ea typeface="Arial"/>
              </a:rPr>
              <a:t>(ст. 100 Федерального закона № 44-ФЗ)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142" name="CustomShape 5"/>
          <p:cNvSpPr/>
          <p:nvPr/>
        </p:nvSpPr>
        <p:spPr>
          <a:xfrm>
            <a:off x="-6120" y="1310400"/>
            <a:ext cx="10121040" cy="5493960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marL="171360" indent="-17100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e3a64"/>
                </a:solidFill>
                <a:latin typeface="Arial"/>
                <a:ea typeface="Times New Roman"/>
              </a:rPr>
              <a:t>номер, дата и место составления акта</a:t>
            </a:r>
            <a:endParaRPr b="0" lang="ru-RU" sz="16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e3a64"/>
                </a:solidFill>
                <a:latin typeface="Arial"/>
                <a:ea typeface="Times New Roman"/>
              </a:rPr>
              <a:t>дата и номер распоряжения (приказа) о проведении проверки, уведомления о проведении проверки</a:t>
            </a:r>
            <a:endParaRPr b="0" lang="ru-RU" sz="16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e3a64"/>
                </a:solidFill>
                <a:latin typeface="Arial"/>
                <a:ea typeface="Times New Roman"/>
              </a:rPr>
              <a:t>вид и форма проведения проверки</a:t>
            </a:r>
            <a:endParaRPr b="0" lang="ru-RU" sz="16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e3a64"/>
                </a:solidFill>
                <a:latin typeface="Arial"/>
                <a:ea typeface="Times New Roman"/>
              </a:rPr>
              <a:t>способ проведения контроля (сплошная или выборочная проверка по предмету проверки (каждому изученному вопросу) </a:t>
            </a:r>
            <a:endParaRPr b="0" lang="ru-RU" sz="16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e3a64"/>
                </a:solidFill>
                <a:latin typeface="Arial"/>
                <a:ea typeface="Times New Roman"/>
              </a:rPr>
              <a:t>основания, дата начала и срок проведения проверки;</a:t>
            </a:r>
            <a:endParaRPr b="0" lang="ru-RU" sz="16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e3a64"/>
                </a:solidFill>
                <a:latin typeface="Arial"/>
                <a:ea typeface="Times New Roman"/>
              </a:rPr>
              <a:t>проверяемый период;</a:t>
            </a:r>
            <a:endParaRPr b="0" lang="ru-RU" sz="16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e3a64"/>
                </a:solidFill>
                <a:latin typeface="Arial"/>
                <a:ea typeface="Times New Roman"/>
              </a:rPr>
              <a:t>ФИО, наименование должностей лиц, уполномоченных на проведение проверки</a:t>
            </a:r>
            <a:endParaRPr b="0" lang="ru-RU" sz="16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e3a64"/>
                </a:solidFill>
                <a:latin typeface="Arial"/>
                <a:ea typeface="Times New Roman"/>
              </a:rPr>
              <a:t>полное наименование, адрес местонахождения заказчика</a:t>
            </a:r>
            <a:endParaRPr b="0" lang="ru-RU" sz="16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e3a64"/>
                </a:solidFill>
                <a:latin typeface="Arial"/>
                <a:ea typeface="Times New Roman"/>
              </a:rPr>
              <a:t>обстоятельства, установленные при проведении проверки и обосновывающие выводы о наличии (отсутствии) нарушений</a:t>
            </a:r>
            <a:endParaRPr b="0" lang="ru-RU" sz="16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e3a64"/>
                </a:solidFill>
                <a:latin typeface="Arial"/>
                <a:ea typeface="Times New Roman"/>
              </a:rPr>
              <a:t>выводы о наличии (отсутствии) нарушений со ссылками на конкретные нормы данного законодательства, нарушение которых было установлено в ходе проведения проверки и приложением копий документов, подтверждающих выводы</a:t>
            </a:r>
            <a:endParaRPr b="0" lang="ru-RU" sz="1600" spc="-1" strike="noStrike">
              <a:latin typeface="Arial"/>
            </a:endParaRPr>
          </a:p>
          <a:p>
            <a:pPr marL="171360" indent="-171000">
              <a:lnSpc>
                <a:spcPct val="100000"/>
              </a:lnSpc>
              <a:buClr>
                <a:srgbClr val="ff0000"/>
              </a:buClr>
              <a:buSzPct val="200000"/>
              <a:buFont typeface="Wingdings" charset="2"/>
              <a:buChar char=""/>
            </a:pPr>
            <a:r>
              <a:rPr b="1" lang="ru-RU" sz="1600" spc="-1" strike="noStrike">
                <a:solidFill>
                  <a:srgbClr val="0e3a64"/>
                </a:solidFill>
                <a:latin typeface="Arial"/>
                <a:ea typeface="Times New Roman"/>
              </a:rPr>
              <a:t>выводы о необходимости привлечения лиц к дисциплинарной ответственности, о передаче материалов проверки в уполномоченный орган контроля в сфере закупок при выявлении признаков об административного правонарушения, применении других мер по устранению нарушений, в том числе об обращении с иском в суд, передаче материалов в правоохранительные органы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43" name="CustomShape 6"/>
          <p:cNvSpPr/>
          <p:nvPr/>
        </p:nvSpPr>
        <p:spPr>
          <a:xfrm>
            <a:off x="964800" y="874440"/>
            <a:ext cx="75949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 u="sng">
                <a:solidFill>
                  <a:srgbClr val="385623"/>
                </a:solidFill>
                <a:uFillTx/>
                <a:latin typeface="Arial"/>
                <a:ea typeface="Segoe UI Semibold"/>
              </a:rPr>
              <a:t>Основные требования к содержанию акта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144" name="CustomShape 7"/>
          <p:cNvSpPr/>
          <p:nvPr/>
        </p:nvSpPr>
        <p:spPr>
          <a:xfrm>
            <a:off x="8873280" y="1576440"/>
            <a:ext cx="437040" cy="2418480"/>
          </a:xfrm>
          <a:prstGeom prst="rightBrace">
            <a:avLst>
              <a:gd name="adj1" fmla="val 8333"/>
              <a:gd name="adj2" fmla="val 50000"/>
            </a:avLst>
          </a:prstGeom>
          <a:noFill/>
          <a:ln cap="rnd" w="47520">
            <a:bevel/>
            <a:headEnd len="med" type="stealth" w="med"/>
            <a:tailEnd len="med" type="stealth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5" name="CustomShape 8"/>
          <p:cNvSpPr/>
          <p:nvPr/>
        </p:nvSpPr>
        <p:spPr>
          <a:xfrm>
            <a:off x="9531000" y="4066200"/>
            <a:ext cx="437040" cy="364680"/>
          </a:xfrm>
          <a:prstGeom prst="rightBrace">
            <a:avLst>
              <a:gd name="adj1" fmla="val 8333"/>
              <a:gd name="adj2" fmla="val 50000"/>
            </a:avLst>
          </a:prstGeom>
          <a:noFill/>
          <a:ln cap="rnd" w="47520">
            <a:bevel/>
            <a:headEnd len="med" type="stealth" w="med"/>
            <a:tailEnd len="med" type="stealth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6" name="CustomShape 9"/>
          <p:cNvSpPr/>
          <p:nvPr/>
        </p:nvSpPr>
        <p:spPr>
          <a:xfrm>
            <a:off x="9535320" y="4545720"/>
            <a:ext cx="437040" cy="1931760"/>
          </a:xfrm>
          <a:prstGeom prst="rightBrace">
            <a:avLst>
              <a:gd name="adj1" fmla="val 8333"/>
              <a:gd name="adj2" fmla="val 50000"/>
            </a:avLst>
          </a:prstGeom>
          <a:noFill/>
          <a:ln cap="rnd" w="47520">
            <a:bevel/>
            <a:headEnd len="med" type="stealth" w="med"/>
            <a:tailEnd len="med" type="stealth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7" name="CustomShape 10"/>
          <p:cNvSpPr/>
          <p:nvPr/>
        </p:nvSpPr>
        <p:spPr>
          <a:xfrm>
            <a:off x="9336240" y="2609280"/>
            <a:ext cx="1557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Arial"/>
              </a:rPr>
              <a:t>Вводная часть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48" name="CustomShape 11"/>
          <p:cNvSpPr/>
          <p:nvPr/>
        </p:nvSpPr>
        <p:spPr>
          <a:xfrm>
            <a:off x="9853560" y="3954960"/>
            <a:ext cx="24166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Arial"/>
              </a:rPr>
              <a:t>Мотивировочная часть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49" name="CustomShape 12"/>
          <p:cNvSpPr/>
          <p:nvPr/>
        </p:nvSpPr>
        <p:spPr>
          <a:xfrm>
            <a:off x="9909720" y="5317560"/>
            <a:ext cx="21225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Calibri"/>
                <a:ea typeface="Arial"/>
              </a:rPr>
              <a:t>Резолютивная часть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50" name="CustomShape 13"/>
          <p:cNvSpPr/>
          <p:nvPr/>
        </p:nvSpPr>
        <p:spPr>
          <a:xfrm>
            <a:off x="10093680" y="2312280"/>
            <a:ext cx="914040" cy="612360"/>
          </a:xfrm>
          <a:prstGeom prst="accentCallout1">
            <a:avLst>
              <a:gd name="adj1" fmla="val 18750"/>
              <a:gd name="adj2" fmla="val -8333"/>
              <a:gd name="adj3" fmla="val 49354"/>
              <a:gd name="adj4" fmla="val -81602"/>
            </a:avLst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CustomShape 14"/>
          <p:cNvSpPr/>
          <p:nvPr/>
        </p:nvSpPr>
        <p:spPr>
          <a:xfrm>
            <a:off x="10313280" y="2312280"/>
            <a:ext cx="1163160" cy="711720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4599"/>
              <a:gd name="adj6" fmla="val -390000"/>
            </a:avLst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2" name="CustomShape 15"/>
          <p:cNvSpPr/>
          <p:nvPr/>
        </p:nvSpPr>
        <p:spPr>
          <a:xfrm>
            <a:off x="10267560" y="2435400"/>
            <a:ext cx="317880" cy="489240"/>
          </a:xfrm>
          <a:prstGeom prst="callout1">
            <a:avLst>
              <a:gd name="adj1" fmla="val 18750"/>
              <a:gd name="adj2" fmla="val -8333"/>
              <a:gd name="adj3" fmla="val 112500"/>
              <a:gd name="adj4" fmla="val -38333"/>
            </a:avLst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LibreOffice/6.4.7.2$Linux_X86_64 LibreOffice_project/40$Build-2</Applicat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2022-07-05T20:33:49Z</dcterms:created>
  <dc:creator>Ирина</dc:creator>
  <dc:description/>
  <dc:language>ru-RU</dc:language>
  <cp:lastModifiedBy/>
  <dcterms:modified xsi:type="dcterms:W3CDTF">2024-09-05T13:41:21Z</dcterms:modified>
  <cp:revision>810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Security">
    <vt:i4>0</vt:i4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2</vt:i4>
  </property>
  <property fmtid="{D5CDD505-2E9C-101B-9397-08002B2CF9AE}" pid="7" name="Notes">
    <vt:i4>17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17</vt:i4>
  </property>
</Properties>
</file>