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media/image7.png" ContentType="image/png"/>
  <Override PartName="/ppt/media/image8.png" ContentType="image/png"/>
  <Override PartName="/ppt/media/image3.png" ContentType="image/png"/>
  <Override PartName="/ppt/media/image5.png" ContentType="image/png"/>
  <Override PartName="/ppt/media/image4.png" ContentType="image/png"/>
  <Override PartName="/ppt/media/image15.jpeg" ContentType="image/jpeg"/>
  <Override PartName="/ppt/media/image12.jpeg" ContentType="image/jpeg"/>
  <Override PartName="/ppt/media/image16.png" ContentType="image/png"/>
  <Override PartName="/ppt/media/image14.png" ContentType="image/png"/>
  <Override PartName="/ppt/media/image13.png" ContentType="image/png"/>
  <Override PartName="/ppt/media/image11.png" ContentType="image/png"/>
  <Override PartName="/ppt/media/image1.jpeg" ContentType="image/jpeg"/>
  <Override PartName="/ppt/media/image17.png" ContentType="image/png"/>
  <Override PartName="/ppt/media/image19.png" ContentType="image/png"/>
  <Override PartName="/ppt/media/image18.png" ContentType="image/png"/>
  <Override PartName="/ppt/media/image20.png" ContentType="image/png"/>
  <Override PartName="/ppt/media/image6.jpeg" ContentType="image/jpeg"/>
  <Override PartName="/ppt/media/image2.jpeg" ContentType="image/jpeg"/>
  <Override PartName="/ppt/media/image9.jpeg" ContentType="image/jpeg"/>
  <Override PartName="/ppt/media/image10.png" ContentType="image/pn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Arial"/>
              </a:rPr>
              <a:t>Образец </a:t>
            </a: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Arial"/>
              </a:rPr>
              <a:t>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Arial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hyperlink" Target="mailto:uk@nso.ru" TargetMode="External"/><Relationship Id="rId3" Type="http://schemas.openxmlformats.org/officeDocument/2006/relationships/hyperlink" Target="http://uk.nso.ru/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2823840" y="5752440"/>
            <a:ext cx="8904960" cy="36972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90000"/>
              </a:lnSpc>
            </a:pPr>
            <a:r>
              <a:rPr b="1" lang="ru-RU" sz="2400" spc="-1" strike="noStrike">
                <a:solidFill>
                  <a:srgbClr val="07396b"/>
                </a:solidFill>
                <a:latin typeface="Roboto Slab"/>
                <a:ea typeface="Roboto Slab"/>
              </a:rPr>
              <a:t>Контрольное управление Новосибирской области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 flipV="1">
            <a:off x="0" y="-720"/>
            <a:ext cx="12185640" cy="5651640"/>
          </a:xfrm>
          <a:custGeom>
            <a:avLst/>
            <a:gdLst/>
            <a:ahLst/>
            <a:rect l="l" t="t" r="r" b="b"/>
            <a:pathLst>
              <a:path w="10000" h="12857">
                <a:moveTo>
                  <a:pt x="1" y="0"/>
                </a:moveTo>
                <a:lnTo>
                  <a:pt x="10000" y="2857"/>
                </a:lnTo>
                <a:lnTo>
                  <a:pt x="10000" y="12857"/>
                </a:lnTo>
                <a:lnTo>
                  <a:pt x="0" y="12857"/>
                </a:lnTo>
                <a:cubicBezTo>
                  <a:pt x="6" y="11849"/>
                  <a:pt x="-5" y="1007"/>
                  <a:pt x="1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280440" y="1785960"/>
            <a:ext cx="11625120" cy="16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000" spc="-1" strike="noStrike">
                <a:solidFill>
                  <a:srgbClr val="fbfbfb"/>
                </a:solidFill>
                <a:latin typeface="Segoe UI"/>
                <a:ea typeface="Calibri"/>
              </a:rPr>
              <a:t>Контрольные полномочия              муниципальных органов</a:t>
            </a:r>
            <a:endParaRPr b="0" lang="ru-RU" sz="5000" spc="-1" strike="noStrike">
              <a:latin typeface="Arial"/>
            </a:endParaRPr>
          </a:p>
        </p:txBody>
      </p:sp>
      <p:pic>
        <p:nvPicPr>
          <p:cNvPr id="44" name="Рисунок 2" descr=""/>
          <p:cNvPicPr/>
          <p:nvPr/>
        </p:nvPicPr>
        <p:blipFill>
          <a:blip r:embed="rId2"/>
          <a:srcRect l="0" t="63776" r="0" b="21936"/>
          <a:stretch/>
        </p:blipFill>
        <p:spPr>
          <a:xfrm flipH="1">
            <a:off x="360" y="6654960"/>
            <a:ext cx="12185640" cy="2026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5" name="Рисунок 18" descr=""/>
          <p:cNvPicPr/>
          <p:nvPr/>
        </p:nvPicPr>
        <p:blipFill>
          <a:blip r:embed="rId3"/>
          <a:srcRect l="0" t="63776" r="0" b="21936"/>
          <a:stretch/>
        </p:blipFill>
        <p:spPr>
          <a:xfrm>
            <a:off x="0" y="6440760"/>
            <a:ext cx="12185640" cy="11340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6" name="Рисунок 3" descr=""/>
          <p:cNvPicPr/>
          <p:nvPr/>
        </p:nvPicPr>
        <p:blipFill>
          <a:blip r:embed="rId4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4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9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50" name="CustomShape 3"/>
          <p:cNvSpPr/>
          <p:nvPr/>
        </p:nvSpPr>
        <p:spPr>
          <a:xfrm>
            <a:off x="11658960" y="63964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156D887A-18E3-44B0-A312-A312C5D5C333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51" name="CustomShape 4"/>
          <p:cNvSpPr/>
          <p:nvPr/>
        </p:nvSpPr>
        <p:spPr>
          <a:xfrm>
            <a:off x="1519200" y="1568160"/>
            <a:ext cx="10113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174468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52" name="Group 5"/>
          <p:cNvGrpSpPr/>
          <p:nvPr/>
        </p:nvGrpSpPr>
        <p:grpSpPr>
          <a:xfrm>
            <a:off x="664920" y="2361960"/>
            <a:ext cx="853920" cy="698040"/>
            <a:chOff x="664920" y="2361960"/>
            <a:chExt cx="853920" cy="698040"/>
          </a:xfrm>
        </p:grpSpPr>
        <p:sp>
          <p:nvSpPr>
            <p:cNvPr id="53" name="CustomShape 6"/>
            <p:cNvSpPr/>
            <p:nvPr/>
          </p:nvSpPr>
          <p:spPr>
            <a:xfrm>
              <a:off x="982440" y="23619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54" name="CustomShape 7"/>
            <p:cNvSpPr/>
            <p:nvPr/>
          </p:nvSpPr>
          <p:spPr>
            <a:xfrm>
              <a:off x="664920" y="24231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55" name="Group 8"/>
          <p:cNvGrpSpPr/>
          <p:nvPr/>
        </p:nvGrpSpPr>
        <p:grpSpPr>
          <a:xfrm>
            <a:off x="667080" y="1489320"/>
            <a:ext cx="723240" cy="636840"/>
            <a:chOff x="667080" y="1489320"/>
            <a:chExt cx="723240" cy="636840"/>
          </a:xfrm>
        </p:grpSpPr>
        <p:sp>
          <p:nvSpPr>
            <p:cNvPr id="56" name="CustomShape 9"/>
            <p:cNvSpPr/>
            <p:nvPr/>
          </p:nvSpPr>
          <p:spPr>
            <a:xfrm>
              <a:off x="853920" y="159660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57" name="CustomShape 10"/>
            <p:cNvSpPr/>
            <p:nvPr/>
          </p:nvSpPr>
          <p:spPr>
            <a:xfrm>
              <a:off x="667080" y="14893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pic>
        <p:nvPicPr>
          <p:cNvPr id="58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59" name="CustomShape 11"/>
          <p:cNvSpPr/>
          <p:nvPr/>
        </p:nvSpPr>
        <p:spPr>
          <a:xfrm>
            <a:off x="2622600" y="124560"/>
            <a:ext cx="3876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ВИДЫ КОНТРОЛЯ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0" name="CustomShape 12"/>
          <p:cNvSpPr/>
          <p:nvPr/>
        </p:nvSpPr>
        <p:spPr>
          <a:xfrm>
            <a:off x="1519200" y="2478960"/>
            <a:ext cx="74602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74468"/>
                </a:solidFill>
                <a:latin typeface="Arial"/>
                <a:ea typeface="Segoe UI Semibold"/>
              </a:rPr>
              <a:t>Контроль в сфере закупок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1" name="CustomShape 13"/>
          <p:cNvSpPr/>
          <p:nvPr/>
        </p:nvSpPr>
        <p:spPr>
          <a:xfrm>
            <a:off x="1519200" y="4407840"/>
            <a:ext cx="9685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74468"/>
                </a:solidFill>
                <a:latin typeface="Arial"/>
                <a:ea typeface="Segoe UI Semibold"/>
              </a:rPr>
              <a:t>Ведомственный контроль закупочной деятельности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2" name="CustomShape 14"/>
          <p:cNvSpPr/>
          <p:nvPr/>
        </p:nvSpPr>
        <p:spPr>
          <a:xfrm>
            <a:off x="1529280" y="5433840"/>
            <a:ext cx="50464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74468"/>
                </a:solidFill>
                <a:latin typeface="Arial"/>
                <a:ea typeface="Segoe UI Semibold"/>
              </a:rPr>
              <a:t>Учредительский контроль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63" name="Group 15"/>
          <p:cNvGrpSpPr/>
          <p:nvPr/>
        </p:nvGrpSpPr>
        <p:grpSpPr>
          <a:xfrm>
            <a:off x="664920" y="4302720"/>
            <a:ext cx="853920" cy="698040"/>
            <a:chOff x="664920" y="4302720"/>
            <a:chExt cx="853920" cy="698040"/>
          </a:xfrm>
        </p:grpSpPr>
        <p:sp>
          <p:nvSpPr>
            <p:cNvPr id="64" name="CustomShape 16"/>
            <p:cNvSpPr/>
            <p:nvPr/>
          </p:nvSpPr>
          <p:spPr>
            <a:xfrm>
              <a:off x="982440" y="43027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65" name="CustomShape 17"/>
            <p:cNvSpPr/>
            <p:nvPr/>
          </p:nvSpPr>
          <p:spPr>
            <a:xfrm>
              <a:off x="664920" y="43639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66" name="Group 18"/>
          <p:cNvGrpSpPr/>
          <p:nvPr/>
        </p:nvGrpSpPr>
        <p:grpSpPr>
          <a:xfrm>
            <a:off x="664920" y="5263920"/>
            <a:ext cx="853920" cy="698040"/>
            <a:chOff x="664920" y="5263920"/>
            <a:chExt cx="853920" cy="698040"/>
          </a:xfrm>
        </p:grpSpPr>
        <p:sp>
          <p:nvSpPr>
            <p:cNvPr id="67" name="CustomShape 19"/>
            <p:cNvSpPr/>
            <p:nvPr/>
          </p:nvSpPr>
          <p:spPr>
            <a:xfrm>
              <a:off x="982440" y="52639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68" name="CustomShape 20"/>
            <p:cNvSpPr/>
            <p:nvPr/>
          </p:nvSpPr>
          <p:spPr>
            <a:xfrm>
              <a:off x="664920" y="53251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69" name="CustomShape 21"/>
          <p:cNvSpPr/>
          <p:nvPr/>
        </p:nvSpPr>
        <p:spPr>
          <a:xfrm>
            <a:off x="1519200" y="3459960"/>
            <a:ext cx="8019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174468"/>
                </a:solidFill>
                <a:latin typeface="Arial"/>
                <a:ea typeface="Segoe UI Semibold"/>
              </a:rPr>
              <a:t>Ведомственный контроль в сфере закупок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70" name="Group 22"/>
          <p:cNvGrpSpPr/>
          <p:nvPr/>
        </p:nvGrpSpPr>
        <p:grpSpPr>
          <a:xfrm>
            <a:off x="664920" y="3341880"/>
            <a:ext cx="853920" cy="698040"/>
            <a:chOff x="664920" y="3341880"/>
            <a:chExt cx="853920" cy="698040"/>
          </a:xfrm>
        </p:grpSpPr>
        <p:sp>
          <p:nvSpPr>
            <p:cNvPr id="71" name="CustomShape 23"/>
            <p:cNvSpPr/>
            <p:nvPr/>
          </p:nvSpPr>
          <p:spPr>
            <a:xfrm>
              <a:off x="982440" y="33418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72" name="CustomShape 24"/>
            <p:cNvSpPr/>
            <p:nvPr/>
          </p:nvSpPr>
          <p:spPr>
            <a:xfrm>
              <a:off x="664920" y="340308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74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75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76" name="CustomShape 3"/>
          <p:cNvSpPr/>
          <p:nvPr/>
        </p:nvSpPr>
        <p:spPr>
          <a:xfrm>
            <a:off x="11658960" y="63964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A34FD196-A0A9-4108-AAA6-0904F2471298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77" name="CustomShape 4"/>
          <p:cNvSpPr/>
          <p:nvPr/>
        </p:nvSpPr>
        <p:spPr>
          <a:xfrm>
            <a:off x="1249200" y="1261080"/>
            <a:ext cx="274680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Внутренний муниципальный финансовый контроль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78" name="Group 5"/>
          <p:cNvGrpSpPr/>
          <p:nvPr/>
        </p:nvGrpSpPr>
        <p:grpSpPr>
          <a:xfrm>
            <a:off x="5491800" y="895680"/>
            <a:ext cx="853920" cy="697680"/>
            <a:chOff x="5491800" y="895680"/>
            <a:chExt cx="853920" cy="697680"/>
          </a:xfrm>
        </p:grpSpPr>
        <p:sp>
          <p:nvSpPr>
            <p:cNvPr id="79" name="CustomShape 6"/>
            <p:cNvSpPr/>
            <p:nvPr/>
          </p:nvSpPr>
          <p:spPr>
            <a:xfrm>
              <a:off x="5809320" y="8956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80" name="CustomShape 7"/>
            <p:cNvSpPr/>
            <p:nvPr/>
          </p:nvSpPr>
          <p:spPr>
            <a:xfrm>
              <a:off x="5491800" y="9565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81" name="Group 8"/>
          <p:cNvGrpSpPr/>
          <p:nvPr/>
        </p:nvGrpSpPr>
        <p:grpSpPr>
          <a:xfrm>
            <a:off x="487440" y="1502280"/>
            <a:ext cx="853920" cy="678960"/>
            <a:chOff x="487440" y="1502280"/>
            <a:chExt cx="853920" cy="678960"/>
          </a:xfrm>
        </p:grpSpPr>
        <p:sp>
          <p:nvSpPr>
            <p:cNvPr id="82" name="CustomShape 9"/>
            <p:cNvSpPr/>
            <p:nvPr/>
          </p:nvSpPr>
          <p:spPr>
            <a:xfrm>
              <a:off x="804960" y="15022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83" name="CustomShape 10"/>
            <p:cNvSpPr/>
            <p:nvPr/>
          </p:nvSpPr>
          <p:spPr>
            <a:xfrm>
              <a:off x="487440" y="154440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pic>
        <p:nvPicPr>
          <p:cNvPr id="84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85" name="CustomShape 11"/>
          <p:cNvSpPr/>
          <p:nvPr/>
        </p:nvSpPr>
        <p:spPr>
          <a:xfrm>
            <a:off x="1732320" y="195480"/>
            <a:ext cx="705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ПРАВОВЫЕ ОСНОВЫ КОНТРОЛЯ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86" name="CustomShape 12"/>
          <p:cNvSpPr/>
          <p:nvPr/>
        </p:nvSpPr>
        <p:spPr>
          <a:xfrm>
            <a:off x="6210000" y="927360"/>
            <a:ext cx="4455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Контроль в сфере закупок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7" name="CustomShape 13"/>
          <p:cNvSpPr/>
          <p:nvPr/>
        </p:nvSpPr>
        <p:spPr>
          <a:xfrm>
            <a:off x="8130600" y="1312920"/>
            <a:ext cx="567720" cy="3153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14"/>
          <p:cNvSpPr/>
          <p:nvPr/>
        </p:nvSpPr>
        <p:spPr>
          <a:xfrm>
            <a:off x="2128680" y="2876040"/>
            <a:ext cx="567720" cy="5076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15"/>
          <p:cNvSpPr/>
          <p:nvPr/>
        </p:nvSpPr>
        <p:spPr>
          <a:xfrm>
            <a:off x="487440" y="3535560"/>
            <a:ext cx="4051800" cy="21265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Бюджетный кодекс РФ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 </a:t>
            </a: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статьи 265, 269.2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Федеральные стандарты ВГ(М)ФК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(7 стандартов)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0" name="CustomShape 16"/>
          <p:cNvSpPr/>
          <p:nvPr/>
        </p:nvSpPr>
        <p:spPr>
          <a:xfrm>
            <a:off x="5281560" y="3684600"/>
            <a:ext cx="3501000" cy="13172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Постановление Правительства РФ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от 01.10.2020 № 1576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1" name="CustomShape 17"/>
          <p:cNvSpPr/>
          <p:nvPr/>
        </p:nvSpPr>
        <p:spPr>
          <a:xfrm>
            <a:off x="5894280" y="1644480"/>
            <a:ext cx="504036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Федеральный закон № 44-ФЗ статья 99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2" name="CustomShape 18"/>
          <p:cNvSpPr/>
          <p:nvPr/>
        </p:nvSpPr>
        <p:spPr>
          <a:xfrm>
            <a:off x="8900280" y="3705480"/>
            <a:ext cx="2758320" cy="13158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Федеральные стандарты ВГ(М)ФК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3" name="CustomShape 19"/>
          <p:cNvSpPr/>
          <p:nvPr/>
        </p:nvSpPr>
        <p:spPr>
          <a:xfrm>
            <a:off x="6175440" y="2883600"/>
            <a:ext cx="1543680" cy="5050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часть 3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4" name="CustomShape 20"/>
          <p:cNvSpPr/>
          <p:nvPr/>
        </p:nvSpPr>
        <p:spPr>
          <a:xfrm>
            <a:off x="9271080" y="2883600"/>
            <a:ext cx="1543680" cy="5050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часть 8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5" name="CustomShape 21"/>
          <p:cNvSpPr/>
          <p:nvPr/>
        </p:nvSpPr>
        <p:spPr>
          <a:xfrm>
            <a:off x="9758880" y="3403440"/>
            <a:ext cx="567720" cy="3085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22"/>
          <p:cNvSpPr/>
          <p:nvPr/>
        </p:nvSpPr>
        <p:spPr>
          <a:xfrm>
            <a:off x="6663600" y="3384360"/>
            <a:ext cx="567720" cy="3117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23"/>
          <p:cNvSpPr/>
          <p:nvPr/>
        </p:nvSpPr>
        <p:spPr>
          <a:xfrm>
            <a:off x="9758880" y="2562840"/>
            <a:ext cx="567720" cy="31968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CustomShape 24"/>
          <p:cNvSpPr/>
          <p:nvPr/>
        </p:nvSpPr>
        <p:spPr>
          <a:xfrm>
            <a:off x="6663600" y="2560680"/>
            <a:ext cx="567720" cy="32868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25"/>
          <p:cNvSpPr/>
          <p:nvPr/>
        </p:nvSpPr>
        <p:spPr>
          <a:xfrm>
            <a:off x="5060160" y="5287680"/>
            <a:ext cx="6708600" cy="14518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</a:t>
            </a:r>
            <a:r>
              <a:rPr b="1" lang="ru-RU" sz="2400" spc="-1" strike="noStrike">
                <a:solidFill>
                  <a:srgbClr val="203864"/>
                </a:solidFill>
                <a:latin typeface="Arial"/>
                <a:ea typeface="Arial"/>
              </a:rPr>
              <a:t>остановление Правительства РФ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203864"/>
                </a:solidFill>
                <a:latin typeface="Arial"/>
                <a:ea typeface="Arial"/>
              </a:rPr>
              <a:t>от 27.01.2022 № 60 </a:t>
            </a:r>
            <a:r>
              <a:rPr b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(информация о проведении проверок, их результатах и выданных предписаниях подлежит размещению в ЕИС в установленные сроки)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0" name="CustomShape 26"/>
          <p:cNvSpPr/>
          <p:nvPr/>
        </p:nvSpPr>
        <p:spPr>
          <a:xfrm>
            <a:off x="7032600" y="5002200"/>
            <a:ext cx="13816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27"/>
          <p:cNvSpPr/>
          <p:nvPr/>
        </p:nvSpPr>
        <p:spPr>
          <a:xfrm rot="5400000">
            <a:off x="9237600" y="4266000"/>
            <a:ext cx="285480" cy="1798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03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4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105" name="CustomShape 3"/>
          <p:cNvSpPr/>
          <p:nvPr/>
        </p:nvSpPr>
        <p:spPr>
          <a:xfrm>
            <a:off x="11658960" y="63964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EB54A49F-928D-4293-AA32-25D67AEE8133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pic>
        <p:nvPicPr>
          <p:cNvPr id="106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07" name="CustomShape 4"/>
          <p:cNvSpPr/>
          <p:nvPr/>
        </p:nvSpPr>
        <p:spPr>
          <a:xfrm>
            <a:off x="1732320" y="195480"/>
            <a:ext cx="64792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ПРАВОВЫЕ ОСНОВЫ КОНТРОЛЯ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108" name="Group 5"/>
          <p:cNvGrpSpPr/>
          <p:nvPr/>
        </p:nvGrpSpPr>
        <p:grpSpPr>
          <a:xfrm>
            <a:off x="135720" y="1468440"/>
            <a:ext cx="722880" cy="636840"/>
            <a:chOff x="135720" y="1468440"/>
            <a:chExt cx="722880" cy="636840"/>
          </a:xfrm>
        </p:grpSpPr>
        <p:sp>
          <p:nvSpPr>
            <p:cNvPr id="109" name="CustomShape 6"/>
            <p:cNvSpPr/>
            <p:nvPr/>
          </p:nvSpPr>
          <p:spPr>
            <a:xfrm>
              <a:off x="322200" y="15753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10" name="CustomShape 7"/>
            <p:cNvSpPr/>
            <p:nvPr/>
          </p:nvSpPr>
          <p:spPr>
            <a:xfrm>
              <a:off x="135720" y="14684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111" name="Group 8"/>
          <p:cNvGrpSpPr/>
          <p:nvPr/>
        </p:nvGrpSpPr>
        <p:grpSpPr>
          <a:xfrm>
            <a:off x="7731720" y="1465560"/>
            <a:ext cx="723240" cy="636840"/>
            <a:chOff x="7731720" y="1465560"/>
            <a:chExt cx="723240" cy="636840"/>
          </a:xfrm>
        </p:grpSpPr>
        <p:sp>
          <p:nvSpPr>
            <p:cNvPr id="112" name="CustomShape 9"/>
            <p:cNvSpPr/>
            <p:nvPr/>
          </p:nvSpPr>
          <p:spPr>
            <a:xfrm>
              <a:off x="7918560" y="15724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13" name="CustomShape 10"/>
            <p:cNvSpPr/>
            <p:nvPr/>
          </p:nvSpPr>
          <p:spPr>
            <a:xfrm>
              <a:off x="7731720" y="14655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14" name="CustomShape 11"/>
          <p:cNvSpPr/>
          <p:nvPr/>
        </p:nvSpPr>
        <p:spPr>
          <a:xfrm>
            <a:off x="716760" y="1195920"/>
            <a:ext cx="27583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Ведомственный контроль в сфере закупок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5" name="CustomShape 12"/>
          <p:cNvSpPr/>
          <p:nvPr/>
        </p:nvSpPr>
        <p:spPr>
          <a:xfrm>
            <a:off x="8641800" y="1350360"/>
            <a:ext cx="27817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Учредительский контроль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6" name="CustomShape 13"/>
          <p:cNvSpPr/>
          <p:nvPr/>
        </p:nvSpPr>
        <p:spPr>
          <a:xfrm>
            <a:off x="9304920" y="2182320"/>
            <a:ext cx="567720" cy="4392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14"/>
          <p:cNvSpPr/>
          <p:nvPr/>
        </p:nvSpPr>
        <p:spPr>
          <a:xfrm>
            <a:off x="1580760" y="2433240"/>
            <a:ext cx="567720" cy="5493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15"/>
          <p:cNvSpPr/>
          <p:nvPr/>
        </p:nvSpPr>
        <p:spPr>
          <a:xfrm>
            <a:off x="3608280" y="3078360"/>
            <a:ext cx="338040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Федеральный закон № 223-ФЗ статья 6.1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9" name="CustomShape 16"/>
          <p:cNvSpPr/>
          <p:nvPr/>
        </p:nvSpPr>
        <p:spPr>
          <a:xfrm>
            <a:off x="7115400" y="2687760"/>
            <a:ext cx="4947120" cy="17211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Федеральный закон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№ </a:t>
            </a: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7-ФЗ статья 32 часть 5.1 Федеральный закон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№ </a:t>
            </a: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174-ФЗ статья 2 часть 3.23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0" name="CustomShape 17"/>
          <p:cNvSpPr/>
          <p:nvPr/>
        </p:nvSpPr>
        <p:spPr>
          <a:xfrm>
            <a:off x="4303440" y="930960"/>
            <a:ext cx="26852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Ведомственный контроль закупочной деятельности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21" name="Group 18"/>
          <p:cNvGrpSpPr/>
          <p:nvPr/>
        </p:nvGrpSpPr>
        <p:grpSpPr>
          <a:xfrm>
            <a:off x="3751560" y="1465560"/>
            <a:ext cx="722880" cy="636840"/>
            <a:chOff x="3751560" y="1465560"/>
            <a:chExt cx="722880" cy="636840"/>
          </a:xfrm>
        </p:grpSpPr>
        <p:sp>
          <p:nvSpPr>
            <p:cNvPr id="122" name="CustomShape 19"/>
            <p:cNvSpPr/>
            <p:nvPr/>
          </p:nvSpPr>
          <p:spPr>
            <a:xfrm>
              <a:off x="3938040" y="15724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23" name="CustomShape 20"/>
            <p:cNvSpPr/>
            <p:nvPr/>
          </p:nvSpPr>
          <p:spPr>
            <a:xfrm>
              <a:off x="3751560" y="14655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24" name="CustomShape 21"/>
          <p:cNvSpPr/>
          <p:nvPr/>
        </p:nvSpPr>
        <p:spPr>
          <a:xfrm>
            <a:off x="89280" y="3061800"/>
            <a:ext cx="3385800" cy="9104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Федеральный закон № 44-ФЗ статья 100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5" name="CustomShape 22"/>
          <p:cNvSpPr/>
          <p:nvPr/>
        </p:nvSpPr>
        <p:spPr>
          <a:xfrm>
            <a:off x="4972320" y="2438280"/>
            <a:ext cx="567720" cy="6037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23"/>
          <p:cNvSpPr/>
          <p:nvPr/>
        </p:nvSpPr>
        <p:spPr>
          <a:xfrm>
            <a:off x="89280" y="4639320"/>
            <a:ext cx="3387240" cy="17211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Порядок, установленный местной администрацией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7" name="CustomShape 24"/>
          <p:cNvSpPr/>
          <p:nvPr/>
        </p:nvSpPr>
        <p:spPr>
          <a:xfrm>
            <a:off x="1580760" y="4023360"/>
            <a:ext cx="567720" cy="5493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25"/>
          <p:cNvSpPr/>
          <p:nvPr/>
        </p:nvSpPr>
        <p:spPr>
          <a:xfrm>
            <a:off x="3565800" y="4639320"/>
            <a:ext cx="3380400" cy="17211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Порядок, установленный местной администрацией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9" name="CustomShape 26"/>
          <p:cNvSpPr/>
          <p:nvPr/>
        </p:nvSpPr>
        <p:spPr>
          <a:xfrm>
            <a:off x="4972320" y="4037760"/>
            <a:ext cx="567720" cy="5493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27"/>
          <p:cNvSpPr/>
          <p:nvPr/>
        </p:nvSpPr>
        <p:spPr>
          <a:xfrm>
            <a:off x="7895160" y="4997520"/>
            <a:ext cx="3387240" cy="17211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Порядок, установленный местной администрацией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1" name="CustomShape 28"/>
          <p:cNvSpPr/>
          <p:nvPr/>
        </p:nvSpPr>
        <p:spPr>
          <a:xfrm>
            <a:off x="9304920" y="4492800"/>
            <a:ext cx="567720" cy="4392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 flipV="1">
            <a:off x="-11160" y="6120"/>
            <a:ext cx="12202920" cy="1727640"/>
          </a:xfrm>
          <a:custGeom>
            <a:avLst/>
            <a:gdLst/>
            <a:ahLst/>
            <a:rect l="l" t="t" r="r" b="b"/>
            <a:pathLst>
              <a:path w="10040" h="12496">
                <a:moveTo>
                  <a:pt x="2" y="0"/>
                </a:moveTo>
                <a:lnTo>
                  <a:pt x="10040" y="3116"/>
                </a:lnTo>
                <a:cubicBezTo>
                  <a:pt x="10037" y="3338"/>
                  <a:pt x="10034" y="3610"/>
                  <a:pt x="10031" y="3832"/>
                </a:cubicBezTo>
                <a:cubicBezTo>
                  <a:pt x="10034" y="6358"/>
                  <a:pt x="10029" y="9918"/>
                  <a:pt x="10032" y="12444"/>
                </a:cubicBezTo>
                <a:lnTo>
                  <a:pt x="8" y="12496"/>
                </a:lnTo>
                <a:cubicBezTo>
                  <a:pt x="14" y="11488"/>
                  <a:pt x="-4" y="1007"/>
                  <a:pt x="2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2809080" y="629280"/>
            <a:ext cx="6562440" cy="48384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Segoe UI"/>
                <a:ea typeface="Roboto Slab"/>
              </a:rPr>
              <a:t>СПАСИБО ЗА ВНИМАНИЕ!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1903680" y="2290320"/>
            <a:ext cx="8686440" cy="289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Контрольное управление Новосибирской области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Телефон</a:t>
            </a:r>
            <a:r>
              <a:rPr b="0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(383) 238-63-84 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E- mail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2"/>
              </a:rPr>
              <a:t>uk@nso.ru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Официальный сайт: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3"/>
              </a:rPr>
              <a:t>http://uk.nso.ru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ВКонтакте: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         Телеграм-канал:         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ОК: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 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35" name="Рисунок 7" descr=""/>
          <p:cNvPicPr/>
          <p:nvPr/>
        </p:nvPicPr>
        <p:blipFill>
          <a:blip r:embed="rId4"/>
          <a:stretch/>
        </p:blipFill>
        <p:spPr>
          <a:xfrm>
            <a:off x="5483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8" descr=""/>
          <p:cNvPicPr/>
          <p:nvPr/>
        </p:nvPicPr>
        <p:blipFill>
          <a:blip r:embed="rId5"/>
          <a:stretch/>
        </p:blipFill>
        <p:spPr>
          <a:xfrm>
            <a:off x="85233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9" descr=""/>
          <p:cNvPicPr/>
          <p:nvPr/>
        </p:nvPicPr>
        <p:blipFill>
          <a:blip r:embed="rId6"/>
          <a:stretch/>
        </p:blipFill>
        <p:spPr>
          <a:xfrm>
            <a:off x="2306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11" descr=""/>
          <p:cNvPicPr/>
          <p:nvPr/>
        </p:nvPicPr>
        <p:blipFill>
          <a:blip r:embed="rId7"/>
          <a:srcRect l="0" t="63776" r="0" b="21936"/>
          <a:stretch/>
        </p:blipFill>
        <p:spPr>
          <a:xfrm flipH="1">
            <a:off x="6480" y="6762960"/>
            <a:ext cx="12185640" cy="910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139" name="Рисунок 13" descr=""/>
          <p:cNvPicPr/>
          <p:nvPr/>
        </p:nvPicPr>
        <p:blipFill>
          <a:blip r:embed="rId8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LibreOffice/6.4.7.2$Linux_X86_64 LibreOffice_project/40$Build-2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2022-07-05T20:33:49Z</dcterms:created>
  <dc:creator>Ирина</dc:creator>
  <dc:description/>
  <dc:language>ru-RU</dc:language>
  <cp:lastModifiedBy/>
  <dcterms:modified xsi:type="dcterms:W3CDTF">2024-09-05T07:33:47Z</dcterms:modified>
  <cp:revision>810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Security">
    <vt:i4>0</vt:i4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5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</vt:i4>
  </property>
</Properties>
</file>