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1706E77-99BA-4DC1-94F8-15C31AFD0AFC}" type="datetimeFigureOut">
              <a:rPr lang="ru-RU"/>
              <a:t>03.07.2023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85DB319-1708-47B1-BAAC-2BA510956675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pSp>
        <p:nvGrpSpPr>
          <p:cNvPr id="87" name="Группа 86"/>
          <p:cNvGrpSpPr/>
          <p:nvPr/>
        </p:nvGrpSpPr>
        <p:grpSpPr bwMode="auto">
          <a:xfrm>
            <a:off x="238333" y="617090"/>
            <a:ext cx="8640957" cy="3769126"/>
            <a:chOff x="0" y="0"/>
            <a:chExt cx="8640957" cy="3769126"/>
          </a:xfrm>
        </p:grpSpPr>
        <p:sp>
          <p:nvSpPr>
            <p:cNvPr id="9" name="Прямоугольник 8"/>
            <p:cNvSpPr/>
            <p:nvPr/>
          </p:nvSpPr>
          <p:spPr bwMode="auto">
            <a:xfrm>
              <a:off x="0" y="0"/>
              <a:ext cx="8640958" cy="629473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 b="1">
                  <a:solidFill>
                    <a:schemeClr val="tx1"/>
                  </a:solidFill>
                  <a:latin typeface="Arial"/>
                  <a:cs typeface="Arial"/>
                </a:rPr>
                <a:t>КОНТРОЛЬНОЕ УПРАВЛЕНИЕ НОВОСИБИРСКОЙ ОБЛАСТИ</a:t>
              </a:r>
              <a:r>
                <a:rPr lang="en-US" sz="1600" b="1">
                  <a:solidFill>
                    <a:schemeClr val="tx1"/>
                  </a:solidFill>
                  <a:latin typeface="Arial"/>
                  <a:cs typeface="Arial"/>
                </a:rPr>
                <a:t> </a:t>
              </a:r>
              <a:endParaRPr lang="ru-RU" sz="1600" b="1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 bwMode="auto">
            <a:xfrm>
              <a:off x="2096947" y="550787"/>
              <a:ext cx="4531362" cy="565426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600" b="1">
                  <a:solidFill>
                    <a:schemeClr val="tx1"/>
                  </a:solidFill>
                  <a:latin typeface="Arial"/>
                  <a:cs typeface="Arial"/>
                </a:rPr>
                <a:t>НАЧАЛЬНИК УПРАВЛЕНИЯ</a:t>
              </a:r>
              <a:endParaRPr/>
            </a:p>
            <a:p>
              <a:pPr algn="r">
                <a:defRPr/>
              </a:pPr>
              <a:endParaRPr/>
            </a:p>
          </p:txBody>
        </p:sp>
        <p:sp>
          <p:nvSpPr>
            <p:cNvPr id="12" name="Прямоугольник 11"/>
            <p:cNvSpPr/>
            <p:nvPr/>
          </p:nvSpPr>
          <p:spPr bwMode="auto">
            <a:xfrm>
              <a:off x="6161332" y="1404247"/>
              <a:ext cx="2147277" cy="903603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endParaRPr dirty="0"/>
            </a:p>
            <a:p>
              <a:pPr algn="ctr">
                <a:defRPr/>
              </a:pPr>
              <a:r>
                <a:rPr lang="ru-RU" sz="1100" b="1" dirty="0">
                  <a:solidFill>
                    <a:schemeClr val="tx1"/>
                  </a:solidFill>
                  <a:latin typeface="Arial"/>
                  <a:cs typeface="Arial"/>
                </a:rPr>
                <a:t>Заместитель </a:t>
              </a:r>
            </a:p>
            <a:p>
              <a:pPr algn="ctr">
                <a:defRPr/>
              </a:pPr>
              <a:r>
                <a:rPr lang="ru-RU" sz="1100" b="1" dirty="0">
                  <a:solidFill>
                    <a:schemeClr val="tx1"/>
                  </a:solidFill>
                  <a:latin typeface="Arial"/>
                  <a:cs typeface="Arial"/>
                </a:rPr>
                <a:t>начальника управления</a:t>
              </a:r>
            </a:p>
            <a:p>
              <a:pPr algn="r">
                <a:defRPr/>
              </a:pPr>
              <a:endParaRPr lang="ru-RU" sz="12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 bwMode="auto">
            <a:xfrm>
              <a:off x="422655" y="1429835"/>
              <a:ext cx="2117273" cy="878016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defRPr/>
              </a:pPr>
              <a:r>
                <a:rPr lang="ru-RU" sz="1100" b="1">
                  <a:solidFill>
                    <a:schemeClr val="tx1"/>
                  </a:solidFill>
                  <a:latin typeface="Arial"/>
                  <a:cs typeface="Arial"/>
                </a:rPr>
                <a:t>Заместитель </a:t>
              </a:r>
              <a:endParaRPr/>
            </a:p>
            <a:p>
              <a:pPr algn="ctr">
                <a:defRPr/>
              </a:pPr>
              <a:r>
                <a:rPr lang="ru-RU" sz="1100" b="1">
                  <a:solidFill>
                    <a:schemeClr val="tx1"/>
                  </a:solidFill>
                  <a:latin typeface="Arial"/>
                  <a:cs typeface="Arial"/>
                </a:rPr>
                <a:t>начальника управления</a:t>
              </a:r>
              <a:endParaRPr/>
            </a:p>
            <a:p>
              <a:pPr algn="r">
                <a:defRPr/>
              </a:pPr>
              <a:endParaRPr lang="ru-RU" sz="1200" b="1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 bwMode="auto">
            <a:xfrm>
              <a:off x="362349" y="2459718"/>
              <a:ext cx="2177580" cy="1309409"/>
            </a:xfrm>
            <a:prstGeom prst="rect">
              <a:avLst/>
            </a:prstGeom>
            <a:solidFill>
              <a:schemeClr val="accent1">
                <a:lumMod val="40000"/>
                <a:lumOff val="60000"/>
                <a:alpha val="83000"/>
              </a:schemeClr>
            </a:solidFill>
            <a:ln>
              <a:noFill/>
            </a:ln>
            <a:effectLst>
              <a:outerShdw blurRad="88900" dist="76200" dir="4800000" sx="102000" sy="102000" algn="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ru-RU" sz="1100" b="1" dirty="0" smtClean="0">
                  <a:solidFill>
                    <a:schemeClr val="tx1"/>
                  </a:solidFill>
                  <a:latin typeface="Arial"/>
                  <a:cs typeface="Arial"/>
                </a:rPr>
                <a:t>.</a:t>
              </a: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ctr">
                <a:defRPr/>
              </a:pPr>
              <a:endParaRPr dirty="0"/>
            </a:p>
            <a:p>
              <a:pPr algn="ctr">
                <a:defRPr/>
              </a:pPr>
              <a:r>
                <a:rPr lang="ru-RU" sz="1100" b="1" dirty="0">
                  <a:solidFill>
                    <a:schemeClr val="tx1"/>
                  </a:solidFill>
                  <a:latin typeface="Arial"/>
                  <a:cs typeface="Arial"/>
                </a:rPr>
                <a:t>Отдел финансового контроля</a:t>
              </a:r>
              <a:endParaRPr dirty="0"/>
            </a:p>
            <a:p>
              <a:pPr algn="ctr"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r>
                <a:rPr lang="ru-RU" sz="900" dirty="0" smtClean="0">
                  <a:solidFill>
                    <a:schemeClr val="tx1"/>
                  </a:solidFill>
                  <a:latin typeface="Arial"/>
                  <a:cs typeface="Arial"/>
                </a:rPr>
                <a:t>                                 </a:t>
              </a:r>
              <a:endParaRPr dirty="0"/>
            </a:p>
            <a:p>
              <a:pPr>
                <a:defRPr/>
              </a:pPr>
              <a:endParaRPr lang="ru-RU" sz="900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 algn="r">
                <a:defRPr/>
              </a:pPr>
              <a:endParaRPr dirty="0"/>
            </a:p>
            <a:p>
              <a:pPr>
                <a:defRPr/>
              </a:pPr>
              <a:r>
                <a:rPr lang="ru-RU" sz="1100" b="1" dirty="0">
                  <a:solidFill>
                    <a:schemeClr val="tx1"/>
                  </a:solidFill>
                  <a:latin typeface="Arial"/>
                  <a:cs typeface="Arial"/>
                </a:rPr>
                <a:t>   </a:t>
              </a:r>
              <a:endParaRPr dirty="0"/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100" b="1" dirty="0">
                <a:solidFill>
                  <a:schemeClr val="tx1"/>
                </a:solidFill>
                <a:latin typeface="Arial"/>
                <a:cs typeface="Arial"/>
              </a:endParaRPr>
            </a:p>
            <a:p>
              <a:pPr>
                <a:defRPr/>
              </a:pPr>
              <a:endParaRPr lang="ru-RU" sz="1200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 bwMode="auto">
          <a:xfrm>
            <a:off x="3509859" y="3133582"/>
            <a:ext cx="2182205" cy="115678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dirty="0"/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Отдел административного производства </a:t>
            </a:r>
          </a:p>
          <a:p>
            <a:pPr algn="ctr">
              <a:defRPr/>
            </a:pPr>
            <a:endParaRPr lang="ru-RU" sz="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900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dirty="0"/>
          </a:p>
          <a:p>
            <a:pPr>
              <a:defRPr/>
            </a:pPr>
            <a:r>
              <a:rPr lang="ru-RU" sz="900" dirty="0">
                <a:solidFill>
                  <a:schemeClr val="tx1"/>
                </a:solidFill>
                <a:latin typeface="Arial"/>
                <a:cs typeface="Arial"/>
              </a:rPr>
              <a:t>                                 </a:t>
            </a:r>
            <a:endParaRPr dirty="0"/>
          </a:p>
          <a:p>
            <a:pPr algn="r">
              <a:defRPr/>
            </a:pPr>
            <a:endParaRPr lang="ru-RU" sz="1100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6372409" y="4472858"/>
            <a:ext cx="2243538" cy="125891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dirty="0"/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Отдел оценки, анализа</a:t>
            </a:r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 и методологии</a:t>
            </a:r>
            <a:endParaRPr dirty="0"/>
          </a:p>
          <a:p>
            <a:pPr>
              <a:defRPr/>
            </a:pPr>
            <a:endParaRPr lang="ru-RU" sz="9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900" smtClean="0">
                <a:solidFill>
                  <a:schemeClr val="tx1"/>
                </a:solidFill>
                <a:latin typeface="Arial"/>
                <a:cs typeface="Arial"/>
              </a:rPr>
              <a:t>                              </a:t>
            </a:r>
            <a:endParaRPr dirty="0"/>
          </a:p>
          <a:p>
            <a:pPr algn="r">
              <a:defRPr/>
            </a:pPr>
            <a:endParaRPr dirty="0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6372410" y="3141657"/>
            <a:ext cx="2243538" cy="11406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dirty="0"/>
          </a:p>
          <a:p>
            <a:pPr algn="ctr">
              <a:defRPr/>
            </a:pPr>
            <a:endParaRPr lang="ru-RU" sz="11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Отдел контроля </a:t>
            </a:r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в сфере закупок</a:t>
            </a:r>
          </a:p>
          <a:p>
            <a:pPr>
              <a:defRPr/>
            </a:pPr>
            <a:endParaRPr lang="ru-RU" sz="900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900" dirty="0" smtClean="0">
                <a:solidFill>
                  <a:schemeClr val="tx1"/>
                </a:solidFill>
                <a:latin typeface="Arial"/>
                <a:cs typeface="Arial"/>
              </a:rPr>
              <a:t>.</a:t>
            </a:r>
            <a:endParaRPr dirty="0"/>
          </a:p>
          <a:p>
            <a:pPr>
              <a:defRPr/>
            </a:pPr>
            <a:r>
              <a:rPr lang="ru-RU" sz="900" dirty="0">
                <a:solidFill>
                  <a:schemeClr val="tx1"/>
                </a:solidFill>
                <a:latin typeface="Arial"/>
                <a:cs typeface="Arial"/>
              </a:rPr>
              <a:t>                                 </a:t>
            </a:r>
            <a:endParaRPr dirty="0"/>
          </a:p>
          <a:p>
            <a:pPr algn="r">
              <a:defRPr/>
            </a:pPr>
            <a:endParaRPr dirty="0"/>
          </a:p>
        </p:txBody>
      </p:sp>
      <p:sp>
        <p:nvSpPr>
          <p:cNvPr id="15" name="Прямоугольник 14"/>
          <p:cNvSpPr/>
          <p:nvPr/>
        </p:nvSpPr>
        <p:spPr bwMode="auto">
          <a:xfrm>
            <a:off x="3543515" y="2046926"/>
            <a:ext cx="2148549" cy="87801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1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dirty="0"/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Заместитель </a:t>
            </a:r>
          </a:p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начальника управления </a:t>
            </a:r>
          </a:p>
          <a:p>
            <a:pPr algn="ctr">
              <a:defRPr/>
            </a:pPr>
            <a:endParaRPr lang="ru-RU" sz="11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r">
              <a:defRPr/>
            </a:pPr>
            <a:endParaRPr lang="ru-RU" sz="1100" b="1" dirty="0">
              <a:solidFill>
                <a:schemeClr val="tx1"/>
              </a:solidFill>
              <a:latin typeface="Arial"/>
              <a:cs typeface="Arial"/>
            </a:endParaRPr>
          </a:p>
          <a:p>
            <a:pPr algn="ctr">
              <a:defRPr/>
            </a:pPr>
            <a:endParaRPr lang="ru-RU" sz="11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3543515" y="4523673"/>
            <a:ext cx="2182205" cy="120810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>
            <a:outerShdw blurRad="88900" dist="76200" dir="4800000" sx="102000" sy="1020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100" b="1" dirty="0">
                <a:solidFill>
                  <a:schemeClr val="tx1"/>
                </a:solidFill>
                <a:latin typeface="Arial"/>
                <a:cs typeface="Arial"/>
              </a:rPr>
              <a:t>Отдел организационно-правовой и кадровой работы</a:t>
            </a:r>
            <a:endParaRPr lang="ru-RU" sz="800" b="1" dirty="0">
              <a:solidFill>
                <a:schemeClr val="tx1"/>
              </a:solidFill>
              <a:latin typeface="Arial"/>
              <a:cs typeface="Arial"/>
            </a:endParaRPr>
          </a:p>
          <a:p>
            <a:pPr>
              <a:defRPr/>
            </a:pPr>
            <a:r>
              <a:rPr lang="ru-RU" sz="900" dirty="0" smtClean="0">
                <a:solidFill>
                  <a:schemeClr val="tx1"/>
                </a:solidFill>
                <a:latin typeface="Arial"/>
                <a:cs typeface="Arial"/>
              </a:rPr>
              <a:t>. </a:t>
            </a:r>
            <a:endParaRPr dirty="0"/>
          </a:p>
          <a:p>
            <a:pPr>
              <a:defRPr/>
            </a:pPr>
            <a:r>
              <a:rPr lang="ru-RU" sz="900" dirty="0">
                <a:solidFill>
                  <a:schemeClr val="tx1"/>
                </a:solidFill>
                <a:latin typeface="Arial"/>
                <a:cs typeface="Arial"/>
              </a:rPr>
              <a:t>                                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:w="http://schemas.openxmlformats.org/wordprocessingml/2006/main" xmlns:m="http://schemas.openxmlformats.org/officeDocument/2006/math" xmlns="">
      <p:transition advClick="1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</Words>
  <Application>Microsoft Office PowerPoint</Application>
  <DocSecurity>0</DocSecurity>
  <PresentationFormat>Экран (4:3)</PresentationFormat>
  <Paragraphs>54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Презентация PowerPoint</vt:lpstr>
    </vt:vector>
  </TitlesOfParts>
  <Manager/>
  <Company>АГНОиПНО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Структура контрольного управления Новосибирской области</dc:title>
  <dc:subject/>
  <dc:creator>Головин Алексей Николаевич</dc:creator>
  <cp:keywords/>
  <dc:description/>
  <cp:lastModifiedBy>Королева Ирина Сергеевна</cp:lastModifiedBy>
  <cp:revision>53</cp:revision>
  <dcterms:created xsi:type="dcterms:W3CDTF">2017-03-10T05:32:39Z</dcterms:created>
  <dcterms:modified xsi:type="dcterms:W3CDTF">2023-07-03T05:27:14Z</dcterms:modified>
  <cp:category/>
  <dc:identifier/>
  <cp:contentStatus/>
  <dc:language/>
  <cp:version/>
</cp:coreProperties>
</file>