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9"/>
  </p:notesMasterIdLst>
  <p:sldIdLst>
    <p:sldId id="280" r:id="rId2"/>
    <p:sldId id="278" r:id="rId3"/>
    <p:sldId id="270" r:id="rId4"/>
    <p:sldId id="275" r:id="rId5"/>
    <p:sldId id="276" r:id="rId6"/>
    <p:sldId id="279" r:id="rId7"/>
    <p:sldId id="277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зарова Елена Сергеевна" initials="НЕС" lastIdx="7" clrIdx="0">
    <p:extLst>
      <p:ext uri="{19B8F6BF-5375-455C-9EA6-DF929625EA0E}">
        <p15:presenceInfo xmlns:p15="http://schemas.microsoft.com/office/powerpoint/2012/main" userId="S-1-5-21-1590516527-2249619241-2245285737-1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1047" autoAdjust="0"/>
  </p:normalViewPr>
  <p:slideViewPr>
    <p:cSldViewPr snapToGrid="0">
      <p:cViewPr varScale="1">
        <p:scale>
          <a:sx n="105" d="100"/>
          <a:sy n="105" d="100"/>
        </p:scale>
        <p:origin x="10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A0FD-1E18-4D0A-AA08-A85379DCE02F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066C-D5B8-4539-A07C-941E9DA79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7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066C-D5B8-4539-A07C-941E9DA79F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4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7D7-47CB-49AA-83C6-EB63716C3833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E4B4-8C35-4A9F-B602-E5295FB013E3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94F3-CEEB-4325-9766-323DC2EFA758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49F-95FB-4DC4-BA47-4B30804EDADF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B3DA-E104-464E-8998-4F9D97B90B65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9137-F338-496E-AA27-E8D048240C5E}" type="datetime1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8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AC7-C8FF-4C0D-85D7-B5A991D158E4}" type="datetime1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5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846-8E7B-4DCA-A165-1B9E53C0CBE6}" type="datetime1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4B6F-2693-42BB-ADCF-6E38BB538D26}" type="datetime1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4A65-37E1-4BA1-8884-C886C995E4AE}" type="datetime1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C831-C9A3-4B05-BC57-E646AD5C2B51}" type="datetime1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0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6000"/>
                <a:lumOff val="9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1967-94DD-4ED6-9BDD-947EB4E93A64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 b="18243"/>
          <a:stretch/>
        </p:blipFill>
        <p:spPr>
          <a:xfrm>
            <a:off x="-1" y="-54593"/>
            <a:ext cx="3116367" cy="2634019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016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4452" y="971549"/>
            <a:ext cx="9012361" cy="5114925"/>
          </a:xfrm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МОДЕЛИ 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АНАЛИТИЧЕСКИХ МЕРОПРИЯТИЙ  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ЛИЧНОЙ ЗАИНТЕРЕСОВАННОСТИ, </a:t>
            </a:r>
            <a:r>
              <a:rPr lang="ru-RU" sz="27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2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ИЛИ МОЖЕТ ПРИВЕСТИ К КОНФЛИКТУ </a:t>
            </a:r>
            <a:r>
              <a:rPr lang="ru-RU" sz="27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2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7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ЗАКУПОК </a:t>
            </a:r>
            <a:r>
              <a:rPr lang="ru-RU" sz="2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 ДЛЯ ОБЕСПЕЧЕНИЯ ГОСУДАРСТВЕННЫХ И МУНИЦИПАЛЬНЫХ </a:t>
            </a:r>
            <a:r>
              <a:rPr lang="ru-RU" sz="27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4452" y="249381"/>
            <a:ext cx="9144000" cy="112815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400" dirty="0" smtClean="0"/>
              <a:t>                                             </a:t>
            </a:r>
            <a:endParaRPr lang="ru-RU" sz="3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3613" y="6467302"/>
            <a:ext cx="2743200" cy="285924"/>
          </a:xfrm>
        </p:spPr>
        <p:txBody>
          <a:bodyPr/>
          <a:lstStyle/>
          <a:p>
            <a:fld id="{1F96923C-6CFE-4094-AC88-7AE71862CD4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65" y="794992"/>
            <a:ext cx="3103038" cy="2139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0392" y="3130719"/>
            <a:ext cx="350250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аффилированности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должностных лиц заказчика и участника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цепочках собственников участников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прямых и вероятных связей между физическим и/или юридическими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компаний под управлением родственников руководителей и учредителей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1" y="2753402"/>
            <a:ext cx="2606040" cy="2026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2660" y="1266540"/>
            <a:ext cx="3107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проводить аналитические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выявлению личной заинтересованности 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8038734" y="1068462"/>
            <a:ext cx="668801" cy="3809999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907546" y="2139344"/>
            <a:ext cx="2843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«Контур-Фокус», «СПАРК»,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Контрагенты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другие аналогичные программные комплексы;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интернет-сервис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Rusprofile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https://www.rusprofile.ru/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53525" y="6307647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023" y="234280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52838"/>
            <a:ext cx="9938182" cy="317311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4" y="1424082"/>
            <a:ext cx="3338703" cy="3638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051" y="2137408"/>
            <a:ext cx="2965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В ОТНОШЕНИИ КОТОРЫХ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аналитические мероприятия по выявлению личной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062216" y="764541"/>
            <a:ext cx="896112" cy="4340657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85197" y="672713"/>
            <a:ext cx="35924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заместители руководителя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контрактные управляющие и сотрудники контрактной службы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комиссий заказчика (конкурсной, аукционной, котировочной, приемочной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служащие и работники заказчика, непосредственно участвующие в осуществлении  конкретных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34475" y="6352838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97" y="226798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948893" y="202274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«профиля» служащего (работника)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368322"/>
            <a:ext cx="2401001" cy="22513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987551"/>
            <a:ext cx="2868549" cy="2784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2597" y="1154374"/>
            <a:ext cx="25808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его близких родственниках (ФИО, ИНН, степень родства, место работы);</a:t>
            </a:r>
          </a:p>
          <a:p>
            <a:pPr indent="180975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его доле в уставных капиталах обществ, принадлежащих ему  ценных бумагах;</a:t>
            </a:r>
          </a:p>
          <a:p>
            <a:pPr indent="180975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его предыдущих местах работы, занятости;</a:t>
            </a:r>
          </a:p>
          <a:p>
            <a:pPr indent="180975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организаций, по которым у служащего (работника) выявлена личная заинтересованность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25" y="1663628"/>
            <a:ext cx="153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35340" y="611058"/>
            <a:ext cx="3424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заполняемая при поступлении на работу; ее ежегодная актуализация;</a:t>
            </a:r>
          </a:p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трудовая книжка;</a:t>
            </a:r>
          </a:p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ежегодная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по конфликту интересов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ежегодная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(декларация) о доходах, расходах, об имуществе и обязательствах имущественного характера (если заполняется);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уведомления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личной заинтересованности, которая приводит или может привести к конфликту интересов (декларация о конфликте интересов – для работников организаций), уведомления об иной оплачиваемой работе, ходатайства (заявления) о разрешении участия на безвозмездной основе в управлении некоммерческой организацией, уведомления об участии на безвозмездной основе в управлении некоммерческой организацией и иные уведомления (заявления, ходатайства), подача которых предусмотрена антикоррупционным законодательством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официальные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акты проверок;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контрактов;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материалы личного приема, звонков на «горячие линии», обращений на специальные электронные почтовые ящики, разделы официального сайта;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журнал посещения органа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 иные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882" y="636532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858803" y="1778878"/>
            <a:ext cx="41529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8251698" y="553610"/>
            <a:ext cx="377952" cy="581171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2296750" y="297288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«профиля» участника закупок товаров, работ, услуг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7" y="836044"/>
            <a:ext cx="2924474" cy="2843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747" y="3743458"/>
            <a:ext cx="33007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участников закупок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требованиям, указанным в пункте 9 части 1 статьи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Федерального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акона от 05.04.2013 № 44-ФЗ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контрактной системе в сфере закупок товаров, работ, услуг для обеспечения государственных и муниципальных нужд»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Закон № 44-ФЗ)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12" y="796949"/>
            <a:ext cx="3081528" cy="2698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7450" y="3495343"/>
            <a:ext cx="347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площадке в составе вторых частей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информацию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своих руководителях и учредителях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ИНН), а также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лицах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подающих заявку на участие в торгах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7340264" y="3455853"/>
            <a:ext cx="1325880" cy="22361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743950" y="993622"/>
            <a:ext cx="3117572" cy="53717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указанных сведений осуществляется с использованием: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площадки;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интернет-сервиса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Rusprofile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https://www.rusprofile.ru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информационной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закупок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(http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://zakupki.gov.ru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/);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интернет-сервиса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egrul.nalog.ru/);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интернет-сервиса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nalog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«Прозрачный бизнес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98280" y="636532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76854"/>
            <a:ext cx="3508537" cy="2452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344" y="4139424"/>
            <a:ext cx="3347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«профилей»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служащих (работников) заказчика, причастных к конкретной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«профиля» участника этой конкретной закупки, с которым предполагается заключение контракта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119400" y="2395900"/>
            <a:ext cx="2281400" cy="556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40" y="1206992"/>
            <a:ext cx="2551316" cy="21579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46382" y="1462674"/>
            <a:ext cx="2493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«профилей»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совпадению фамилий и (или) ИНН служащих (работников) или их родственников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08" y="3785428"/>
            <a:ext cx="2686592" cy="2512997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4172118" y="4971089"/>
            <a:ext cx="1828464" cy="692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36156" y="3531107"/>
            <a:ext cx="2755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лицо является учредителем организации с определенной долей в уставном капитале,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учредителем другой организации со своей долей в уставном капитале и 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34475" y="633517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" y="288807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02" y="6327355"/>
            <a:ext cx="9828198" cy="313799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9" y="752798"/>
            <a:ext cx="4041647" cy="2923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6132" y="3834326"/>
            <a:ext cx="291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конфликта интересо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должностных лиц заказчика и участника закупки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9 части 1 статьи 31 Закона № 44-ФЗ)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231484" y="885827"/>
            <a:ext cx="1283038" cy="439102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56533" y="723343"/>
            <a:ext cx="30540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закупок обязана отстранить участника закупки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участия в определении поставщика, а заказчик - отказаться от подписания контракта с победителем конкурса (победителем запроса котировок) с момента выявления между участником закупки и заказчиком конфликта интересов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885827"/>
            <a:ext cx="3232434" cy="21907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94" y="4144543"/>
            <a:ext cx="2674137" cy="2078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68827" y="4011120"/>
            <a:ext cx="28291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заключенный между победителем торгов и заказчиком, при наличии между ними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конфликта интересов,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 в пункте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части 1 статьи 31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44-ФЗ,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расторжению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части 15 статьи 95 Закона № 44-ФЗ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99048" y="6327355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56533" y="3720026"/>
            <a:ext cx="5799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89332" y="273279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6678</TotalTime>
  <Words>785</Words>
  <Application>Microsoft Office PowerPoint</Application>
  <PresentationFormat>Широкоэкранный</PresentationFormat>
  <Paragraphs>79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                        ГРАФИЧЕСКИЕ МОДЕЛИ   ПРОВЕДЕНИЯ АНАЛИТИЧЕСКИХ МЕРОПРИЯТИЙ   ПО ВЫЯВЛЕНИЮ ЛИЧНОЙ ЗАИНТЕРЕСОВАННОСТИ, КОТОРАЯ ПРИВОДИТ ИЛИ МОЖЕТ ПРИВЕСТИ К КОНФЛИКТУ ИНТЕРЕСОВ ПРИ ОСУЩЕСТВЛЕНИИ ЗАКУПОК ТОВАРОВ, РАБОТ, УСЛУГ ДЛЯ ОБЕСПЕЧЕНИЯ ГОСУДАРСТВЕННЫХ И МУНИЦИПАЛЬНЫХ НУЖД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Дементьева Ольга Владимировна</dc:creator>
  <cp:lastModifiedBy>Кухаева Наталья Александровна</cp:lastModifiedBy>
  <cp:revision>448</cp:revision>
  <cp:lastPrinted>2017-02-08T04:01:07Z</cp:lastPrinted>
  <dcterms:created xsi:type="dcterms:W3CDTF">2017-01-25T06:01:26Z</dcterms:created>
  <dcterms:modified xsi:type="dcterms:W3CDTF">2020-10-07T08:49:30Z</dcterms:modified>
</cp:coreProperties>
</file>